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256" r:id="rId2"/>
    <p:sldId id="280" r:id="rId3"/>
    <p:sldId id="258" r:id="rId4"/>
    <p:sldId id="260" r:id="rId5"/>
    <p:sldId id="262" r:id="rId6"/>
    <p:sldId id="263" r:id="rId7"/>
    <p:sldId id="264" r:id="rId8"/>
    <p:sldId id="265" r:id="rId9"/>
    <p:sldId id="266" r:id="rId10"/>
    <p:sldId id="267" r:id="rId11"/>
    <p:sldId id="268" r:id="rId12"/>
    <p:sldId id="269" r:id="rId13"/>
    <p:sldId id="270" r:id="rId14"/>
    <p:sldId id="271" r:id="rId15"/>
    <p:sldId id="297" r:id="rId16"/>
    <p:sldId id="298" r:id="rId17"/>
    <p:sldId id="299" r:id="rId18"/>
    <p:sldId id="300" r:id="rId19"/>
    <p:sldId id="301" r:id="rId20"/>
    <p:sldId id="302" r:id="rId21"/>
    <p:sldId id="303" r:id="rId22"/>
    <p:sldId id="304" r:id="rId23"/>
    <p:sldId id="305" r:id="rId24"/>
    <p:sldId id="306" r:id="rId25"/>
    <p:sldId id="307" r:id="rId26"/>
    <p:sldId id="308" r:id="rId27"/>
    <p:sldId id="309" r:id="rId28"/>
    <p:sldId id="310" r:id="rId29"/>
    <p:sldId id="311" r:id="rId30"/>
    <p:sldId id="312" r:id="rId31"/>
    <p:sldId id="313" r:id="rId32"/>
    <p:sldId id="314" r:id="rId33"/>
    <p:sldId id="324" r:id="rId34"/>
    <p:sldId id="273" r:id="rId35"/>
    <p:sldId id="272" r:id="rId36"/>
    <p:sldId id="274" r:id="rId37"/>
    <p:sldId id="275" r:id="rId38"/>
    <p:sldId id="276" r:id="rId39"/>
    <p:sldId id="277" r:id="rId40"/>
    <p:sldId id="278" r:id="rId41"/>
    <p:sldId id="279" r:id="rId42"/>
    <p:sldId id="282" r:id="rId43"/>
    <p:sldId id="325" r:id="rId44"/>
    <p:sldId id="283" r:id="rId45"/>
    <p:sldId id="284" r:id="rId46"/>
    <p:sldId id="285" r:id="rId47"/>
    <p:sldId id="286" r:id="rId48"/>
    <p:sldId id="287" r:id="rId49"/>
    <p:sldId id="289" r:id="rId50"/>
    <p:sldId id="290" r:id="rId51"/>
    <p:sldId id="323" r:id="rId52"/>
    <p:sldId id="328" r:id="rId53"/>
    <p:sldId id="327" r:id="rId54"/>
    <p:sldId id="326" r:id="rId55"/>
    <p:sldId id="294" r:id="rId56"/>
    <p:sldId id="293" r:id="rId57"/>
    <p:sldId id="322" r:id="rId58"/>
    <p:sldId id="296" r:id="rId5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4BDC91-B526-1E8D-4F07-908FBDC1A72F}" name="Adams, Valerie" initials="VA" userId="S::vadams@ahfa.com::7024087a-4d10-4403-88ec-40058aa57c9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1" d="100"/>
          <a:sy n="111" d="100"/>
        </p:scale>
        <p:origin x="5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6.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2.svg"/><Relationship Id="rId4" Type="http://schemas.openxmlformats.org/officeDocument/2006/relationships/image" Target="../media/image17.svg"/><Relationship Id="rId9" Type="http://schemas.openxmlformats.org/officeDocument/2006/relationships/image" Target="../media/image10.png"/></Relationships>
</file>

<file path=ppt/diagrams/_rels/data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ata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ata5.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ata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47.svg"/></Relationships>
</file>

<file path=ppt/diagrams/_rels/data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4" Type="http://schemas.openxmlformats.org/officeDocument/2006/relationships/image" Target="../media/image53.svg"/></Relationships>
</file>

<file path=ppt/diagrams/_rels/data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8.svg"/><Relationship Id="rId1" Type="http://schemas.openxmlformats.org/officeDocument/2006/relationships/image" Target="../media/image50.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6.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2.svg"/><Relationship Id="rId4" Type="http://schemas.openxmlformats.org/officeDocument/2006/relationships/image" Target="../media/image17.svg"/><Relationship Id="rId9" Type="http://schemas.openxmlformats.org/officeDocument/2006/relationships/image" Target="../media/image1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4" Type="http://schemas.openxmlformats.org/officeDocument/2006/relationships/image" Target="../media/image27.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5.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47.svg"/></Relationships>
</file>

<file path=ppt/diagrams/_rels/drawing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50.png"/><Relationship Id="rId4" Type="http://schemas.openxmlformats.org/officeDocument/2006/relationships/image" Target="../media/image53.svg"/></Relationships>
</file>

<file path=ppt/diagrams/_rels/drawing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8.svg"/><Relationship Id="rId1" Type="http://schemas.openxmlformats.org/officeDocument/2006/relationships/image" Target="../media/image50.png"/><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B4EC01-D8C0-4917-8960-616CE334E6D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79BB1BE-17EC-4A50-860A-ADCC8BE132D8}">
      <dgm:prSet phldrT="[Text]"/>
      <dgm:spPr/>
      <dgm:t>
        <a:bodyPr/>
        <a:lstStyle/>
        <a:p>
          <a:pPr>
            <a:lnSpc>
              <a:spcPct val="100000"/>
            </a:lnSpc>
          </a:pPr>
          <a:r>
            <a:rPr lang="en-US"/>
            <a:t>IRS</a:t>
          </a:r>
        </a:p>
      </dgm:t>
    </dgm:pt>
    <dgm:pt modelId="{E12B7CAA-271E-4895-B091-484215FC5497}" type="parTrans" cxnId="{E52DC3CC-85F1-4F1A-B14D-FFF303D8E7BB}">
      <dgm:prSet/>
      <dgm:spPr/>
      <dgm:t>
        <a:bodyPr/>
        <a:lstStyle/>
        <a:p>
          <a:endParaRPr lang="en-US"/>
        </a:p>
      </dgm:t>
    </dgm:pt>
    <dgm:pt modelId="{7F77F00C-37A6-48BC-9B38-546414CE9547}" type="sibTrans" cxnId="{E52DC3CC-85F1-4F1A-B14D-FFF303D8E7BB}">
      <dgm:prSet/>
      <dgm:spPr/>
      <dgm:t>
        <a:bodyPr/>
        <a:lstStyle/>
        <a:p>
          <a:endParaRPr lang="en-US"/>
        </a:p>
      </dgm:t>
    </dgm:pt>
    <dgm:pt modelId="{7C59A8A5-B01A-466B-837E-77738D0268C7}">
      <dgm:prSet phldrT="[Text]"/>
      <dgm:spPr/>
      <dgm:t>
        <a:bodyPr/>
        <a:lstStyle/>
        <a:p>
          <a:pPr>
            <a:lnSpc>
              <a:spcPct val="100000"/>
            </a:lnSpc>
          </a:pPr>
          <a:r>
            <a:rPr lang="en-US"/>
            <a:t>Generate Housing Credits</a:t>
          </a:r>
        </a:p>
      </dgm:t>
    </dgm:pt>
    <dgm:pt modelId="{F593C1AE-9700-47D5-A506-B7BF5ACD22DB}" type="parTrans" cxnId="{73665CC2-CD7C-4CF4-9E27-2EBC89992875}">
      <dgm:prSet/>
      <dgm:spPr/>
      <dgm:t>
        <a:bodyPr/>
        <a:lstStyle/>
        <a:p>
          <a:endParaRPr lang="en-US"/>
        </a:p>
      </dgm:t>
    </dgm:pt>
    <dgm:pt modelId="{B5CD79BC-5304-4FCE-B847-42D4DDB40EE4}" type="sibTrans" cxnId="{73665CC2-CD7C-4CF4-9E27-2EBC89992875}">
      <dgm:prSet/>
      <dgm:spPr/>
      <dgm:t>
        <a:bodyPr/>
        <a:lstStyle/>
        <a:p>
          <a:endParaRPr lang="en-US"/>
        </a:p>
      </dgm:t>
    </dgm:pt>
    <dgm:pt modelId="{9153DB60-2614-476C-ABBD-8DAE767D822C}">
      <dgm:prSet phldrT="[Text]"/>
      <dgm:spPr/>
      <dgm:t>
        <a:bodyPr/>
        <a:lstStyle/>
        <a:p>
          <a:pPr>
            <a:lnSpc>
              <a:spcPct val="100000"/>
            </a:lnSpc>
          </a:pPr>
          <a:r>
            <a:rPr lang="en-US"/>
            <a:t>AHFA</a:t>
          </a:r>
        </a:p>
      </dgm:t>
    </dgm:pt>
    <dgm:pt modelId="{6EEC9BFF-4A26-40D8-A9E8-FAC33A82F02D}" type="parTrans" cxnId="{A8C1BC7D-4632-4FBD-8F59-D2BC8485A758}">
      <dgm:prSet/>
      <dgm:spPr/>
      <dgm:t>
        <a:bodyPr/>
        <a:lstStyle/>
        <a:p>
          <a:endParaRPr lang="en-US"/>
        </a:p>
      </dgm:t>
    </dgm:pt>
    <dgm:pt modelId="{C2C2AA88-3442-48AA-A3EC-6CCDCC89E848}" type="sibTrans" cxnId="{A8C1BC7D-4632-4FBD-8F59-D2BC8485A758}">
      <dgm:prSet/>
      <dgm:spPr/>
      <dgm:t>
        <a:bodyPr/>
        <a:lstStyle/>
        <a:p>
          <a:endParaRPr lang="en-US"/>
        </a:p>
      </dgm:t>
    </dgm:pt>
    <dgm:pt modelId="{49D31688-C6D3-42CF-BD3F-BBBDD26D4A05}">
      <dgm:prSet phldrT="[Text]"/>
      <dgm:spPr/>
      <dgm:t>
        <a:bodyPr/>
        <a:lstStyle/>
        <a:p>
          <a:pPr>
            <a:lnSpc>
              <a:spcPct val="100000"/>
            </a:lnSpc>
          </a:pPr>
          <a:r>
            <a:rPr lang="en-US"/>
            <a:t>Award Housing Credits</a:t>
          </a:r>
        </a:p>
      </dgm:t>
    </dgm:pt>
    <dgm:pt modelId="{DF928881-709C-4545-B313-3DBBEBE94BFC}" type="parTrans" cxnId="{B7105993-634D-4340-B3DB-50639EF1270B}">
      <dgm:prSet/>
      <dgm:spPr/>
      <dgm:t>
        <a:bodyPr/>
        <a:lstStyle/>
        <a:p>
          <a:endParaRPr lang="en-US"/>
        </a:p>
      </dgm:t>
    </dgm:pt>
    <dgm:pt modelId="{03D79694-93E5-4655-9091-73EB338EFA3A}" type="sibTrans" cxnId="{B7105993-634D-4340-B3DB-50639EF1270B}">
      <dgm:prSet/>
      <dgm:spPr/>
      <dgm:t>
        <a:bodyPr/>
        <a:lstStyle/>
        <a:p>
          <a:endParaRPr lang="en-US"/>
        </a:p>
      </dgm:t>
    </dgm:pt>
    <dgm:pt modelId="{0FC54E74-9985-48DC-8E5D-AEBCBF3A4645}">
      <dgm:prSet phldrT="[Text]"/>
      <dgm:spPr/>
      <dgm:t>
        <a:bodyPr/>
        <a:lstStyle/>
        <a:p>
          <a:pPr>
            <a:lnSpc>
              <a:spcPct val="100000"/>
            </a:lnSpc>
          </a:pPr>
          <a:r>
            <a:rPr lang="en-US"/>
            <a:t>Applicant / Owner</a:t>
          </a:r>
        </a:p>
      </dgm:t>
    </dgm:pt>
    <dgm:pt modelId="{539D04AD-4D23-459B-A087-D48AF1BA2488}" type="parTrans" cxnId="{16D87227-5F00-4757-8CB0-030500789156}">
      <dgm:prSet/>
      <dgm:spPr/>
      <dgm:t>
        <a:bodyPr/>
        <a:lstStyle/>
        <a:p>
          <a:endParaRPr lang="en-US"/>
        </a:p>
      </dgm:t>
    </dgm:pt>
    <dgm:pt modelId="{C62800FA-C8F2-43FC-9D25-3F70E1D4B60A}" type="sibTrans" cxnId="{16D87227-5F00-4757-8CB0-030500789156}">
      <dgm:prSet/>
      <dgm:spPr/>
      <dgm:t>
        <a:bodyPr/>
        <a:lstStyle/>
        <a:p>
          <a:endParaRPr lang="en-US"/>
        </a:p>
      </dgm:t>
    </dgm:pt>
    <dgm:pt modelId="{0DA02278-9EC2-4C3F-BA08-FBCFC955983E}">
      <dgm:prSet phldrT="[Text]"/>
      <dgm:spPr/>
      <dgm:t>
        <a:bodyPr/>
        <a:lstStyle/>
        <a:p>
          <a:pPr>
            <a:lnSpc>
              <a:spcPct val="100000"/>
            </a:lnSpc>
          </a:pPr>
          <a:r>
            <a:rPr lang="en-US"/>
            <a:t>Apply for Housing Credits</a:t>
          </a:r>
        </a:p>
      </dgm:t>
    </dgm:pt>
    <dgm:pt modelId="{8C0056A9-E997-48AD-801C-352CBC3DA10C}" type="parTrans" cxnId="{6F4B9911-706E-473B-AA5B-4A1B1DEC987A}">
      <dgm:prSet/>
      <dgm:spPr/>
      <dgm:t>
        <a:bodyPr/>
        <a:lstStyle/>
        <a:p>
          <a:endParaRPr lang="en-US"/>
        </a:p>
      </dgm:t>
    </dgm:pt>
    <dgm:pt modelId="{8BBCB755-2E71-43EC-A348-6CDC6BD1952E}" type="sibTrans" cxnId="{6F4B9911-706E-473B-AA5B-4A1B1DEC987A}">
      <dgm:prSet/>
      <dgm:spPr/>
      <dgm:t>
        <a:bodyPr/>
        <a:lstStyle/>
        <a:p>
          <a:endParaRPr lang="en-US"/>
        </a:p>
      </dgm:t>
    </dgm:pt>
    <dgm:pt modelId="{37C4E5FA-DEB5-4D11-A6D8-D4C780E5CB02}" type="pres">
      <dgm:prSet presAssocID="{00B4EC01-D8C0-4917-8960-616CE334E6D6}" presName="root" presStyleCnt="0">
        <dgm:presLayoutVars>
          <dgm:dir/>
          <dgm:resizeHandles val="exact"/>
        </dgm:presLayoutVars>
      </dgm:prSet>
      <dgm:spPr/>
    </dgm:pt>
    <dgm:pt modelId="{BC7D3AE8-BB52-40D9-8D4A-36701696BFCF}" type="pres">
      <dgm:prSet presAssocID="{E79BB1BE-17EC-4A50-860A-ADCC8BE132D8}" presName="compNode" presStyleCnt="0"/>
      <dgm:spPr/>
    </dgm:pt>
    <dgm:pt modelId="{92FF0E8D-4EFD-46B6-82E3-53E2B5CF6201}" type="pres">
      <dgm:prSet presAssocID="{E79BB1BE-17EC-4A50-860A-ADCC8BE132D8}" presName="bgRect" presStyleLbl="bgShp" presStyleIdx="0" presStyleCnt="3"/>
      <dgm:spPr/>
    </dgm:pt>
    <dgm:pt modelId="{7B8A7382-EA52-441C-9325-5C66BBF15E48}" type="pres">
      <dgm:prSet presAssocID="{E79BB1BE-17EC-4A50-860A-ADCC8BE132D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ouse"/>
        </a:ext>
      </dgm:extLst>
    </dgm:pt>
    <dgm:pt modelId="{22415520-B26E-41E0-A1B8-AA252C9F37D0}" type="pres">
      <dgm:prSet presAssocID="{E79BB1BE-17EC-4A50-860A-ADCC8BE132D8}" presName="spaceRect" presStyleCnt="0"/>
      <dgm:spPr/>
    </dgm:pt>
    <dgm:pt modelId="{B656C1B9-0F86-4A8A-8022-B2CF4F4D5A8E}" type="pres">
      <dgm:prSet presAssocID="{E79BB1BE-17EC-4A50-860A-ADCC8BE132D8}" presName="parTx" presStyleLbl="revTx" presStyleIdx="0" presStyleCnt="6">
        <dgm:presLayoutVars>
          <dgm:chMax val="0"/>
          <dgm:chPref val="0"/>
        </dgm:presLayoutVars>
      </dgm:prSet>
      <dgm:spPr/>
    </dgm:pt>
    <dgm:pt modelId="{3EB905D7-3039-4499-A2DE-752CDEA217FB}" type="pres">
      <dgm:prSet presAssocID="{E79BB1BE-17EC-4A50-860A-ADCC8BE132D8}" presName="desTx" presStyleLbl="revTx" presStyleIdx="1" presStyleCnt="6">
        <dgm:presLayoutVars/>
      </dgm:prSet>
      <dgm:spPr/>
    </dgm:pt>
    <dgm:pt modelId="{969E9F1F-C4E9-4AEA-A906-6A132EAF882C}" type="pres">
      <dgm:prSet presAssocID="{7F77F00C-37A6-48BC-9B38-546414CE9547}" presName="sibTrans" presStyleCnt="0"/>
      <dgm:spPr/>
    </dgm:pt>
    <dgm:pt modelId="{19B5F28B-8969-4951-95F5-689E7A0B9EE7}" type="pres">
      <dgm:prSet presAssocID="{9153DB60-2614-476C-ABBD-8DAE767D822C}" presName="compNode" presStyleCnt="0"/>
      <dgm:spPr/>
    </dgm:pt>
    <dgm:pt modelId="{D8A57CDD-ABDD-4E12-A606-74B72F6320C9}" type="pres">
      <dgm:prSet presAssocID="{9153DB60-2614-476C-ABBD-8DAE767D822C}" presName="bgRect" presStyleLbl="bgShp" presStyleIdx="1" presStyleCnt="3"/>
      <dgm:spPr/>
    </dgm:pt>
    <dgm:pt modelId="{8F11BE1E-4E19-471D-BC90-C11F86910674}" type="pres">
      <dgm:prSet presAssocID="{9153DB60-2614-476C-ABBD-8DAE767D822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ome"/>
        </a:ext>
      </dgm:extLst>
    </dgm:pt>
    <dgm:pt modelId="{BC9F71F2-AC3F-46FD-901C-FBA3162EADA7}" type="pres">
      <dgm:prSet presAssocID="{9153DB60-2614-476C-ABBD-8DAE767D822C}" presName="spaceRect" presStyleCnt="0"/>
      <dgm:spPr/>
    </dgm:pt>
    <dgm:pt modelId="{D8306001-320A-4E0A-8CAB-654BFB9EEE0C}" type="pres">
      <dgm:prSet presAssocID="{9153DB60-2614-476C-ABBD-8DAE767D822C}" presName="parTx" presStyleLbl="revTx" presStyleIdx="2" presStyleCnt="6">
        <dgm:presLayoutVars>
          <dgm:chMax val="0"/>
          <dgm:chPref val="0"/>
        </dgm:presLayoutVars>
      </dgm:prSet>
      <dgm:spPr/>
    </dgm:pt>
    <dgm:pt modelId="{9434588F-1267-4721-AF14-487221376A87}" type="pres">
      <dgm:prSet presAssocID="{9153DB60-2614-476C-ABBD-8DAE767D822C}" presName="desTx" presStyleLbl="revTx" presStyleIdx="3" presStyleCnt="6">
        <dgm:presLayoutVars/>
      </dgm:prSet>
      <dgm:spPr/>
    </dgm:pt>
    <dgm:pt modelId="{684EF70D-A53D-473C-A25D-B8D57E38F643}" type="pres">
      <dgm:prSet presAssocID="{C2C2AA88-3442-48AA-A3EC-6CCDCC89E848}" presName="sibTrans" presStyleCnt="0"/>
      <dgm:spPr/>
    </dgm:pt>
    <dgm:pt modelId="{0D65DE2F-F6B5-457B-9466-B2370C3AB40D}" type="pres">
      <dgm:prSet presAssocID="{0FC54E74-9985-48DC-8E5D-AEBCBF3A4645}" presName="compNode" presStyleCnt="0"/>
      <dgm:spPr/>
    </dgm:pt>
    <dgm:pt modelId="{20C550AA-BEFB-4A72-8B03-BC31EE87E6F0}" type="pres">
      <dgm:prSet presAssocID="{0FC54E74-9985-48DC-8E5D-AEBCBF3A4645}" presName="bgRect" presStyleLbl="bgShp" presStyleIdx="2" presStyleCnt="3"/>
      <dgm:spPr/>
    </dgm:pt>
    <dgm:pt modelId="{16D6EF05-24FB-4CD1-BF19-F4265D333477}" type="pres">
      <dgm:prSet presAssocID="{0FC54E74-9985-48DC-8E5D-AEBCBF3A464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uburban scene"/>
        </a:ext>
      </dgm:extLst>
    </dgm:pt>
    <dgm:pt modelId="{66EAE48D-897A-45B7-AF30-E5EC143964F2}" type="pres">
      <dgm:prSet presAssocID="{0FC54E74-9985-48DC-8E5D-AEBCBF3A4645}" presName="spaceRect" presStyleCnt="0"/>
      <dgm:spPr/>
    </dgm:pt>
    <dgm:pt modelId="{65625D25-7B32-4F46-A1C9-3071CEEA8247}" type="pres">
      <dgm:prSet presAssocID="{0FC54E74-9985-48DC-8E5D-AEBCBF3A4645}" presName="parTx" presStyleLbl="revTx" presStyleIdx="4" presStyleCnt="6">
        <dgm:presLayoutVars>
          <dgm:chMax val="0"/>
          <dgm:chPref val="0"/>
        </dgm:presLayoutVars>
      </dgm:prSet>
      <dgm:spPr/>
    </dgm:pt>
    <dgm:pt modelId="{AED3994A-532B-4D7C-A9C2-A9EAAD0F4077}" type="pres">
      <dgm:prSet presAssocID="{0FC54E74-9985-48DC-8E5D-AEBCBF3A4645}" presName="desTx" presStyleLbl="revTx" presStyleIdx="5" presStyleCnt="6">
        <dgm:presLayoutVars/>
      </dgm:prSet>
      <dgm:spPr/>
    </dgm:pt>
  </dgm:ptLst>
  <dgm:cxnLst>
    <dgm:cxn modelId="{6F4B9911-706E-473B-AA5B-4A1B1DEC987A}" srcId="{0FC54E74-9985-48DC-8E5D-AEBCBF3A4645}" destId="{0DA02278-9EC2-4C3F-BA08-FBCFC955983E}" srcOrd="0" destOrd="0" parTransId="{8C0056A9-E997-48AD-801C-352CBC3DA10C}" sibTransId="{8BBCB755-2E71-43EC-A348-6CDC6BD1952E}"/>
    <dgm:cxn modelId="{ACB51522-323C-4A12-BEEB-8438CEDE2699}" type="presOf" srcId="{00B4EC01-D8C0-4917-8960-616CE334E6D6}" destId="{37C4E5FA-DEB5-4D11-A6D8-D4C780E5CB02}" srcOrd="0" destOrd="0" presId="urn:microsoft.com/office/officeart/2018/2/layout/IconVerticalSolidList"/>
    <dgm:cxn modelId="{16D87227-5F00-4757-8CB0-030500789156}" srcId="{00B4EC01-D8C0-4917-8960-616CE334E6D6}" destId="{0FC54E74-9985-48DC-8E5D-AEBCBF3A4645}" srcOrd="2" destOrd="0" parTransId="{539D04AD-4D23-459B-A087-D48AF1BA2488}" sibTransId="{C62800FA-C8F2-43FC-9D25-3F70E1D4B60A}"/>
    <dgm:cxn modelId="{E3511935-A49F-4BFF-8274-B38AD59638BB}" type="presOf" srcId="{E79BB1BE-17EC-4A50-860A-ADCC8BE132D8}" destId="{B656C1B9-0F86-4A8A-8022-B2CF4F4D5A8E}" srcOrd="0" destOrd="0" presId="urn:microsoft.com/office/officeart/2018/2/layout/IconVerticalSolidList"/>
    <dgm:cxn modelId="{8DEE0341-98A8-42FF-95BC-66C83A83ABFE}" type="presOf" srcId="{9153DB60-2614-476C-ABBD-8DAE767D822C}" destId="{D8306001-320A-4E0A-8CAB-654BFB9EEE0C}" srcOrd="0" destOrd="0" presId="urn:microsoft.com/office/officeart/2018/2/layout/IconVerticalSolidList"/>
    <dgm:cxn modelId="{90656973-8558-4114-B8EA-30B43894C130}" type="presOf" srcId="{0FC54E74-9985-48DC-8E5D-AEBCBF3A4645}" destId="{65625D25-7B32-4F46-A1C9-3071CEEA8247}" srcOrd="0" destOrd="0" presId="urn:microsoft.com/office/officeart/2018/2/layout/IconVerticalSolidList"/>
    <dgm:cxn modelId="{A8C1BC7D-4632-4FBD-8F59-D2BC8485A758}" srcId="{00B4EC01-D8C0-4917-8960-616CE334E6D6}" destId="{9153DB60-2614-476C-ABBD-8DAE767D822C}" srcOrd="1" destOrd="0" parTransId="{6EEC9BFF-4A26-40D8-A9E8-FAC33A82F02D}" sibTransId="{C2C2AA88-3442-48AA-A3EC-6CCDCC89E848}"/>
    <dgm:cxn modelId="{B7105993-634D-4340-B3DB-50639EF1270B}" srcId="{9153DB60-2614-476C-ABBD-8DAE767D822C}" destId="{49D31688-C6D3-42CF-BD3F-BBBDD26D4A05}" srcOrd="0" destOrd="0" parTransId="{DF928881-709C-4545-B313-3DBBEBE94BFC}" sibTransId="{03D79694-93E5-4655-9091-73EB338EFA3A}"/>
    <dgm:cxn modelId="{73665CC2-CD7C-4CF4-9E27-2EBC89992875}" srcId="{E79BB1BE-17EC-4A50-860A-ADCC8BE132D8}" destId="{7C59A8A5-B01A-466B-837E-77738D0268C7}" srcOrd="0" destOrd="0" parTransId="{F593C1AE-9700-47D5-A506-B7BF5ACD22DB}" sibTransId="{B5CD79BC-5304-4FCE-B847-42D4DDB40EE4}"/>
    <dgm:cxn modelId="{2760D4C4-D751-43B4-86CC-4736EE494391}" type="presOf" srcId="{0DA02278-9EC2-4C3F-BA08-FBCFC955983E}" destId="{AED3994A-532B-4D7C-A9C2-A9EAAD0F4077}" srcOrd="0" destOrd="0" presId="urn:microsoft.com/office/officeart/2018/2/layout/IconVerticalSolidList"/>
    <dgm:cxn modelId="{E52DC3CC-85F1-4F1A-B14D-FFF303D8E7BB}" srcId="{00B4EC01-D8C0-4917-8960-616CE334E6D6}" destId="{E79BB1BE-17EC-4A50-860A-ADCC8BE132D8}" srcOrd="0" destOrd="0" parTransId="{E12B7CAA-271E-4895-B091-484215FC5497}" sibTransId="{7F77F00C-37A6-48BC-9B38-546414CE9547}"/>
    <dgm:cxn modelId="{ACDAD3EE-E010-4484-860B-B9D29536FCD3}" type="presOf" srcId="{49D31688-C6D3-42CF-BD3F-BBBDD26D4A05}" destId="{9434588F-1267-4721-AF14-487221376A87}" srcOrd="0" destOrd="0" presId="urn:microsoft.com/office/officeart/2018/2/layout/IconVerticalSolidList"/>
    <dgm:cxn modelId="{64F9EEF4-F4AB-4FBD-AA13-BDD2BF04BD81}" type="presOf" srcId="{7C59A8A5-B01A-466B-837E-77738D0268C7}" destId="{3EB905D7-3039-4499-A2DE-752CDEA217FB}" srcOrd="0" destOrd="0" presId="urn:microsoft.com/office/officeart/2018/2/layout/IconVerticalSolidList"/>
    <dgm:cxn modelId="{26AB70F6-898A-49C1-84E7-D8259CB5A538}" type="presParOf" srcId="{37C4E5FA-DEB5-4D11-A6D8-D4C780E5CB02}" destId="{BC7D3AE8-BB52-40D9-8D4A-36701696BFCF}" srcOrd="0" destOrd="0" presId="urn:microsoft.com/office/officeart/2018/2/layout/IconVerticalSolidList"/>
    <dgm:cxn modelId="{DB93B5AC-2D1E-4759-BF2E-8D68B1EB2BEF}" type="presParOf" srcId="{BC7D3AE8-BB52-40D9-8D4A-36701696BFCF}" destId="{92FF0E8D-4EFD-46B6-82E3-53E2B5CF6201}" srcOrd="0" destOrd="0" presId="urn:microsoft.com/office/officeart/2018/2/layout/IconVerticalSolidList"/>
    <dgm:cxn modelId="{47DEFCAB-8A74-492D-820E-95C6D3A489C6}" type="presParOf" srcId="{BC7D3AE8-BB52-40D9-8D4A-36701696BFCF}" destId="{7B8A7382-EA52-441C-9325-5C66BBF15E48}" srcOrd="1" destOrd="0" presId="urn:microsoft.com/office/officeart/2018/2/layout/IconVerticalSolidList"/>
    <dgm:cxn modelId="{0D2598D9-5A1C-4201-8B6B-3F19868A5ED0}" type="presParOf" srcId="{BC7D3AE8-BB52-40D9-8D4A-36701696BFCF}" destId="{22415520-B26E-41E0-A1B8-AA252C9F37D0}" srcOrd="2" destOrd="0" presId="urn:microsoft.com/office/officeart/2018/2/layout/IconVerticalSolidList"/>
    <dgm:cxn modelId="{98B4A0DB-5147-4E26-8F52-35BDE6FDEB15}" type="presParOf" srcId="{BC7D3AE8-BB52-40D9-8D4A-36701696BFCF}" destId="{B656C1B9-0F86-4A8A-8022-B2CF4F4D5A8E}" srcOrd="3" destOrd="0" presId="urn:microsoft.com/office/officeart/2018/2/layout/IconVerticalSolidList"/>
    <dgm:cxn modelId="{3EB36CE3-270A-4E9E-91B1-C76DB8E3FC36}" type="presParOf" srcId="{BC7D3AE8-BB52-40D9-8D4A-36701696BFCF}" destId="{3EB905D7-3039-4499-A2DE-752CDEA217FB}" srcOrd="4" destOrd="0" presId="urn:microsoft.com/office/officeart/2018/2/layout/IconVerticalSolidList"/>
    <dgm:cxn modelId="{0AB66E05-B4DD-4B0A-BA24-53E9EDEE4CF1}" type="presParOf" srcId="{37C4E5FA-DEB5-4D11-A6D8-D4C780E5CB02}" destId="{969E9F1F-C4E9-4AEA-A906-6A132EAF882C}" srcOrd="1" destOrd="0" presId="urn:microsoft.com/office/officeart/2018/2/layout/IconVerticalSolidList"/>
    <dgm:cxn modelId="{5D8CFD02-A864-42AC-8D50-659F0864F0D3}" type="presParOf" srcId="{37C4E5FA-DEB5-4D11-A6D8-D4C780E5CB02}" destId="{19B5F28B-8969-4951-95F5-689E7A0B9EE7}" srcOrd="2" destOrd="0" presId="urn:microsoft.com/office/officeart/2018/2/layout/IconVerticalSolidList"/>
    <dgm:cxn modelId="{86E90E94-F577-498C-BE45-32A76DEF512C}" type="presParOf" srcId="{19B5F28B-8969-4951-95F5-689E7A0B9EE7}" destId="{D8A57CDD-ABDD-4E12-A606-74B72F6320C9}" srcOrd="0" destOrd="0" presId="urn:microsoft.com/office/officeart/2018/2/layout/IconVerticalSolidList"/>
    <dgm:cxn modelId="{C42B10A0-DCA1-4BC3-BD7A-55A0A974A168}" type="presParOf" srcId="{19B5F28B-8969-4951-95F5-689E7A0B9EE7}" destId="{8F11BE1E-4E19-471D-BC90-C11F86910674}" srcOrd="1" destOrd="0" presId="urn:microsoft.com/office/officeart/2018/2/layout/IconVerticalSolidList"/>
    <dgm:cxn modelId="{0DD1C3DA-1209-4205-9114-651ADAA85C41}" type="presParOf" srcId="{19B5F28B-8969-4951-95F5-689E7A0B9EE7}" destId="{BC9F71F2-AC3F-46FD-901C-FBA3162EADA7}" srcOrd="2" destOrd="0" presId="urn:microsoft.com/office/officeart/2018/2/layout/IconVerticalSolidList"/>
    <dgm:cxn modelId="{43C3D52B-F3D9-48E6-9B48-5F9CB94662FE}" type="presParOf" srcId="{19B5F28B-8969-4951-95F5-689E7A0B9EE7}" destId="{D8306001-320A-4E0A-8CAB-654BFB9EEE0C}" srcOrd="3" destOrd="0" presId="urn:microsoft.com/office/officeart/2018/2/layout/IconVerticalSolidList"/>
    <dgm:cxn modelId="{2CEF2791-335C-4112-A05A-DDF7C5FAD776}" type="presParOf" srcId="{19B5F28B-8969-4951-95F5-689E7A0B9EE7}" destId="{9434588F-1267-4721-AF14-487221376A87}" srcOrd="4" destOrd="0" presId="urn:microsoft.com/office/officeart/2018/2/layout/IconVerticalSolidList"/>
    <dgm:cxn modelId="{48532683-0648-47D3-8783-BDEB2D82C631}" type="presParOf" srcId="{37C4E5FA-DEB5-4D11-A6D8-D4C780E5CB02}" destId="{684EF70D-A53D-473C-A25D-B8D57E38F643}" srcOrd="3" destOrd="0" presId="urn:microsoft.com/office/officeart/2018/2/layout/IconVerticalSolidList"/>
    <dgm:cxn modelId="{05172645-D958-4899-907A-76D7C205DA95}" type="presParOf" srcId="{37C4E5FA-DEB5-4D11-A6D8-D4C780E5CB02}" destId="{0D65DE2F-F6B5-457B-9466-B2370C3AB40D}" srcOrd="4" destOrd="0" presId="urn:microsoft.com/office/officeart/2018/2/layout/IconVerticalSolidList"/>
    <dgm:cxn modelId="{7BE1F856-26EB-472D-A986-9FD5F37E91D1}" type="presParOf" srcId="{0D65DE2F-F6B5-457B-9466-B2370C3AB40D}" destId="{20C550AA-BEFB-4A72-8B03-BC31EE87E6F0}" srcOrd="0" destOrd="0" presId="urn:microsoft.com/office/officeart/2018/2/layout/IconVerticalSolidList"/>
    <dgm:cxn modelId="{FA44F72F-7143-4F87-BDB3-9F874F2FB2AB}" type="presParOf" srcId="{0D65DE2F-F6B5-457B-9466-B2370C3AB40D}" destId="{16D6EF05-24FB-4CD1-BF19-F4265D333477}" srcOrd="1" destOrd="0" presId="urn:microsoft.com/office/officeart/2018/2/layout/IconVerticalSolidList"/>
    <dgm:cxn modelId="{212B73E0-C4D7-4894-BCFE-4A3AF4C7D3DA}" type="presParOf" srcId="{0D65DE2F-F6B5-457B-9466-B2370C3AB40D}" destId="{66EAE48D-897A-45B7-AF30-E5EC143964F2}" srcOrd="2" destOrd="0" presId="urn:microsoft.com/office/officeart/2018/2/layout/IconVerticalSolidList"/>
    <dgm:cxn modelId="{F9A8D4D4-4E76-4E74-A7E1-E57601001BA5}" type="presParOf" srcId="{0D65DE2F-F6B5-457B-9466-B2370C3AB40D}" destId="{65625D25-7B32-4F46-A1C9-3071CEEA8247}" srcOrd="3" destOrd="0" presId="urn:microsoft.com/office/officeart/2018/2/layout/IconVerticalSolidList"/>
    <dgm:cxn modelId="{93850710-803B-4CB1-B393-6F1C209838A3}" type="presParOf" srcId="{0D65DE2F-F6B5-457B-9466-B2370C3AB40D}" destId="{AED3994A-532B-4D7C-A9C2-A9EAAD0F4077}"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D274E6-F329-468B-9402-E14B828A409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07EE511-75F8-47B8-BFAD-63722FD0BBDF}">
      <dgm:prSet/>
      <dgm:spPr/>
      <dgm:t>
        <a:bodyPr/>
        <a:lstStyle/>
        <a:p>
          <a:pPr>
            <a:lnSpc>
              <a:spcPct val="100000"/>
            </a:lnSpc>
          </a:pPr>
          <a:r>
            <a:rPr lang="en-US"/>
            <a:t>HOME provides capital funds, not operating. </a:t>
          </a:r>
        </a:p>
      </dgm:t>
    </dgm:pt>
    <dgm:pt modelId="{B97ED76F-E173-4F07-89CF-1CCD837F54BB}" type="parTrans" cxnId="{145F91F9-06CE-443D-AF0A-30A84085EF46}">
      <dgm:prSet/>
      <dgm:spPr/>
      <dgm:t>
        <a:bodyPr/>
        <a:lstStyle/>
        <a:p>
          <a:endParaRPr lang="en-US"/>
        </a:p>
      </dgm:t>
    </dgm:pt>
    <dgm:pt modelId="{10F928B2-6169-4C04-9006-C615FC2F068C}" type="sibTrans" cxnId="{145F91F9-06CE-443D-AF0A-30A84085EF46}">
      <dgm:prSet/>
      <dgm:spPr/>
      <dgm:t>
        <a:bodyPr/>
        <a:lstStyle/>
        <a:p>
          <a:endParaRPr lang="en-US"/>
        </a:p>
      </dgm:t>
    </dgm:pt>
    <dgm:pt modelId="{BC8E10C1-BD8A-4082-9B2E-F668879DF05B}">
      <dgm:prSet/>
      <dgm:spPr/>
      <dgm:t>
        <a:bodyPr/>
        <a:lstStyle/>
        <a:p>
          <a:pPr>
            <a:lnSpc>
              <a:spcPct val="100000"/>
            </a:lnSpc>
          </a:pPr>
          <a:r>
            <a:rPr lang="en-US"/>
            <a:t>There are deadlines for project completion and unit occupancy.</a:t>
          </a:r>
        </a:p>
      </dgm:t>
    </dgm:pt>
    <dgm:pt modelId="{ADDA6DAD-6757-417D-B97C-88C0394E4217}" type="parTrans" cxnId="{A705C767-FBD1-44F3-817E-B491446E643D}">
      <dgm:prSet/>
      <dgm:spPr/>
      <dgm:t>
        <a:bodyPr/>
        <a:lstStyle/>
        <a:p>
          <a:endParaRPr lang="en-US"/>
        </a:p>
      </dgm:t>
    </dgm:pt>
    <dgm:pt modelId="{8D3DBD98-FFA0-42E8-A3BB-0CAFB1C15FA1}" type="sibTrans" cxnId="{A705C767-FBD1-44F3-817E-B491446E643D}">
      <dgm:prSet/>
      <dgm:spPr/>
      <dgm:t>
        <a:bodyPr/>
        <a:lstStyle/>
        <a:p>
          <a:endParaRPr lang="en-US"/>
        </a:p>
      </dgm:t>
    </dgm:pt>
    <dgm:pt modelId="{52A95F2C-71BF-4DBF-9B29-EEC9C44F2E8A}">
      <dgm:prSet/>
      <dgm:spPr/>
      <dgm:t>
        <a:bodyPr/>
        <a:lstStyle/>
        <a:p>
          <a:pPr>
            <a:lnSpc>
              <a:spcPct val="100000"/>
            </a:lnSpc>
          </a:pPr>
          <a:r>
            <a:rPr lang="en-US"/>
            <a:t>There is a 20-year affordability period.</a:t>
          </a:r>
        </a:p>
      </dgm:t>
    </dgm:pt>
    <dgm:pt modelId="{CA018FE9-60B8-429F-94EC-431548A5F05F}" type="parTrans" cxnId="{D00D9CB2-CEA9-4B6E-86E9-272EC89A2EA6}">
      <dgm:prSet/>
      <dgm:spPr/>
      <dgm:t>
        <a:bodyPr/>
        <a:lstStyle/>
        <a:p>
          <a:endParaRPr lang="en-US"/>
        </a:p>
      </dgm:t>
    </dgm:pt>
    <dgm:pt modelId="{EC94F993-6037-4388-9777-8DD2E6853C56}" type="sibTrans" cxnId="{D00D9CB2-CEA9-4B6E-86E9-272EC89A2EA6}">
      <dgm:prSet/>
      <dgm:spPr/>
      <dgm:t>
        <a:bodyPr/>
        <a:lstStyle/>
        <a:p>
          <a:endParaRPr lang="en-US"/>
        </a:p>
      </dgm:t>
    </dgm:pt>
    <dgm:pt modelId="{EEB48FD7-DDFB-4A54-84D4-C58D37D6CEB0}">
      <dgm:prSet/>
      <dgm:spPr/>
      <dgm:t>
        <a:bodyPr/>
        <a:lstStyle/>
        <a:p>
          <a:pPr>
            <a:lnSpc>
              <a:spcPct val="100000"/>
            </a:lnSpc>
          </a:pPr>
          <a:r>
            <a:rPr lang="en-US"/>
            <a:t>If requirements are not met, the HOME funds must be repaid.   </a:t>
          </a:r>
        </a:p>
      </dgm:t>
    </dgm:pt>
    <dgm:pt modelId="{82927ECD-7211-4407-865B-B9AF7C50B12C}" type="parTrans" cxnId="{4C26C04C-51A2-4A95-9E87-0267B13234D7}">
      <dgm:prSet/>
      <dgm:spPr/>
      <dgm:t>
        <a:bodyPr/>
        <a:lstStyle/>
        <a:p>
          <a:endParaRPr lang="en-US"/>
        </a:p>
      </dgm:t>
    </dgm:pt>
    <dgm:pt modelId="{4A12F9AC-6C56-4283-A60B-BA184A0D8AB7}" type="sibTrans" cxnId="{4C26C04C-51A2-4A95-9E87-0267B13234D7}">
      <dgm:prSet/>
      <dgm:spPr/>
      <dgm:t>
        <a:bodyPr/>
        <a:lstStyle/>
        <a:p>
          <a:endParaRPr lang="en-US"/>
        </a:p>
      </dgm:t>
    </dgm:pt>
    <dgm:pt modelId="{7876933D-BF9F-4647-8FFC-73B3D4D3C4F1}">
      <dgm:prSet/>
      <dgm:spPr/>
      <dgm:t>
        <a:bodyPr/>
        <a:lstStyle/>
        <a:p>
          <a:pPr>
            <a:lnSpc>
              <a:spcPct val="100000"/>
            </a:lnSpc>
          </a:pPr>
          <a:r>
            <a:rPr lang="en-US"/>
            <a:t>HOME is a Repayable and Foreclosable Loan – Not a Grant Program </a:t>
          </a:r>
        </a:p>
      </dgm:t>
    </dgm:pt>
    <dgm:pt modelId="{A9F5F473-AE02-4FDF-ACFB-A539B59888F5}" type="parTrans" cxnId="{E164EB93-04EF-444F-BB16-9CF211E7E950}">
      <dgm:prSet/>
      <dgm:spPr/>
      <dgm:t>
        <a:bodyPr/>
        <a:lstStyle/>
        <a:p>
          <a:endParaRPr lang="en-US"/>
        </a:p>
      </dgm:t>
    </dgm:pt>
    <dgm:pt modelId="{1CDF73D8-B99A-4B0D-96D4-7977D1E5BC1C}" type="sibTrans" cxnId="{E164EB93-04EF-444F-BB16-9CF211E7E950}">
      <dgm:prSet/>
      <dgm:spPr/>
      <dgm:t>
        <a:bodyPr/>
        <a:lstStyle/>
        <a:p>
          <a:endParaRPr lang="en-US"/>
        </a:p>
      </dgm:t>
    </dgm:pt>
    <dgm:pt modelId="{B01133B2-AB89-45E3-A680-16D894848DCC}" type="pres">
      <dgm:prSet presAssocID="{A2D274E6-F329-468B-9402-E14B828A4093}" presName="root" presStyleCnt="0">
        <dgm:presLayoutVars>
          <dgm:dir/>
          <dgm:resizeHandles val="exact"/>
        </dgm:presLayoutVars>
      </dgm:prSet>
      <dgm:spPr/>
    </dgm:pt>
    <dgm:pt modelId="{3DB67DFD-2BA0-4E6D-8E4C-0A743438E0DF}" type="pres">
      <dgm:prSet presAssocID="{707EE511-75F8-47B8-BFAD-63722FD0BBDF}" presName="compNode" presStyleCnt="0"/>
      <dgm:spPr/>
    </dgm:pt>
    <dgm:pt modelId="{15EC4E3F-A44B-42DD-B1CC-FD55F2B4167F}" type="pres">
      <dgm:prSet presAssocID="{707EE511-75F8-47B8-BFAD-63722FD0BBDF}" presName="bgRect" presStyleLbl="bgShp" presStyleIdx="0" presStyleCnt="5"/>
      <dgm:spPr/>
    </dgm:pt>
    <dgm:pt modelId="{2F318560-40F4-4EC2-9031-C639FCB78484}" type="pres">
      <dgm:prSet presAssocID="{707EE511-75F8-47B8-BFAD-63722FD0BBD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ouse"/>
        </a:ext>
      </dgm:extLst>
    </dgm:pt>
    <dgm:pt modelId="{898A5D59-EE0B-4C65-BB3F-5E7EACFACA46}" type="pres">
      <dgm:prSet presAssocID="{707EE511-75F8-47B8-BFAD-63722FD0BBDF}" presName="spaceRect" presStyleCnt="0"/>
      <dgm:spPr/>
    </dgm:pt>
    <dgm:pt modelId="{561ABCB6-67B7-4B18-B5DF-CDA6155EE7AD}" type="pres">
      <dgm:prSet presAssocID="{707EE511-75F8-47B8-BFAD-63722FD0BBDF}" presName="parTx" presStyleLbl="revTx" presStyleIdx="0" presStyleCnt="5">
        <dgm:presLayoutVars>
          <dgm:chMax val="0"/>
          <dgm:chPref val="0"/>
        </dgm:presLayoutVars>
      </dgm:prSet>
      <dgm:spPr/>
    </dgm:pt>
    <dgm:pt modelId="{1DB5378F-3ADD-497D-850F-4C0BD08086C9}" type="pres">
      <dgm:prSet presAssocID="{10F928B2-6169-4C04-9006-C615FC2F068C}" presName="sibTrans" presStyleCnt="0"/>
      <dgm:spPr/>
    </dgm:pt>
    <dgm:pt modelId="{1D239137-5D40-473C-918A-E2C126B636F5}" type="pres">
      <dgm:prSet presAssocID="{BC8E10C1-BD8A-4082-9B2E-F668879DF05B}" presName="compNode" presStyleCnt="0"/>
      <dgm:spPr/>
    </dgm:pt>
    <dgm:pt modelId="{F90D3463-F111-4847-BC51-AE06AC9E1F91}" type="pres">
      <dgm:prSet presAssocID="{BC8E10C1-BD8A-4082-9B2E-F668879DF05B}" presName="bgRect" presStyleLbl="bgShp" presStyleIdx="1" presStyleCnt="5"/>
      <dgm:spPr/>
    </dgm:pt>
    <dgm:pt modelId="{289AE6E5-8458-4DB9-A703-2F6288ECC7DC}" type="pres">
      <dgm:prSet presAssocID="{BC8E10C1-BD8A-4082-9B2E-F668879DF05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eting"/>
        </a:ext>
      </dgm:extLst>
    </dgm:pt>
    <dgm:pt modelId="{9E82C435-FA1B-4D9D-A207-FF30B69A9A01}" type="pres">
      <dgm:prSet presAssocID="{BC8E10C1-BD8A-4082-9B2E-F668879DF05B}" presName="spaceRect" presStyleCnt="0"/>
      <dgm:spPr/>
    </dgm:pt>
    <dgm:pt modelId="{67418C63-1684-44FE-8FDD-34E9D3397C81}" type="pres">
      <dgm:prSet presAssocID="{BC8E10C1-BD8A-4082-9B2E-F668879DF05B}" presName="parTx" presStyleLbl="revTx" presStyleIdx="1" presStyleCnt="5">
        <dgm:presLayoutVars>
          <dgm:chMax val="0"/>
          <dgm:chPref val="0"/>
        </dgm:presLayoutVars>
      </dgm:prSet>
      <dgm:spPr/>
    </dgm:pt>
    <dgm:pt modelId="{B6525159-853C-41B7-8A76-74AC54D04375}" type="pres">
      <dgm:prSet presAssocID="{8D3DBD98-FFA0-42E8-A3BB-0CAFB1C15FA1}" presName="sibTrans" presStyleCnt="0"/>
      <dgm:spPr/>
    </dgm:pt>
    <dgm:pt modelId="{D5946FE4-911D-4C29-9E9A-61E48B46B13B}" type="pres">
      <dgm:prSet presAssocID="{52A95F2C-71BF-4DBF-9B29-EEC9C44F2E8A}" presName="compNode" presStyleCnt="0"/>
      <dgm:spPr/>
    </dgm:pt>
    <dgm:pt modelId="{454872A0-8A26-45C7-82BD-B93D17F79E8E}" type="pres">
      <dgm:prSet presAssocID="{52A95F2C-71BF-4DBF-9B29-EEC9C44F2E8A}" presName="bgRect" presStyleLbl="bgShp" presStyleIdx="2" presStyleCnt="5"/>
      <dgm:spPr/>
    </dgm:pt>
    <dgm:pt modelId="{C13C85CA-ADF4-44D7-8566-EB1777C55061}" type="pres">
      <dgm:prSet presAssocID="{52A95F2C-71BF-4DBF-9B29-EEC9C44F2E8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oney"/>
        </a:ext>
      </dgm:extLst>
    </dgm:pt>
    <dgm:pt modelId="{B5BAC342-163E-4555-85D8-3D7D70F8BA85}" type="pres">
      <dgm:prSet presAssocID="{52A95F2C-71BF-4DBF-9B29-EEC9C44F2E8A}" presName="spaceRect" presStyleCnt="0"/>
      <dgm:spPr/>
    </dgm:pt>
    <dgm:pt modelId="{31D22C2E-2D84-4E15-864F-F5D7A470BCF4}" type="pres">
      <dgm:prSet presAssocID="{52A95F2C-71BF-4DBF-9B29-EEC9C44F2E8A}" presName="parTx" presStyleLbl="revTx" presStyleIdx="2" presStyleCnt="5">
        <dgm:presLayoutVars>
          <dgm:chMax val="0"/>
          <dgm:chPref val="0"/>
        </dgm:presLayoutVars>
      </dgm:prSet>
      <dgm:spPr/>
    </dgm:pt>
    <dgm:pt modelId="{88054A0B-3192-4003-B4F0-27C71638AE93}" type="pres">
      <dgm:prSet presAssocID="{EC94F993-6037-4388-9777-8DD2E6853C56}" presName="sibTrans" presStyleCnt="0"/>
      <dgm:spPr/>
    </dgm:pt>
    <dgm:pt modelId="{CEFF0EAF-A6DD-4E87-9DEF-7C1390AEE9B3}" type="pres">
      <dgm:prSet presAssocID="{EEB48FD7-DDFB-4A54-84D4-C58D37D6CEB0}" presName="compNode" presStyleCnt="0"/>
      <dgm:spPr/>
    </dgm:pt>
    <dgm:pt modelId="{2C2CD5EC-E602-4099-A899-BCBF021BD20A}" type="pres">
      <dgm:prSet presAssocID="{EEB48FD7-DDFB-4A54-84D4-C58D37D6CEB0}" presName="bgRect" presStyleLbl="bgShp" presStyleIdx="3" presStyleCnt="5"/>
      <dgm:spPr/>
    </dgm:pt>
    <dgm:pt modelId="{C9973887-E515-4F67-A9A2-1CF19D780FFA}" type="pres">
      <dgm:prSet presAssocID="{EEB48FD7-DDFB-4A54-84D4-C58D37D6CEB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ollar"/>
        </a:ext>
      </dgm:extLst>
    </dgm:pt>
    <dgm:pt modelId="{46EB0A7F-769F-473F-962B-481FBB1CA1A9}" type="pres">
      <dgm:prSet presAssocID="{EEB48FD7-DDFB-4A54-84D4-C58D37D6CEB0}" presName="spaceRect" presStyleCnt="0"/>
      <dgm:spPr/>
    </dgm:pt>
    <dgm:pt modelId="{52791910-8FC4-4578-BF16-BAE5398BCE4B}" type="pres">
      <dgm:prSet presAssocID="{EEB48FD7-DDFB-4A54-84D4-C58D37D6CEB0}" presName="parTx" presStyleLbl="revTx" presStyleIdx="3" presStyleCnt="5">
        <dgm:presLayoutVars>
          <dgm:chMax val="0"/>
          <dgm:chPref val="0"/>
        </dgm:presLayoutVars>
      </dgm:prSet>
      <dgm:spPr/>
    </dgm:pt>
    <dgm:pt modelId="{E13D314B-65EE-44ED-AE59-4956FE77549E}" type="pres">
      <dgm:prSet presAssocID="{4A12F9AC-6C56-4283-A60B-BA184A0D8AB7}" presName="sibTrans" presStyleCnt="0"/>
      <dgm:spPr/>
    </dgm:pt>
    <dgm:pt modelId="{6D3ADC91-42B3-4762-9F00-E2A4A94F61C2}" type="pres">
      <dgm:prSet presAssocID="{7876933D-BF9F-4647-8FFC-73B3D4D3C4F1}" presName="compNode" presStyleCnt="0"/>
      <dgm:spPr/>
    </dgm:pt>
    <dgm:pt modelId="{2EF91BE7-C4BF-4DC3-BE55-9ED0025A2572}" type="pres">
      <dgm:prSet presAssocID="{7876933D-BF9F-4647-8FFC-73B3D4D3C4F1}" presName="bgRect" presStyleLbl="bgShp" presStyleIdx="4" presStyleCnt="5"/>
      <dgm:spPr/>
    </dgm:pt>
    <dgm:pt modelId="{0E8F03C7-2AB6-424C-A9A0-3CF666E58124}" type="pres">
      <dgm:prSet presAssocID="{7876933D-BF9F-4647-8FFC-73B3D4D3C4F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uburban scene"/>
        </a:ext>
      </dgm:extLst>
    </dgm:pt>
    <dgm:pt modelId="{D391DB5C-0F55-42D2-BD39-27FDB93ADA23}" type="pres">
      <dgm:prSet presAssocID="{7876933D-BF9F-4647-8FFC-73B3D4D3C4F1}" presName="spaceRect" presStyleCnt="0"/>
      <dgm:spPr/>
    </dgm:pt>
    <dgm:pt modelId="{FEEF181E-76DE-4E69-9D9E-CB41577DA0D6}" type="pres">
      <dgm:prSet presAssocID="{7876933D-BF9F-4647-8FFC-73B3D4D3C4F1}" presName="parTx" presStyleLbl="revTx" presStyleIdx="4" presStyleCnt="5">
        <dgm:presLayoutVars>
          <dgm:chMax val="0"/>
          <dgm:chPref val="0"/>
        </dgm:presLayoutVars>
      </dgm:prSet>
      <dgm:spPr/>
    </dgm:pt>
  </dgm:ptLst>
  <dgm:cxnLst>
    <dgm:cxn modelId="{C0BF7F00-EBB5-4B9A-8EE6-04DBDF4B5991}" type="presOf" srcId="{707EE511-75F8-47B8-BFAD-63722FD0BBDF}" destId="{561ABCB6-67B7-4B18-B5DF-CDA6155EE7AD}" srcOrd="0" destOrd="0" presId="urn:microsoft.com/office/officeart/2018/2/layout/IconVerticalSolidList"/>
    <dgm:cxn modelId="{9567DC2A-E329-4A22-A29F-50D2F84D9371}" type="presOf" srcId="{BC8E10C1-BD8A-4082-9B2E-F668879DF05B}" destId="{67418C63-1684-44FE-8FDD-34E9D3397C81}" srcOrd="0" destOrd="0" presId="urn:microsoft.com/office/officeart/2018/2/layout/IconVerticalSolidList"/>
    <dgm:cxn modelId="{E6BE252F-7E0C-4A46-8540-C3858A096AFD}" type="presOf" srcId="{EEB48FD7-DDFB-4A54-84D4-C58D37D6CEB0}" destId="{52791910-8FC4-4578-BF16-BAE5398BCE4B}" srcOrd="0" destOrd="0" presId="urn:microsoft.com/office/officeart/2018/2/layout/IconVerticalSolidList"/>
    <dgm:cxn modelId="{A705C767-FBD1-44F3-817E-B491446E643D}" srcId="{A2D274E6-F329-468B-9402-E14B828A4093}" destId="{BC8E10C1-BD8A-4082-9B2E-F668879DF05B}" srcOrd="1" destOrd="0" parTransId="{ADDA6DAD-6757-417D-B97C-88C0394E4217}" sibTransId="{8D3DBD98-FFA0-42E8-A3BB-0CAFB1C15FA1}"/>
    <dgm:cxn modelId="{4C26C04C-51A2-4A95-9E87-0267B13234D7}" srcId="{A2D274E6-F329-468B-9402-E14B828A4093}" destId="{EEB48FD7-DDFB-4A54-84D4-C58D37D6CEB0}" srcOrd="3" destOrd="0" parTransId="{82927ECD-7211-4407-865B-B9AF7C50B12C}" sibTransId="{4A12F9AC-6C56-4283-A60B-BA184A0D8AB7}"/>
    <dgm:cxn modelId="{E05F0382-EC95-487E-818A-0FCF121B83DC}" type="presOf" srcId="{52A95F2C-71BF-4DBF-9B29-EEC9C44F2E8A}" destId="{31D22C2E-2D84-4E15-864F-F5D7A470BCF4}" srcOrd="0" destOrd="0" presId="urn:microsoft.com/office/officeart/2018/2/layout/IconVerticalSolidList"/>
    <dgm:cxn modelId="{E164EB93-04EF-444F-BB16-9CF211E7E950}" srcId="{A2D274E6-F329-468B-9402-E14B828A4093}" destId="{7876933D-BF9F-4647-8FFC-73B3D4D3C4F1}" srcOrd="4" destOrd="0" parTransId="{A9F5F473-AE02-4FDF-ACFB-A539B59888F5}" sibTransId="{1CDF73D8-B99A-4B0D-96D4-7977D1E5BC1C}"/>
    <dgm:cxn modelId="{E672C398-8118-4773-8106-BEE866564822}" type="presOf" srcId="{A2D274E6-F329-468B-9402-E14B828A4093}" destId="{B01133B2-AB89-45E3-A680-16D894848DCC}" srcOrd="0" destOrd="0" presId="urn:microsoft.com/office/officeart/2018/2/layout/IconVerticalSolidList"/>
    <dgm:cxn modelId="{D00D9CB2-CEA9-4B6E-86E9-272EC89A2EA6}" srcId="{A2D274E6-F329-468B-9402-E14B828A4093}" destId="{52A95F2C-71BF-4DBF-9B29-EEC9C44F2E8A}" srcOrd="2" destOrd="0" parTransId="{CA018FE9-60B8-429F-94EC-431548A5F05F}" sibTransId="{EC94F993-6037-4388-9777-8DD2E6853C56}"/>
    <dgm:cxn modelId="{145F91F9-06CE-443D-AF0A-30A84085EF46}" srcId="{A2D274E6-F329-468B-9402-E14B828A4093}" destId="{707EE511-75F8-47B8-BFAD-63722FD0BBDF}" srcOrd="0" destOrd="0" parTransId="{B97ED76F-E173-4F07-89CF-1CCD837F54BB}" sibTransId="{10F928B2-6169-4C04-9006-C615FC2F068C}"/>
    <dgm:cxn modelId="{77AD9AF9-15F0-42D1-8F87-0CBCA1E1238E}" type="presOf" srcId="{7876933D-BF9F-4647-8FFC-73B3D4D3C4F1}" destId="{FEEF181E-76DE-4E69-9D9E-CB41577DA0D6}" srcOrd="0" destOrd="0" presId="urn:microsoft.com/office/officeart/2018/2/layout/IconVerticalSolidList"/>
    <dgm:cxn modelId="{E9104EB9-F31A-44C1-A480-EF029B9B059B}" type="presParOf" srcId="{B01133B2-AB89-45E3-A680-16D894848DCC}" destId="{3DB67DFD-2BA0-4E6D-8E4C-0A743438E0DF}" srcOrd="0" destOrd="0" presId="urn:microsoft.com/office/officeart/2018/2/layout/IconVerticalSolidList"/>
    <dgm:cxn modelId="{8EF3F774-F29C-401E-93D0-762BFC7C80DC}" type="presParOf" srcId="{3DB67DFD-2BA0-4E6D-8E4C-0A743438E0DF}" destId="{15EC4E3F-A44B-42DD-B1CC-FD55F2B4167F}" srcOrd="0" destOrd="0" presId="urn:microsoft.com/office/officeart/2018/2/layout/IconVerticalSolidList"/>
    <dgm:cxn modelId="{B952A5B3-BB89-4448-A4D9-126462F863D0}" type="presParOf" srcId="{3DB67DFD-2BA0-4E6D-8E4C-0A743438E0DF}" destId="{2F318560-40F4-4EC2-9031-C639FCB78484}" srcOrd="1" destOrd="0" presId="urn:microsoft.com/office/officeart/2018/2/layout/IconVerticalSolidList"/>
    <dgm:cxn modelId="{82E14DD4-14B2-4AB7-A007-F5D6119BAC15}" type="presParOf" srcId="{3DB67DFD-2BA0-4E6D-8E4C-0A743438E0DF}" destId="{898A5D59-EE0B-4C65-BB3F-5E7EACFACA46}" srcOrd="2" destOrd="0" presId="urn:microsoft.com/office/officeart/2018/2/layout/IconVerticalSolidList"/>
    <dgm:cxn modelId="{61F7C36B-8A7B-44E2-8DE8-C0BD7683B98E}" type="presParOf" srcId="{3DB67DFD-2BA0-4E6D-8E4C-0A743438E0DF}" destId="{561ABCB6-67B7-4B18-B5DF-CDA6155EE7AD}" srcOrd="3" destOrd="0" presId="urn:microsoft.com/office/officeart/2018/2/layout/IconVerticalSolidList"/>
    <dgm:cxn modelId="{64F0A5D3-8E65-4D6B-BDFE-6CE1ACE8A675}" type="presParOf" srcId="{B01133B2-AB89-45E3-A680-16D894848DCC}" destId="{1DB5378F-3ADD-497D-850F-4C0BD08086C9}" srcOrd="1" destOrd="0" presId="urn:microsoft.com/office/officeart/2018/2/layout/IconVerticalSolidList"/>
    <dgm:cxn modelId="{DBE6FF27-2022-4A67-8C77-DD3ED30A0532}" type="presParOf" srcId="{B01133B2-AB89-45E3-A680-16D894848DCC}" destId="{1D239137-5D40-473C-918A-E2C126B636F5}" srcOrd="2" destOrd="0" presId="urn:microsoft.com/office/officeart/2018/2/layout/IconVerticalSolidList"/>
    <dgm:cxn modelId="{83DD9C07-3980-4369-B017-832043D18B1F}" type="presParOf" srcId="{1D239137-5D40-473C-918A-E2C126B636F5}" destId="{F90D3463-F111-4847-BC51-AE06AC9E1F91}" srcOrd="0" destOrd="0" presId="urn:microsoft.com/office/officeart/2018/2/layout/IconVerticalSolidList"/>
    <dgm:cxn modelId="{01DAE71A-D3E2-4437-B2F6-F183FFB8A106}" type="presParOf" srcId="{1D239137-5D40-473C-918A-E2C126B636F5}" destId="{289AE6E5-8458-4DB9-A703-2F6288ECC7DC}" srcOrd="1" destOrd="0" presId="urn:microsoft.com/office/officeart/2018/2/layout/IconVerticalSolidList"/>
    <dgm:cxn modelId="{F24CFE96-7D8F-493C-84B8-E19929DE0D3C}" type="presParOf" srcId="{1D239137-5D40-473C-918A-E2C126B636F5}" destId="{9E82C435-FA1B-4D9D-A207-FF30B69A9A01}" srcOrd="2" destOrd="0" presId="urn:microsoft.com/office/officeart/2018/2/layout/IconVerticalSolidList"/>
    <dgm:cxn modelId="{6E3A4F8C-1194-471C-8C2E-E709998CC7DE}" type="presParOf" srcId="{1D239137-5D40-473C-918A-E2C126B636F5}" destId="{67418C63-1684-44FE-8FDD-34E9D3397C81}" srcOrd="3" destOrd="0" presId="urn:microsoft.com/office/officeart/2018/2/layout/IconVerticalSolidList"/>
    <dgm:cxn modelId="{DDC410F9-E121-4500-8FA4-63A187895EF2}" type="presParOf" srcId="{B01133B2-AB89-45E3-A680-16D894848DCC}" destId="{B6525159-853C-41B7-8A76-74AC54D04375}" srcOrd="3" destOrd="0" presId="urn:microsoft.com/office/officeart/2018/2/layout/IconVerticalSolidList"/>
    <dgm:cxn modelId="{56F68D3F-DF8B-4304-B8FF-58F71B4A1D69}" type="presParOf" srcId="{B01133B2-AB89-45E3-A680-16D894848DCC}" destId="{D5946FE4-911D-4C29-9E9A-61E48B46B13B}" srcOrd="4" destOrd="0" presId="urn:microsoft.com/office/officeart/2018/2/layout/IconVerticalSolidList"/>
    <dgm:cxn modelId="{F86C429F-3CA0-4C60-907D-30F6BD3E12F4}" type="presParOf" srcId="{D5946FE4-911D-4C29-9E9A-61E48B46B13B}" destId="{454872A0-8A26-45C7-82BD-B93D17F79E8E}" srcOrd="0" destOrd="0" presId="urn:microsoft.com/office/officeart/2018/2/layout/IconVerticalSolidList"/>
    <dgm:cxn modelId="{195A8EEB-FA42-4815-B946-9BA48F30ADAD}" type="presParOf" srcId="{D5946FE4-911D-4C29-9E9A-61E48B46B13B}" destId="{C13C85CA-ADF4-44D7-8566-EB1777C55061}" srcOrd="1" destOrd="0" presId="urn:microsoft.com/office/officeart/2018/2/layout/IconVerticalSolidList"/>
    <dgm:cxn modelId="{F13232DA-86AE-423A-A1B9-00E2DC3DE69C}" type="presParOf" srcId="{D5946FE4-911D-4C29-9E9A-61E48B46B13B}" destId="{B5BAC342-163E-4555-85D8-3D7D70F8BA85}" srcOrd="2" destOrd="0" presId="urn:microsoft.com/office/officeart/2018/2/layout/IconVerticalSolidList"/>
    <dgm:cxn modelId="{D333FAC3-F262-4C17-B1C9-0A9C9242005A}" type="presParOf" srcId="{D5946FE4-911D-4C29-9E9A-61E48B46B13B}" destId="{31D22C2E-2D84-4E15-864F-F5D7A470BCF4}" srcOrd="3" destOrd="0" presId="urn:microsoft.com/office/officeart/2018/2/layout/IconVerticalSolidList"/>
    <dgm:cxn modelId="{91CFFB11-3E8A-4682-9884-53D044A0D238}" type="presParOf" srcId="{B01133B2-AB89-45E3-A680-16D894848DCC}" destId="{88054A0B-3192-4003-B4F0-27C71638AE93}" srcOrd="5" destOrd="0" presId="urn:microsoft.com/office/officeart/2018/2/layout/IconVerticalSolidList"/>
    <dgm:cxn modelId="{C44E458D-88AB-4A09-8D52-0908CE72D1A2}" type="presParOf" srcId="{B01133B2-AB89-45E3-A680-16D894848DCC}" destId="{CEFF0EAF-A6DD-4E87-9DEF-7C1390AEE9B3}" srcOrd="6" destOrd="0" presId="urn:microsoft.com/office/officeart/2018/2/layout/IconVerticalSolidList"/>
    <dgm:cxn modelId="{B5B64FF7-9BD5-471D-98BF-F34A905C25DA}" type="presParOf" srcId="{CEFF0EAF-A6DD-4E87-9DEF-7C1390AEE9B3}" destId="{2C2CD5EC-E602-4099-A899-BCBF021BD20A}" srcOrd="0" destOrd="0" presId="urn:microsoft.com/office/officeart/2018/2/layout/IconVerticalSolidList"/>
    <dgm:cxn modelId="{B5E7631C-B5C3-43E7-AD83-90DE0739E06B}" type="presParOf" srcId="{CEFF0EAF-A6DD-4E87-9DEF-7C1390AEE9B3}" destId="{C9973887-E515-4F67-A9A2-1CF19D780FFA}" srcOrd="1" destOrd="0" presId="urn:microsoft.com/office/officeart/2018/2/layout/IconVerticalSolidList"/>
    <dgm:cxn modelId="{74A183FB-C504-468E-B15A-A0EE2AECD968}" type="presParOf" srcId="{CEFF0EAF-A6DD-4E87-9DEF-7C1390AEE9B3}" destId="{46EB0A7F-769F-473F-962B-481FBB1CA1A9}" srcOrd="2" destOrd="0" presId="urn:microsoft.com/office/officeart/2018/2/layout/IconVerticalSolidList"/>
    <dgm:cxn modelId="{92296BF8-8084-4818-978E-8FA8F8425973}" type="presParOf" srcId="{CEFF0EAF-A6DD-4E87-9DEF-7C1390AEE9B3}" destId="{52791910-8FC4-4578-BF16-BAE5398BCE4B}" srcOrd="3" destOrd="0" presId="urn:microsoft.com/office/officeart/2018/2/layout/IconVerticalSolidList"/>
    <dgm:cxn modelId="{343D878A-F552-4B98-B1DE-CD9B831E3209}" type="presParOf" srcId="{B01133B2-AB89-45E3-A680-16D894848DCC}" destId="{E13D314B-65EE-44ED-AE59-4956FE77549E}" srcOrd="7" destOrd="0" presId="urn:microsoft.com/office/officeart/2018/2/layout/IconVerticalSolidList"/>
    <dgm:cxn modelId="{8F7A0A78-4889-4865-905B-36B63FB170ED}" type="presParOf" srcId="{B01133B2-AB89-45E3-A680-16D894848DCC}" destId="{6D3ADC91-42B3-4762-9F00-E2A4A94F61C2}" srcOrd="8" destOrd="0" presId="urn:microsoft.com/office/officeart/2018/2/layout/IconVerticalSolidList"/>
    <dgm:cxn modelId="{C4F8D7A0-8FF1-4202-96A5-7894B0F39BC1}" type="presParOf" srcId="{6D3ADC91-42B3-4762-9F00-E2A4A94F61C2}" destId="{2EF91BE7-C4BF-4DC3-BE55-9ED0025A2572}" srcOrd="0" destOrd="0" presId="urn:microsoft.com/office/officeart/2018/2/layout/IconVerticalSolidList"/>
    <dgm:cxn modelId="{05F1193E-52CB-40BD-AE91-67E5FB396CD0}" type="presParOf" srcId="{6D3ADC91-42B3-4762-9F00-E2A4A94F61C2}" destId="{0E8F03C7-2AB6-424C-A9A0-3CF666E58124}" srcOrd="1" destOrd="0" presId="urn:microsoft.com/office/officeart/2018/2/layout/IconVerticalSolidList"/>
    <dgm:cxn modelId="{3365DC9C-698B-44BA-9682-5FCB3D0F428E}" type="presParOf" srcId="{6D3ADC91-42B3-4762-9F00-E2A4A94F61C2}" destId="{D391DB5C-0F55-42D2-BD39-27FDB93ADA23}" srcOrd="2" destOrd="0" presId="urn:microsoft.com/office/officeart/2018/2/layout/IconVerticalSolidList"/>
    <dgm:cxn modelId="{72B4C966-5EF0-4FCC-9869-285DB91A4ADD}" type="presParOf" srcId="{6D3ADC91-42B3-4762-9F00-E2A4A94F61C2}" destId="{FEEF181E-76DE-4E69-9D9E-CB41577DA0D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A69D20-B725-4660-9F48-0705CE52FCF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7671290-6D19-48EE-8B89-C775D3B24D0D}">
      <dgm:prSet/>
      <dgm:spPr/>
      <dgm:t>
        <a:bodyPr/>
        <a:lstStyle/>
        <a:p>
          <a:r>
            <a:rPr lang="en-US"/>
            <a:t>Any unit that receives HOME funds is considered HOME assisted.</a:t>
          </a:r>
        </a:p>
      </dgm:t>
    </dgm:pt>
    <dgm:pt modelId="{8D13F8B0-1DA7-47F4-B9A5-DA98C3CDBA5E}" type="parTrans" cxnId="{18E8B479-5A9B-4CF0-AD68-D98CF28B94F9}">
      <dgm:prSet/>
      <dgm:spPr/>
      <dgm:t>
        <a:bodyPr/>
        <a:lstStyle/>
        <a:p>
          <a:endParaRPr lang="en-US"/>
        </a:p>
      </dgm:t>
    </dgm:pt>
    <dgm:pt modelId="{B903DC3F-13C3-4003-8CA2-F8940939AB4B}" type="sibTrans" cxnId="{18E8B479-5A9B-4CF0-AD68-D98CF28B94F9}">
      <dgm:prSet/>
      <dgm:spPr/>
      <dgm:t>
        <a:bodyPr/>
        <a:lstStyle/>
        <a:p>
          <a:endParaRPr lang="en-US"/>
        </a:p>
      </dgm:t>
    </dgm:pt>
    <dgm:pt modelId="{D2640A11-3CEE-4A73-BB73-26C01E12D6EA}">
      <dgm:prSet/>
      <dgm:spPr/>
      <dgm:t>
        <a:bodyPr/>
        <a:lstStyle/>
        <a:p>
          <a:r>
            <a:rPr lang="en-US"/>
            <a:t>HOME units are subject to all HOME requirements, (income restrictions, property standards, affordability period, etc.)</a:t>
          </a:r>
        </a:p>
      </dgm:t>
    </dgm:pt>
    <dgm:pt modelId="{15202C38-9DAE-40D9-8F0A-6E874CCDA2C6}" type="parTrans" cxnId="{CD106516-9940-4B5F-91E2-D05E3954FF5F}">
      <dgm:prSet/>
      <dgm:spPr/>
      <dgm:t>
        <a:bodyPr/>
        <a:lstStyle/>
        <a:p>
          <a:endParaRPr lang="en-US"/>
        </a:p>
      </dgm:t>
    </dgm:pt>
    <dgm:pt modelId="{B4896A9F-9AC4-4496-B1F9-EE00B68B228E}" type="sibTrans" cxnId="{CD106516-9940-4B5F-91E2-D05E3954FF5F}">
      <dgm:prSet/>
      <dgm:spPr/>
      <dgm:t>
        <a:bodyPr/>
        <a:lstStyle/>
        <a:p>
          <a:endParaRPr lang="en-US"/>
        </a:p>
      </dgm:t>
    </dgm:pt>
    <dgm:pt modelId="{D28264F2-BCCE-4E34-A2BB-BE819DE512AC}" type="pres">
      <dgm:prSet presAssocID="{B7A69D20-B725-4660-9F48-0705CE52FCF2}" presName="root" presStyleCnt="0">
        <dgm:presLayoutVars>
          <dgm:dir/>
          <dgm:resizeHandles val="exact"/>
        </dgm:presLayoutVars>
      </dgm:prSet>
      <dgm:spPr/>
    </dgm:pt>
    <dgm:pt modelId="{BA719596-97F3-40FF-A377-E32BF299C652}" type="pres">
      <dgm:prSet presAssocID="{E7671290-6D19-48EE-8B89-C775D3B24D0D}" presName="compNode" presStyleCnt="0"/>
      <dgm:spPr/>
    </dgm:pt>
    <dgm:pt modelId="{8406DE7E-D77D-4522-95AB-210D6FC8AC64}" type="pres">
      <dgm:prSet presAssocID="{E7671290-6D19-48EE-8B89-C775D3B24D0D}" presName="bgRect" presStyleLbl="bgShp" presStyleIdx="0" presStyleCnt="2"/>
      <dgm:spPr/>
    </dgm:pt>
    <dgm:pt modelId="{6089CC32-E196-4F42-B7ED-467032090E64}" type="pres">
      <dgm:prSet presAssocID="{E7671290-6D19-48EE-8B89-C775D3B24D0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use"/>
        </a:ext>
      </dgm:extLst>
    </dgm:pt>
    <dgm:pt modelId="{3AC1AFFF-39B9-4556-BCD0-715366EDB874}" type="pres">
      <dgm:prSet presAssocID="{E7671290-6D19-48EE-8B89-C775D3B24D0D}" presName="spaceRect" presStyleCnt="0"/>
      <dgm:spPr/>
    </dgm:pt>
    <dgm:pt modelId="{EB7195AF-095A-4A0C-A2BC-6B382FE661CF}" type="pres">
      <dgm:prSet presAssocID="{E7671290-6D19-48EE-8B89-C775D3B24D0D}" presName="parTx" presStyleLbl="revTx" presStyleIdx="0" presStyleCnt="2">
        <dgm:presLayoutVars>
          <dgm:chMax val="0"/>
          <dgm:chPref val="0"/>
        </dgm:presLayoutVars>
      </dgm:prSet>
      <dgm:spPr/>
    </dgm:pt>
    <dgm:pt modelId="{7AFB02BF-9055-47B6-9351-6FEAD55D5AF6}" type="pres">
      <dgm:prSet presAssocID="{B903DC3F-13C3-4003-8CA2-F8940939AB4B}" presName="sibTrans" presStyleCnt="0"/>
      <dgm:spPr/>
    </dgm:pt>
    <dgm:pt modelId="{FDC4C21D-8A74-4BCA-9F29-619C8A798D55}" type="pres">
      <dgm:prSet presAssocID="{D2640A11-3CEE-4A73-BB73-26C01E12D6EA}" presName="compNode" presStyleCnt="0"/>
      <dgm:spPr/>
    </dgm:pt>
    <dgm:pt modelId="{8E5969C3-4FE9-4C3D-992B-F6A2A0D6713A}" type="pres">
      <dgm:prSet presAssocID="{D2640A11-3CEE-4A73-BB73-26C01E12D6EA}" presName="bgRect" presStyleLbl="bgShp" presStyleIdx="1" presStyleCnt="2"/>
      <dgm:spPr/>
    </dgm:pt>
    <dgm:pt modelId="{67C31012-85E0-46DE-817A-716F556F867E}" type="pres">
      <dgm:prSet presAssocID="{D2640A11-3CEE-4A73-BB73-26C01E12D6E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burban scene"/>
        </a:ext>
      </dgm:extLst>
    </dgm:pt>
    <dgm:pt modelId="{CF53750E-FB8D-43BE-B11E-461A25354189}" type="pres">
      <dgm:prSet presAssocID="{D2640A11-3CEE-4A73-BB73-26C01E12D6EA}" presName="spaceRect" presStyleCnt="0"/>
      <dgm:spPr/>
    </dgm:pt>
    <dgm:pt modelId="{1FF41017-95DA-4FAB-8A56-07476B6E6EEB}" type="pres">
      <dgm:prSet presAssocID="{D2640A11-3CEE-4A73-BB73-26C01E12D6EA}" presName="parTx" presStyleLbl="revTx" presStyleIdx="1" presStyleCnt="2">
        <dgm:presLayoutVars>
          <dgm:chMax val="0"/>
          <dgm:chPref val="0"/>
        </dgm:presLayoutVars>
      </dgm:prSet>
      <dgm:spPr/>
    </dgm:pt>
  </dgm:ptLst>
  <dgm:cxnLst>
    <dgm:cxn modelId="{CD106516-9940-4B5F-91E2-D05E3954FF5F}" srcId="{B7A69D20-B725-4660-9F48-0705CE52FCF2}" destId="{D2640A11-3CEE-4A73-BB73-26C01E12D6EA}" srcOrd="1" destOrd="0" parTransId="{15202C38-9DAE-40D9-8F0A-6E874CCDA2C6}" sibTransId="{B4896A9F-9AC4-4496-B1F9-EE00B68B228E}"/>
    <dgm:cxn modelId="{18E8B479-5A9B-4CF0-AD68-D98CF28B94F9}" srcId="{B7A69D20-B725-4660-9F48-0705CE52FCF2}" destId="{E7671290-6D19-48EE-8B89-C775D3B24D0D}" srcOrd="0" destOrd="0" parTransId="{8D13F8B0-1DA7-47F4-B9A5-DA98C3CDBA5E}" sibTransId="{B903DC3F-13C3-4003-8CA2-F8940939AB4B}"/>
    <dgm:cxn modelId="{77B910DD-35A1-46F7-90C3-D1A9DF3F42D0}" type="presOf" srcId="{D2640A11-3CEE-4A73-BB73-26C01E12D6EA}" destId="{1FF41017-95DA-4FAB-8A56-07476B6E6EEB}" srcOrd="0" destOrd="0" presId="urn:microsoft.com/office/officeart/2018/2/layout/IconVerticalSolidList"/>
    <dgm:cxn modelId="{101C91EA-81F6-4D98-86AA-7F1B57949D28}" type="presOf" srcId="{E7671290-6D19-48EE-8B89-C775D3B24D0D}" destId="{EB7195AF-095A-4A0C-A2BC-6B382FE661CF}" srcOrd="0" destOrd="0" presId="urn:microsoft.com/office/officeart/2018/2/layout/IconVerticalSolidList"/>
    <dgm:cxn modelId="{545FA3EB-BAE5-4187-8772-2159AC58CED5}" type="presOf" srcId="{B7A69D20-B725-4660-9F48-0705CE52FCF2}" destId="{D28264F2-BCCE-4E34-A2BB-BE819DE512AC}" srcOrd="0" destOrd="0" presId="urn:microsoft.com/office/officeart/2018/2/layout/IconVerticalSolidList"/>
    <dgm:cxn modelId="{1C6AE482-8BDD-4B51-A23E-38438A16E49E}" type="presParOf" srcId="{D28264F2-BCCE-4E34-A2BB-BE819DE512AC}" destId="{BA719596-97F3-40FF-A377-E32BF299C652}" srcOrd="0" destOrd="0" presId="urn:microsoft.com/office/officeart/2018/2/layout/IconVerticalSolidList"/>
    <dgm:cxn modelId="{AA3A7FE8-93D4-4378-9011-4D33201A98F3}" type="presParOf" srcId="{BA719596-97F3-40FF-A377-E32BF299C652}" destId="{8406DE7E-D77D-4522-95AB-210D6FC8AC64}" srcOrd="0" destOrd="0" presId="urn:microsoft.com/office/officeart/2018/2/layout/IconVerticalSolidList"/>
    <dgm:cxn modelId="{7C4A0CA6-C41E-451A-9E74-31A82741B6CE}" type="presParOf" srcId="{BA719596-97F3-40FF-A377-E32BF299C652}" destId="{6089CC32-E196-4F42-B7ED-467032090E64}" srcOrd="1" destOrd="0" presId="urn:microsoft.com/office/officeart/2018/2/layout/IconVerticalSolidList"/>
    <dgm:cxn modelId="{223D0EA7-7152-47EB-AA30-0C84314C456D}" type="presParOf" srcId="{BA719596-97F3-40FF-A377-E32BF299C652}" destId="{3AC1AFFF-39B9-4556-BCD0-715366EDB874}" srcOrd="2" destOrd="0" presId="urn:microsoft.com/office/officeart/2018/2/layout/IconVerticalSolidList"/>
    <dgm:cxn modelId="{69601217-2939-4263-91D6-C90C61020288}" type="presParOf" srcId="{BA719596-97F3-40FF-A377-E32BF299C652}" destId="{EB7195AF-095A-4A0C-A2BC-6B382FE661CF}" srcOrd="3" destOrd="0" presId="urn:microsoft.com/office/officeart/2018/2/layout/IconVerticalSolidList"/>
    <dgm:cxn modelId="{E1C3927F-B160-4F6F-97B2-6EE8E5FCEEB6}" type="presParOf" srcId="{D28264F2-BCCE-4E34-A2BB-BE819DE512AC}" destId="{7AFB02BF-9055-47B6-9351-6FEAD55D5AF6}" srcOrd="1" destOrd="0" presId="urn:microsoft.com/office/officeart/2018/2/layout/IconVerticalSolidList"/>
    <dgm:cxn modelId="{FE4FC44B-D531-4EC2-BFC4-40D0C5CB582D}" type="presParOf" srcId="{D28264F2-BCCE-4E34-A2BB-BE819DE512AC}" destId="{FDC4C21D-8A74-4BCA-9F29-619C8A798D55}" srcOrd="2" destOrd="0" presId="urn:microsoft.com/office/officeart/2018/2/layout/IconVerticalSolidList"/>
    <dgm:cxn modelId="{E4CE01EA-D1A0-44AB-8903-2D1E9785881B}" type="presParOf" srcId="{FDC4C21D-8A74-4BCA-9F29-619C8A798D55}" destId="{8E5969C3-4FE9-4C3D-992B-F6A2A0D6713A}" srcOrd="0" destOrd="0" presId="urn:microsoft.com/office/officeart/2018/2/layout/IconVerticalSolidList"/>
    <dgm:cxn modelId="{5B8B68FD-DDB0-476C-B19E-CF9883EAC7DB}" type="presParOf" srcId="{FDC4C21D-8A74-4BCA-9F29-619C8A798D55}" destId="{67C31012-85E0-46DE-817A-716F556F867E}" srcOrd="1" destOrd="0" presId="urn:microsoft.com/office/officeart/2018/2/layout/IconVerticalSolidList"/>
    <dgm:cxn modelId="{182B7FD3-D6B6-4008-9576-D28FCA5EE5A9}" type="presParOf" srcId="{FDC4C21D-8A74-4BCA-9F29-619C8A798D55}" destId="{CF53750E-FB8D-43BE-B11E-461A25354189}" srcOrd="2" destOrd="0" presId="urn:microsoft.com/office/officeart/2018/2/layout/IconVerticalSolidList"/>
    <dgm:cxn modelId="{2ADEE50F-00EA-448F-B43F-EA054DA661B2}" type="presParOf" srcId="{FDC4C21D-8A74-4BCA-9F29-619C8A798D55}" destId="{1FF41017-95DA-4FAB-8A56-07476B6E6EE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8515327-6983-40D0-BFF4-122B260370F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C9917BA-E65D-429F-A35D-5682AB8A7DA0}">
      <dgm:prSet/>
      <dgm:spPr/>
      <dgm:t>
        <a:bodyPr/>
        <a:lstStyle/>
        <a:p>
          <a:r>
            <a:rPr lang="en-US"/>
            <a:t>All HOME-assisted units (HAUs) must meet property standards to ensure decent &amp; sustainable housing</a:t>
          </a:r>
        </a:p>
      </dgm:t>
    </dgm:pt>
    <dgm:pt modelId="{56BFD033-9CC2-4B55-96E1-47840FB6582A}" type="parTrans" cxnId="{20A05D66-F291-4A4F-81A8-D4F88A6F8AEC}">
      <dgm:prSet/>
      <dgm:spPr/>
      <dgm:t>
        <a:bodyPr/>
        <a:lstStyle/>
        <a:p>
          <a:endParaRPr lang="en-US"/>
        </a:p>
      </dgm:t>
    </dgm:pt>
    <dgm:pt modelId="{52C8E0F2-73D2-42ED-B8B5-39BCA3127DF9}" type="sibTrans" cxnId="{20A05D66-F291-4A4F-81A8-D4F88A6F8AEC}">
      <dgm:prSet/>
      <dgm:spPr/>
      <dgm:t>
        <a:bodyPr/>
        <a:lstStyle/>
        <a:p>
          <a:endParaRPr lang="en-US"/>
        </a:p>
      </dgm:t>
    </dgm:pt>
    <dgm:pt modelId="{2150769D-6D01-40A3-BB0A-E017B723B58A}">
      <dgm:prSet/>
      <dgm:spPr/>
      <dgm:t>
        <a:bodyPr/>
        <a:lstStyle/>
        <a:p>
          <a:r>
            <a:rPr lang="en-US"/>
            <a:t>All HAUs must meet applicable state/local codes (or model codes in absence)</a:t>
          </a:r>
        </a:p>
      </dgm:t>
    </dgm:pt>
    <dgm:pt modelId="{EB33BE9E-FE62-4C4B-B9BA-141375C391CA}" type="parTrans" cxnId="{74508A47-7856-4FE0-95B4-B4277823435C}">
      <dgm:prSet/>
      <dgm:spPr/>
      <dgm:t>
        <a:bodyPr/>
        <a:lstStyle/>
        <a:p>
          <a:endParaRPr lang="en-US"/>
        </a:p>
      </dgm:t>
    </dgm:pt>
    <dgm:pt modelId="{ABFBF039-7A57-43BE-9978-1F271D4F8387}" type="sibTrans" cxnId="{74508A47-7856-4FE0-95B4-B4277823435C}">
      <dgm:prSet/>
      <dgm:spPr/>
      <dgm:t>
        <a:bodyPr/>
        <a:lstStyle/>
        <a:p>
          <a:endParaRPr lang="en-US"/>
        </a:p>
      </dgm:t>
    </dgm:pt>
    <dgm:pt modelId="{A35FED44-B8FE-4C89-AC7D-74ECF4D4DE4E}">
      <dgm:prSet/>
      <dgm:spPr/>
      <dgm:t>
        <a:bodyPr/>
        <a:lstStyle/>
        <a:p>
          <a:r>
            <a:rPr lang="en-US"/>
            <a:t>Applicable for the full affordability period</a:t>
          </a:r>
        </a:p>
      </dgm:t>
    </dgm:pt>
    <dgm:pt modelId="{D376EFD0-6653-4F93-9D26-3351D888D42E}" type="parTrans" cxnId="{06C14A21-78D7-45C2-852A-FACD4C08060B}">
      <dgm:prSet/>
      <dgm:spPr/>
      <dgm:t>
        <a:bodyPr/>
        <a:lstStyle/>
        <a:p>
          <a:endParaRPr lang="en-US"/>
        </a:p>
      </dgm:t>
    </dgm:pt>
    <dgm:pt modelId="{7C393F5D-E4C3-40CA-8B26-5748242A4D7A}" type="sibTrans" cxnId="{06C14A21-78D7-45C2-852A-FACD4C08060B}">
      <dgm:prSet/>
      <dgm:spPr/>
      <dgm:t>
        <a:bodyPr/>
        <a:lstStyle/>
        <a:p>
          <a:endParaRPr lang="en-US"/>
        </a:p>
      </dgm:t>
    </dgm:pt>
    <dgm:pt modelId="{37CE7203-DAB5-4288-A8F9-91C0FB327C5E}">
      <dgm:prSet/>
      <dgm:spPr/>
      <dgm:t>
        <a:bodyPr/>
        <a:lstStyle/>
        <a:p>
          <a:r>
            <a:rPr lang="en-US"/>
            <a:t>Owners certify annually</a:t>
          </a:r>
        </a:p>
      </dgm:t>
    </dgm:pt>
    <dgm:pt modelId="{E7E95E00-3F7E-4B49-AAE7-73B4200B2379}" type="parTrans" cxnId="{7D185B8F-07C2-4564-B346-95B5CC60CB95}">
      <dgm:prSet/>
      <dgm:spPr/>
      <dgm:t>
        <a:bodyPr/>
        <a:lstStyle/>
        <a:p>
          <a:endParaRPr lang="en-US"/>
        </a:p>
      </dgm:t>
    </dgm:pt>
    <dgm:pt modelId="{7B3B581B-D97B-42DE-B024-94F4EE33E01E}" type="sibTrans" cxnId="{7D185B8F-07C2-4564-B346-95B5CC60CB95}">
      <dgm:prSet/>
      <dgm:spPr/>
      <dgm:t>
        <a:bodyPr/>
        <a:lstStyle/>
        <a:p>
          <a:endParaRPr lang="en-US"/>
        </a:p>
      </dgm:t>
    </dgm:pt>
    <dgm:pt modelId="{E1D02BE6-B24B-4C8E-A3D7-0D3A50136F5A}">
      <dgm:prSet/>
      <dgm:spPr/>
      <dgm:t>
        <a:bodyPr/>
        <a:lstStyle/>
        <a:p>
          <a:r>
            <a:rPr lang="en-US"/>
            <a:t>Additional HUD standards</a:t>
          </a:r>
        </a:p>
      </dgm:t>
    </dgm:pt>
    <dgm:pt modelId="{7E26145A-C1AF-4323-BD9B-377F101F857A}" type="parTrans" cxnId="{2FAF67C7-D583-4A3E-A70E-062D8D74791D}">
      <dgm:prSet/>
      <dgm:spPr/>
      <dgm:t>
        <a:bodyPr/>
        <a:lstStyle/>
        <a:p>
          <a:endParaRPr lang="en-US"/>
        </a:p>
      </dgm:t>
    </dgm:pt>
    <dgm:pt modelId="{F2A2E256-DC6C-42DA-B3D1-AC4EDEF5323E}" type="sibTrans" cxnId="{2FAF67C7-D583-4A3E-A70E-062D8D74791D}">
      <dgm:prSet/>
      <dgm:spPr/>
      <dgm:t>
        <a:bodyPr/>
        <a:lstStyle/>
        <a:p>
          <a:endParaRPr lang="en-US"/>
        </a:p>
      </dgm:t>
    </dgm:pt>
    <dgm:pt modelId="{36925A20-63C8-47A8-BC6C-11C1A4C0F2CD}">
      <dgm:prSet/>
      <dgm:spPr/>
      <dgm:t>
        <a:bodyPr/>
        <a:lstStyle/>
        <a:p>
          <a:r>
            <a:rPr lang="en-US"/>
            <a:t>Federal requirements (e.g., Lead Based Paint (LBP), accessibility)</a:t>
          </a:r>
        </a:p>
      </dgm:t>
    </dgm:pt>
    <dgm:pt modelId="{E0AF783C-585E-4002-9F88-D861D731F9F4}" type="parTrans" cxnId="{3FEE55A8-D823-42E2-B46B-3A4D8FBE849A}">
      <dgm:prSet/>
      <dgm:spPr/>
      <dgm:t>
        <a:bodyPr/>
        <a:lstStyle/>
        <a:p>
          <a:endParaRPr lang="en-US"/>
        </a:p>
      </dgm:t>
    </dgm:pt>
    <dgm:pt modelId="{2615E952-F71E-4E62-A36A-08DA9BC7A621}" type="sibTrans" cxnId="{3FEE55A8-D823-42E2-B46B-3A4D8FBE849A}">
      <dgm:prSet/>
      <dgm:spPr/>
      <dgm:t>
        <a:bodyPr/>
        <a:lstStyle/>
        <a:p>
          <a:endParaRPr lang="en-US"/>
        </a:p>
      </dgm:t>
    </dgm:pt>
    <dgm:pt modelId="{83DB7866-FF07-4DDB-A3CA-CCCC11314C26}" type="pres">
      <dgm:prSet presAssocID="{68515327-6983-40D0-BFF4-122B260370FC}" presName="root" presStyleCnt="0">
        <dgm:presLayoutVars>
          <dgm:dir/>
          <dgm:resizeHandles val="exact"/>
        </dgm:presLayoutVars>
      </dgm:prSet>
      <dgm:spPr/>
    </dgm:pt>
    <dgm:pt modelId="{0E33CFAB-A3B0-4A6C-89F4-49D65A74B36E}" type="pres">
      <dgm:prSet presAssocID="{2C9917BA-E65D-429F-A35D-5682AB8A7DA0}" presName="compNode" presStyleCnt="0"/>
      <dgm:spPr/>
    </dgm:pt>
    <dgm:pt modelId="{E71C7637-353E-4F7C-8ACB-160CCB2E99F0}" type="pres">
      <dgm:prSet presAssocID="{2C9917BA-E65D-429F-A35D-5682AB8A7DA0}" presName="bgRect" presStyleLbl="bgShp" presStyleIdx="0" presStyleCnt="4"/>
      <dgm:spPr/>
    </dgm:pt>
    <dgm:pt modelId="{9F9D5A0A-F9C1-4F7B-B10B-AB0669EA102C}" type="pres">
      <dgm:prSet presAssocID="{2C9917BA-E65D-429F-A35D-5682AB8A7DA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burban scene"/>
        </a:ext>
      </dgm:extLst>
    </dgm:pt>
    <dgm:pt modelId="{6DFF5868-03F2-4C02-8680-17D7186581D5}" type="pres">
      <dgm:prSet presAssocID="{2C9917BA-E65D-429F-A35D-5682AB8A7DA0}" presName="spaceRect" presStyleCnt="0"/>
      <dgm:spPr/>
    </dgm:pt>
    <dgm:pt modelId="{4459CFF2-CB05-4DAB-8E57-4735A89FA7C4}" type="pres">
      <dgm:prSet presAssocID="{2C9917BA-E65D-429F-A35D-5682AB8A7DA0}" presName="parTx" presStyleLbl="revTx" presStyleIdx="0" presStyleCnt="6">
        <dgm:presLayoutVars>
          <dgm:chMax val="0"/>
          <dgm:chPref val="0"/>
        </dgm:presLayoutVars>
      </dgm:prSet>
      <dgm:spPr/>
    </dgm:pt>
    <dgm:pt modelId="{4289E8E7-5D0B-4D7E-AA28-8A7BE44E3D67}" type="pres">
      <dgm:prSet presAssocID="{52C8E0F2-73D2-42ED-B8B5-39BCA3127DF9}" presName="sibTrans" presStyleCnt="0"/>
      <dgm:spPr/>
    </dgm:pt>
    <dgm:pt modelId="{0A39745E-BD48-4A5C-9BBA-8C0E0A603FCF}" type="pres">
      <dgm:prSet presAssocID="{2150769D-6D01-40A3-BB0A-E017B723B58A}" presName="compNode" presStyleCnt="0"/>
      <dgm:spPr/>
    </dgm:pt>
    <dgm:pt modelId="{83203C76-664F-4968-B87D-BC5D85E37ECB}" type="pres">
      <dgm:prSet presAssocID="{2150769D-6D01-40A3-BB0A-E017B723B58A}" presName="bgRect" presStyleLbl="bgShp" presStyleIdx="1" presStyleCnt="4"/>
      <dgm:spPr/>
    </dgm:pt>
    <dgm:pt modelId="{F8791816-5555-4A95-B15C-2FBC47D402BF}" type="pres">
      <dgm:prSet presAssocID="{2150769D-6D01-40A3-BB0A-E017B723B58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4D7D10A6-8BA8-4393-91B5-C9E1337A90A3}" type="pres">
      <dgm:prSet presAssocID="{2150769D-6D01-40A3-BB0A-E017B723B58A}" presName="spaceRect" presStyleCnt="0"/>
      <dgm:spPr/>
    </dgm:pt>
    <dgm:pt modelId="{07779628-6F54-4E0D-A4ED-4BED60F8769F}" type="pres">
      <dgm:prSet presAssocID="{2150769D-6D01-40A3-BB0A-E017B723B58A}" presName="parTx" presStyleLbl="revTx" presStyleIdx="1" presStyleCnt="6">
        <dgm:presLayoutVars>
          <dgm:chMax val="0"/>
          <dgm:chPref val="0"/>
        </dgm:presLayoutVars>
      </dgm:prSet>
      <dgm:spPr/>
    </dgm:pt>
    <dgm:pt modelId="{652C1409-CCEC-4239-8AAE-559A9CE97313}" type="pres">
      <dgm:prSet presAssocID="{ABFBF039-7A57-43BE-9978-1F271D4F8387}" presName="sibTrans" presStyleCnt="0"/>
      <dgm:spPr/>
    </dgm:pt>
    <dgm:pt modelId="{9AE2452E-00BE-4A9E-B1FF-5E58860D0052}" type="pres">
      <dgm:prSet presAssocID="{A35FED44-B8FE-4C89-AC7D-74ECF4D4DE4E}" presName="compNode" presStyleCnt="0"/>
      <dgm:spPr/>
    </dgm:pt>
    <dgm:pt modelId="{78377B1E-8824-421E-A9C8-DA9B2713CB22}" type="pres">
      <dgm:prSet presAssocID="{A35FED44-B8FE-4C89-AC7D-74ECF4D4DE4E}" presName="bgRect" presStyleLbl="bgShp" presStyleIdx="2" presStyleCnt="4"/>
      <dgm:spPr/>
    </dgm:pt>
    <dgm:pt modelId="{89CE310A-87F7-428A-A96C-47338215175A}" type="pres">
      <dgm:prSet presAssocID="{A35FED44-B8FE-4C89-AC7D-74ECF4D4DE4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AFC950A5-7B02-4D33-A3E1-2434869823AE}" type="pres">
      <dgm:prSet presAssocID="{A35FED44-B8FE-4C89-AC7D-74ECF4D4DE4E}" presName="spaceRect" presStyleCnt="0"/>
      <dgm:spPr/>
    </dgm:pt>
    <dgm:pt modelId="{4C76EC65-5037-4E8F-A0F0-2FAB07A3FAEF}" type="pres">
      <dgm:prSet presAssocID="{A35FED44-B8FE-4C89-AC7D-74ECF4D4DE4E}" presName="parTx" presStyleLbl="revTx" presStyleIdx="2" presStyleCnt="6">
        <dgm:presLayoutVars>
          <dgm:chMax val="0"/>
          <dgm:chPref val="0"/>
        </dgm:presLayoutVars>
      </dgm:prSet>
      <dgm:spPr/>
    </dgm:pt>
    <dgm:pt modelId="{A21D767F-8BD9-4F5D-A512-98DB59747D45}" type="pres">
      <dgm:prSet presAssocID="{A35FED44-B8FE-4C89-AC7D-74ECF4D4DE4E}" presName="desTx" presStyleLbl="revTx" presStyleIdx="3" presStyleCnt="6">
        <dgm:presLayoutVars/>
      </dgm:prSet>
      <dgm:spPr/>
    </dgm:pt>
    <dgm:pt modelId="{B0E1894D-4DD9-48FA-AA37-614CC4B62767}" type="pres">
      <dgm:prSet presAssocID="{7C393F5D-E4C3-40CA-8B26-5748242A4D7A}" presName="sibTrans" presStyleCnt="0"/>
      <dgm:spPr/>
    </dgm:pt>
    <dgm:pt modelId="{C4508D13-7298-492E-B551-DF3343128662}" type="pres">
      <dgm:prSet presAssocID="{E1D02BE6-B24B-4C8E-A3D7-0D3A50136F5A}" presName="compNode" presStyleCnt="0"/>
      <dgm:spPr/>
    </dgm:pt>
    <dgm:pt modelId="{C9CC0A26-E0CD-4B1B-BE68-E021303F0E68}" type="pres">
      <dgm:prSet presAssocID="{E1D02BE6-B24B-4C8E-A3D7-0D3A50136F5A}" presName="bgRect" presStyleLbl="bgShp" presStyleIdx="3" presStyleCnt="4"/>
      <dgm:spPr/>
    </dgm:pt>
    <dgm:pt modelId="{03F693DD-C8C5-43D5-AD37-24FE2F1617DA}" type="pres">
      <dgm:prSet presAssocID="{E1D02BE6-B24B-4C8E-A3D7-0D3A50136F5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aint"/>
        </a:ext>
      </dgm:extLst>
    </dgm:pt>
    <dgm:pt modelId="{E2C8AFC1-6191-43C3-9614-2DF96AD16A71}" type="pres">
      <dgm:prSet presAssocID="{E1D02BE6-B24B-4C8E-A3D7-0D3A50136F5A}" presName="spaceRect" presStyleCnt="0"/>
      <dgm:spPr/>
    </dgm:pt>
    <dgm:pt modelId="{FAD4C0B4-6C58-444B-866A-FC85F332366F}" type="pres">
      <dgm:prSet presAssocID="{E1D02BE6-B24B-4C8E-A3D7-0D3A50136F5A}" presName="parTx" presStyleLbl="revTx" presStyleIdx="4" presStyleCnt="6">
        <dgm:presLayoutVars>
          <dgm:chMax val="0"/>
          <dgm:chPref val="0"/>
        </dgm:presLayoutVars>
      </dgm:prSet>
      <dgm:spPr/>
    </dgm:pt>
    <dgm:pt modelId="{7DFFD7C8-3764-4E7C-995C-550AA7E69F9A}" type="pres">
      <dgm:prSet presAssocID="{E1D02BE6-B24B-4C8E-A3D7-0D3A50136F5A}" presName="desTx" presStyleLbl="revTx" presStyleIdx="5" presStyleCnt="6">
        <dgm:presLayoutVars/>
      </dgm:prSet>
      <dgm:spPr/>
    </dgm:pt>
  </dgm:ptLst>
  <dgm:cxnLst>
    <dgm:cxn modelId="{6086D802-FBBE-4BB7-9BBF-FCF8712B4158}" type="presOf" srcId="{36925A20-63C8-47A8-BC6C-11C1A4C0F2CD}" destId="{7DFFD7C8-3764-4E7C-995C-550AA7E69F9A}" srcOrd="0" destOrd="0" presId="urn:microsoft.com/office/officeart/2018/2/layout/IconVerticalSolidList"/>
    <dgm:cxn modelId="{4D44940D-AC3A-4E63-8BAE-E47EDDC722C3}" type="presOf" srcId="{2C9917BA-E65D-429F-A35D-5682AB8A7DA0}" destId="{4459CFF2-CB05-4DAB-8E57-4735A89FA7C4}" srcOrd="0" destOrd="0" presId="urn:microsoft.com/office/officeart/2018/2/layout/IconVerticalSolidList"/>
    <dgm:cxn modelId="{06C14A21-78D7-45C2-852A-FACD4C08060B}" srcId="{68515327-6983-40D0-BFF4-122B260370FC}" destId="{A35FED44-B8FE-4C89-AC7D-74ECF4D4DE4E}" srcOrd="2" destOrd="0" parTransId="{D376EFD0-6653-4F93-9D26-3351D888D42E}" sibTransId="{7C393F5D-E4C3-40CA-8B26-5748242A4D7A}"/>
    <dgm:cxn modelId="{02968525-8B1E-4752-A514-AF203778AD65}" type="presOf" srcId="{A35FED44-B8FE-4C89-AC7D-74ECF4D4DE4E}" destId="{4C76EC65-5037-4E8F-A0F0-2FAB07A3FAEF}" srcOrd="0" destOrd="0" presId="urn:microsoft.com/office/officeart/2018/2/layout/IconVerticalSolidList"/>
    <dgm:cxn modelId="{D9C9555D-7F99-4886-948C-71701E60126D}" type="presOf" srcId="{E1D02BE6-B24B-4C8E-A3D7-0D3A50136F5A}" destId="{FAD4C0B4-6C58-444B-866A-FC85F332366F}" srcOrd="0" destOrd="0" presId="urn:microsoft.com/office/officeart/2018/2/layout/IconVerticalSolidList"/>
    <dgm:cxn modelId="{80FCC55E-E407-47DE-A63D-06981CC21E3B}" type="presOf" srcId="{37CE7203-DAB5-4288-A8F9-91C0FB327C5E}" destId="{A21D767F-8BD9-4F5D-A512-98DB59747D45}" srcOrd="0" destOrd="0" presId="urn:microsoft.com/office/officeart/2018/2/layout/IconVerticalSolidList"/>
    <dgm:cxn modelId="{20A05D66-F291-4A4F-81A8-D4F88A6F8AEC}" srcId="{68515327-6983-40D0-BFF4-122B260370FC}" destId="{2C9917BA-E65D-429F-A35D-5682AB8A7DA0}" srcOrd="0" destOrd="0" parTransId="{56BFD033-9CC2-4B55-96E1-47840FB6582A}" sibTransId="{52C8E0F2-73D2-42ED-B8B5-39BCA3127DF9}"/>
    <dgm:cxn modelId="{74508A47-7856-4FE0-95B4-B4277823435C}" srcId="{68515327-6983-40D0-BFF4-122B260370FC}" destId="{2150769D-6D01-40A3-BB0A-E017B723B58A}" srcOrd="1" destOrd="0" parTransId="{EB33BE9E-FE62-4C4B-B9BA-141375C391CA}" sibTransId="{ABFBF039-7A57-43BE-9978-1F271D4F8387}"/>
    <dgm:cxn modelId="{A709D879-5527-45D6-B714-F89F91DF3398}" type="presOf" srcId="{68515327-6983-40D0-BFF4-122B260370FC}" destId="{83DB7866-FF07-4DDB-A3CA-CCCC11314C26}" srcOrd="0" destOrd="0" presId="urn:microsoft.com/office/officeart/2018/2/layout/IconVerticalSolidList"/>
    <dgm:cxn modelId="{7D185B8F-07C2-4564-B346-95B5CC60CB95}" srcId="{A35FED44-B8FE-4C89-AC7D-74ECF4D4DE4E}" destId="{37CE7203-DAB5-4288-A8F9-91C0FB327C5E}" srcOrd="0" destOrd="0" parTransId="{E7E95E00-3F7E-4B49-AAE7-73B4200B2379}" sibTransId="{7B3B581B-D97B-42DE-B024-94F4EE33E01E}"/>
    <dgm:cxn modelId="{00B8CEA5-BBBA-4463-AC2C-94B39678D466}" type="presOf" srcId="{2150769D-6D01-40A3-BB0A-E017B723B58A}" destId="{07779628-6F54-4E0D-A4ED-4BED60F8769F}" srcOrd="0" destOrd="0" presId="urn:microsoft.com/office/officeart/2018/2/layout/IconVerticalSolidList"/>
    <dgm:cxn modelId="{3FEE55A8-D823-42E2-B46B-3A4D8FBE849A}" srcId="{E1D02BE6-B24B-4C8E-A3D7-0D3A50136F5A}" destId="{36925A20-63C8-47A8-BC6C-11C1A4C0F2CD}" srcOrd="0" destOrd="0" parTransId="{E0AF783C-585E-4002-9F88-D861D731F9F4}" sibTransId="{2615E952-F71E-4E62-A36A-08DA9BC7A621}"/>
    <dgm:cxn modelId="{2FAF67C7-D583-4A3E-A70E-062D8D74791D}" srcId="{68515327-6983-40D0-BFF4-122B260370FC}" destId="{E1D02BE6-B24B-4C8E-A3D7-0D3A50136F5A}" srcOrd="3" destOrd="0" parTransId="{7E26145A-C1AF-4323-BD9B-377F101F857A}" sibTransId="{F2A2E256-DC6C-42DA-B3D1-AC4EDEF5323E}"/>
    <dgm:cxn modelId="{5426B4BF-52FC-4ECC-9F2D-EA9E2A9B020F}" type="presParOf" srcId="{83DB7866-FF07-4DDB-A3CA-CCCC11314C26}" destId="{0E33CFAB-A3B0-4A6C-89F4-49D65A74B36E}" srcOrd="0" destOrd="0" presId="urn:microsoft.com/office/officeart/2018/2/layout/IconVerticalSolidList"/>
    <dgm:cxn modelId="{E06FAEED-486C-474C-BF0C-0E33F15AEE6F}" type="presParOf" srcId="{0E33CFAB-A3B0-4A6C-89F4-49D65A74B36E}" destId="{E71C7637-353E-4F7C-8ACB-160CCB2E99F0}" srcOrd="0" destOrd="0" presId="urn:microsoft.com/office/officeart/2018/2/layout/IconVerticalSolidList"/>
    <dgm:cxn modelId="{B783D725-2783-45F8-882B-7F0553409004}" type="presParOf" srcId="{0E33CFAB-A3B0-4A6C-89F4-49D65A74B36E}" destId="{9F9D5A0A-F9C1-4F7B-B10B-AB0669EA102C}" srcOrd="1" destOrd="0" presId="urn:microsoft.com/office/officeart/2018/2/layout/IconVerticalSolidList"/>
    <dgm:cxn modelId="{220DD58F-3A4E-402B-BEF4-92E5A17F7894}" type="presParOf" srcId="{0E33CFAB-A3B0-4A6C-89F4-49D65A74B36E}" destId="{6DFF5868-03F2-4C02-8680-17D7186581D5}" srcOrd="2" destOrd="0" presId="urn:microsoft.com/office/officeart/2018/2/layout/IconVerticalSolidList"/>
    <dgm:cxn modelId="{44A6C2E8-B4C9-45F2-8C6A-A37D71748067}" type="presParOf" srcId="{0E33CFAB-A3B0-4A6C-89F4-49D65A74B36E}" destId="{4459CFF2-CB05-4DAB-8E57-4735A89FA7C4}" srcOrd="3" destOrd="0" presId="urn:microsoft.com/office/officeart/2018/2/layout/IconVerticalSolidList"/>
    <dgm:cxn modelId="{22300C34-70D8-4089-A8E2-DACA9D974080}" type="presParOf" srcId="{83DB7866-FF07-4DDB-A3CA-CCCC11314C26}" destId="{4289E8E7-5D0B-4D7E-AA28-8A7BE44E3D67}" srcOrd="1" destOrd="0" presId="urn:microsoft.com/office/officeart/2018/2/layout/IconVerticalSolidList"/>
    <dgm:cxn modelId="{0963F606-2385-412A-BD49-37C1245C69A3}" type="presParOf" srcId="{83DB7866-FF07-4DDB-A3CA-CCCC11314C26}" destId="{0A39745E-BD48-4A5C-9BBA-8C0E0A603FCF}" srcOrd="2" destOrd="0" presId="urn:microsoft.com/office/officeart/2018/2/layout/IconVerticalSolidList"/>
    <dgm:cxn modelId="{423DB1FD-F5A1-48CD-A719-CBE464EBD290}" type="presParOf" srcId="{0A39745E-BD48-4A5C-9BBA-8C0E0A603FCF}" destId="{83203C76-664F-4968-B87D-BC5D85E37ECB}" srcOrd="0" destOrd="0" presId="urn:microsoft.com/office/officeart/2018/2/layout/IconVerticalSolidList"/>
    <dgm:cxn modelId="{EB574384-21F3-4D80-AE4E-5968B14DDC5E}" type="presParOf" srcId="{0A39745E-BD48-4A5C-9BBA-8C0E0A603FCF}" destId="{F8791816-5555-4A95-B15C-2FBC47D402BF}" srcOrd="1" destOrd="0" presId="urn:microsoft.com/office/officeart/2018/2/layout/IconVerticalSolidList"/>
    <dgm:cxn modelId="{44A17BE6-7425-4ADA-A008-B8BD65922D23}" type="presParOf" srcId="{0A39745E-BD48-4A5C-9BBA-8C0E0A603FCF}" destId="{4D7D10A6-8BA8-4393-91B5-C9E1337A90A3}" srcOrd="2" destOrd="0" presId="urn:microsoft.com/office/officeart/2018/2/layout/IconVerticalSolidList"/>
    <dgm:cxn modelId="{111C4CFF-29BF-4917-9DC0-852C62CA3B99}" type="presParOf" srcId="{0A39745E-BD48-4A5C-9BBA-8C0E0A603FCF}" destId="{07779628-6F54-4E0D-A4ED-4BED60F8769F}" srcOrd="3" destOrd="0" presId="urn:microsoft.com/office/officeart/2018/2/layout/IconVerticalSolidList"/>
    <dgm:cxn modelId="{582FCF5B-4F6C-4A02-9EB8-AA9684FA73A7}" type="presParOf" srcId="{83DB7866-FF07-4DDB-A3CA-CCCC11314C26}" destId="{652C1409-CCEC-4239-8AAE-559A9CE97313}" srcOrd="3" destOrd="0" presId="urn:microsoft.com/office/officeart/2018/2/layout/IconVerticalSolidList"/>
    <dgm:cxn modelId="{BB6CD6D6-5990-4E97-B001-523D12CEA444}" type="presParOf" srcId="{83DB7866-FF07-4DDB-A3CA-CCCC11314C26}" destId="{9AE2452E-00BE-4A9E-B1FF-5E58860D0052}" srcOrd="4" destOrd="0" presId="urn:microsoft.com/office/officeart/2018/2/layout/IconVerticalSolidList"/>
    <dgm:cxn modelId="{62469862-DADC-4EF9-A847-B741214ACD20}" type="presParOf" srcId="{9AE2452E-00BE-4A9E-B1FF-5E58860D0052}" destId="{78377B1E-8824-421E-A9C8-DA9B2713CB22}" srcOrd="0" destOrd="0" presId="urn:microsoft.com/office/officeart/2018/2/layout/IconVerticalSolidList"/>
    <dgm:cxn modelId="{E8FF82E7-9E37-4850-B6BB-0E8EB1886EC4}" type="presParOf" srcId="{9AE2452E-00BE-4A9E-B1FF-5E58860D0052}" destId="{89CE310A-87F7-428A-A96C-47338215175A}" srcOrd="1" destOrd="0" presId="urn:microsoft.com/office/officeart/2018/2/layout/IconVerticalSolidList"/>
    <dgm:cxn modelId="{5F20CF81-FBF7-481B-9F67-A235FFAA663B}" type="presParOf" srcId="{9AE2452E-00BE-4A9E-B1FF-5E58860D0052}" destId="{AFC950A5-7B02-4D33-A3E1-2434869823AE}" srcOrd="2" destOrd="0" presId="urn:microsoft.com/office/officeart/2018/2/layout/IconVerticalSolidList"/>
    <dgm:cxn modelId="{60D0298B-9343-4A6F-A2CF-0904CE488C0C}" type="presParOf" srcId="{9AE2452E-00BE-4A9E-B1FF-5E58860D0052}" destId="{4C76EC65-5037-4E8F-A0F0-2FAB07A3FAEF}" srcOrd="3" destOrd="0" presId="urn:microsoft.com/office/officeart/2018/2/layout/IconVerticalSolidList"/>
    <dgm:cxn modelId="{70E4EE6D-4502-4BEB-80D6-21180F89D0C7}" type="presParOf" srcId="{9AE2452E-00BE-4A9E-B1FF-5E58860D0052}" destId="{A21D767F-8BD9-4F5D-A512-98DB59747D45}" srcOrd="4" destOrd="0" presId="urn:microsoft.com/office/officeart/2018/2/layout/IconVerticalSolidList"/>
    <dgm:cxn modelId="{74BBAF78-AFD8-4D7B-8AA1-F9979D3A58BE}" type="presParOf" srcId="{83DB7866-FF07-4DDB-A3CA-CCCC11314C26}" destId="{B0E1894D-4DD9-48FA-AA37-614CC4B62767}" srcOrd="5" destOrd="0" presId="urn:microsoft.com/office/officeart/2018/2/layout/IconVerticalSolidList"/>
    <dgm:cxn modelId="{15AC3E62-7B5B-4917-A280-89EC62C3DD5F}" type="presParOf" srcId="{83DB7866-FF07-4DDB-A3CA-CCCC11314C26}" destId="{C4508D13-7298-492E-B551-DF3343128662}" srcOrd="6" destOrd="0" presId="urn:microsoft.com/office/officeart/2018/2/layout/IconVerticalSolidList"/>
    <dgm:cxn modelId="{3625A127-8D65-4879-935A-AAFFE609C803}" type="presParOf" srcId="{C4508D13-7298-492E-B551-DF3343128662}" destId="{C9CC0A26-E0CD-4B1B-BE68-E021303F0E68}" srcOrd="0" destOrd="0" presId="urn:microsoft.com/office/officeart/2018/2/layout/IconVerticalSolidList"/>
    <dgm:cxn modelId="{7A73E612-E71E-465F-AF3B-47108AEF885D}" type="presParOf" srcId="{C4508D13-7298-492E-B551-DF3343128662}" destId="{03F693DD-C8C5-43D5-AD37-24FE2F1617DA}" srcOrd="1" destOrd="0" presId="urn:microsoft.com/office/officeart/2018/2/layout/IconVerticalSolidList"/>
    <dgm:cxn modelId="{6B8F83F0-02DC-465B-9C6C-32FE24BE79D9}" type="presParOf" srcId="{C4508D13-7298-492E-B551-DF3343128662}" destId="{E2C8AFC1-6191-43C3-9614-2DF96AD16A71}" srcOrd="2" destOrd="0" presId="urn:microsoft.com/office/officeart/2018/2/layout/IconVerticalSolidList"/>
    <dgm:cxn modelId="{2106A2DF-859C-4214-BC7F-067A73DDBF85}" type="presParOf" srcId="{C4508D13-7298-492E-B551-DF3343128662}" destId="{FAD4C0B4-6C58-444B-866A-FC85F332366F}" srcOrd="3" destOrd="0" presId="urn:microsoft.com/office/officeart/2018/2/layout/IconVerticalSolidList"/>
    <dgm:cxn modelId="{B0DBA27B-A3C8-4E9C-9A61-645EFEDE6F21}" type="presParOf" srcId="{C4508D13-7298-492E-B551-DF3343128662}" destId="{7DFFD7C8-3764-4E7C-995C-550AA7E69F9A}"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1F847AC-8482-46E6-BDDF-86463C916393}"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373B9A3D-931D-44DD-81ED-1D6C68344559}">
      <dgm:prSet/>
      <dgm:spPr/>
      <dgm:t>
        <a:bodyPr/>
        <a:lstStyle/>
        <a:p>
          <a:r>
            <a:rPr lang="en-US"/>
            <a:t>Deed restriction (Land Use Restrictive Covenant)</a:t>
          </a:r>
        </a:p>
      </dgm:t>
    </dgm:pt>
    <dgm:pt modelId="{1F3606FE-35E3-47F9-B472-2B755014A8B3}" type="parTrans" cxnId="{EFAF7078-52D3-43A0-8AF7-B6A806B03741}">
      <dgm:prSet/>
      <dgm:spPr/>
      <dgm:t>
        <a:bodyPr/>
        <a:lstStyle/>
        <a:p>
          <a:endParaRPr lang="en-US"/>
        </a:p>
      </dgm:t>
    </dgm:pt>
    <dgm:pt modelId="{E85E6CEC-5BA2-4915-A852-5E4C09C4FEED}" type="sibTrans" cxnId="{EFAF7078-52D3-43A0-8AF7-B6A806B03741}">
      <dgm:prSet/>
      <dgm:spPr/>
      <dgm:t>
        <a:bodyPr/>
        <a:lstStyle/>
        <a:p>
          <a:endParaRPr lang="en-US"/>
        </a:p>
      </dgm:t>
    </dgm:pt>
    <dgm:pt modelId="{F4A39615-5F54-4298-B449-8827301B871B}">
      <dgm:prSet/>
      <dgm:spPr/>
      <dgm:t>
        <a:bodyPr/>
        <a:lstStyle/>
        <a:p>
          <a:r>
            <a:rPr lang="en-US"/>
            <a:t>20-year Affordability period for New Construction Rental</a:t>
          </a:r>
        </a:p>
      </dgm:t>
    </dgm:pt>
    <dgm:pt modelId="{7485F1E6-3EBC-4F0F-A988-8D602BF9A50A}" type="parTrans" cxnId="{E87CD342-9A03-426E-952B-785005F04D13}">
      <dgm:prSet/>
      <dgm:spPr/>
      <dgm:t>
        <a:bodyPr/>
        <a:lstStyle/>
        <a:p>
          <a:endParaRPr lang="en-US"/>
        </a:p>
      </dgm:t>
    </dgm:pt>
    <dgm:pt modelId="{92BC2636-011D-4643-A402-9FC8334C0785}" type="sibTrans" cxnId="{E87CD342-9A03-426E-952B-785005F04D13}">
      <dgm:prSet/>
      <dgm:spPr/>
      <dgm:t>
        <a:bodyPr/>
        <a:lstStyle/>
        <a:p>
          <a:endParaRPr lang="en-US"/>
        </a:p>
      </dgm:t>
    </dgm:pt>
    <dgm:pt modelId="{01F23268-D49F-4008-B780-5DFDBB89E0B9}">
      <dgm:prSet/>
      <dgm:spPr/>
      <dgm:t>
        <a:bodyPr/>
        <a:lstStyle/>
        <a:p>
          <a:r>
            <a:rPr lang="en-US"/>
            <a:t>During Affordability Period (reviewed annually):</a:t>
          </a:r>
        </a:p>
      </dgm:t>
    </dgm:pt>
    <dgm:pt modelId="{C6A6885F-6E11-4C04-A444-4A1AD7A396A5}" type="parTrans" cxnId="{811ACBF7-4B5E-4416-BB2A-5081443DE5F2}">
      <dgm:prSet/>
      <dgm:spPr/>
      <dgm:t>
        <a:bodyPr/>
        <a:lstStyle/>
        <a:p>
          <a:endParaRPr lang="en-US"/>
        </a:p>
      </dgm:t>
    </dgm:pt>
    <dgm:pt modelId="{95CF653E-77A8-4376-AE4C-02E2CD4F0C6E}" type="sibTrans" cxnId="{811ACBF7-4B5E-4416-BB2A-5081443DE5F2}">
      <dgm:prSet/>
      <dgm:spPr/>
      <dgm:t>
        <a:bodyPr/>
        <a:lstStyle/>
        <a:p>
          <a:endParaRPr lang="en-US"/>
        </a:p>
      </dgm:t>
    </dgm:pt>
    <dgm:pt modelId="{B4B30B2B-1710-418E-8176-FF5EC6EEC451}">
      <dgm:prSet/>
      <dgm:spPr/>
      <dgm:t>
        <a:bodyPr/>
        <a:lstStyle/>
        <a:p>
          <a:r>
            <a:rPr lang="en-US"/>
            <a:t>92.252(f)(2): owners must provide info to PJ.</a:t>
          </a:r>
        </a:p>
      </dgm:t>
    </dgm:pt>
    <dgm:pt modelId="{DF1C4B6B-16F7-4EF2-94CD-6AC0A45BCF48}" type="parTrans" cxnId="{B9305DFC-0EE2-4961-AE54-C22BD5FBE168}">
      <dgm:prSet/>
      <dgm:spPr/>
      <dgm:t>
        <a:bodyPr/>
        <a:lstStyle/>
        <a:p>
          <a:endParaRPr lang="en-US"/>
        </a:p>
      </dgm:t>
    </dgm:pt>
    <dgm:pt modelId="{3A3E889A-4A67-4356-ACEF-50E430E6D882}" type="sibTrans" cxnId="{B9305DFC-0EE2-4961-AE54-C22BD5FBE168}">
      <dgm:prSet/>
      <dgm:spPr/>
      <dgm:t>
        <a:bodyPr/>
        <a:lstStyle/>
        <a:p>
          <a:endParaRPr lang="en-US"/>
        </a:p>
      </dgm:t>
    </dgm:pt>
    <dgm:pt modelId="{E8DB72A4-70D0-407F-94EE-FECE40C214A3}">
      <dgm:prSet/>
      <dgm:spPr/>
      <dgm:t>
        <a:bodyPr/>
        <a:lstStyle/>
        <a:p>
          <a:r>
            <a:rPr lang="en-US"/>
            <a:t>Certify property standards</a:t>
          </a:r>
        </a:p>
      </dgm:t>
    </dgm:pt>
    <dgm:pt modelId="{03E6BAB5-B31F-427B-9CB4-0A05E94626DD}" type="parTrans" cxnId="{791BBC81-C12C-4B24-9C09-771123AFB56F}">
      <dgm:prSet/>
      <dgm:spPr/>
      <dgm:t>
        <a:bodyPr/>
        <a:lstStyle/>
        <a:p>
          <a:endParaRPr lang="en-US"/>
        </a:p>
      </dgm:t>
    </dgm:pt>
    <dgm:pt modelId="{CDA2AA65-F9B4-4343-9432-582DE22ACF18}" type="sibTrans" cxnId="{791BBC81-C12C-4B24-9C09-771123AFB56F}">
      <dgm:prSet/>
      <dgm:spPr/>
      <dgm:t>
        <a:bodyPr/>
        <a:lstStyle/>
        <a:p>
          <a:endParaRPr lang="en-US"/>
        </a:p>
      </dgm:t>
    </dgm:pt>
    <dgm:pt modelId="{A2B73D81-1404-494C-8017-C593858B7B2A}">
      <dgm:prSet/>
      <dgm:spPr/>
      <dgm:t>
        <a:bodyPr/>
        <a:lstStyle/>
        <a:p>
          <a:r>
            <a:rPr lang="en-US"/>
            <a:t>92.504(d): on-site sample of files &amp; property inspections.</a:t>
          </a:r>
        </a:p>
      </dgm:t>
    </dgm:pt>
    <dgm:pt modelId="{096F0817-47C4-44A6-8E90-8488CB8FBB83}" type="parTrans" cxnId="{EFFB9C59-33A3-428C-A562-9F7074BDBD4D}">
      <dgm:prSet/>
      <dgm:spPr/>
      <dgm:t>
        <a:bodyPr/>
        <a:lstStyle/>
        <a:p>
          <a:endParaRPr lang="en-US"/>
        </a:p>
      </dgm:t>
    </dgm:pt>
    <dgm:pt modelId="{A31F895C-4D1C-4ADF-A770-772D6B7133BC}" type="sibTrans" cxnId="{EFFB9C59-33A3-428C-A562-9F7074BDBD4D}">
      <dgm:prSet/>
      <dgm:spPr/>
      <dgm:t>
        <a:bodyPr/>
        <a:lstStyle/>
        <a:p>
          <a:endParaRPr lang="en-US"/>
        </a:p>
      </dgm:t>
    </dgm:pt>
    <dgm:pt modelId="{488A1380-643C-4DF5-9A29-7858F830B3F7}">
      <dgm:prSet/>
      <dgm:spPr/>
      <dgm:t>
        <a:bodyPr/>
        <a:lstStyle/>
        <a:p>
          <a:r>
            <a:rPr lang="en-US"/>
            <a:t>Within 12 months of completion &amp; every 3* years.</a:t>
          </a:r>
        </a:p>
      </dgm:t>
    </dgm:pt>
    <dgm:pt modelId="{AAD89C96-5417-4456-9534-1CC90A2932BB}" type="parTrans" cxnId="{3AB83DD8-7766-4D5B-B478-A570DB996DE5}">
      <dgm:prSet/>
      <dgm:spPr/>
      <dgm:t>
        <a:bodyPr/>
        <a:lstStyle/>
        <a:p>
          <a:endParaRPr lang="en-US"/>
        </a:p>
      </dgm:t>
    </dgm:pt>
    <dgm:pt modelId="{97E269C9-050E-4403-AB2B-E13A286EB7D9}" type="sibTrans" cxnId="{3AB83DD8-7766-4D5B-B478-A570DB996DE5}">
      <dgm:prSet/>
      <dgm:spPr/>
      <dgm:t>
        <a:bodyPr/>
        <a:lstStyle/>
        <a:p>
          <a:endParaRPr lang="en-US"/>
        </a:p>
      </dgm:t>
    </dgm:pt>
    <dgm:pt modelId="{9B8A8BFC-6707-43B7-8A23-B50C7863314A}">
      <dgm:prSet/>
      <dgm:spPr/>
      <dgm:t>
        <a:bodyPr/>
        <a:lstStyle/>
        <a:p>
          <a:r>
            <a:rPr lang="en-US"/>
            <a:t>92.504(d)(2): annual financial oversight</a:t>
          </a:r>
        </a:p>
      </dgm:t>
    </dgm:pt>
    <dgm:pt modelId="{1A82E920-043E-4ACC-A872-BB46D77EDB65}" type="parTrans" cxnId="{2975139D-C3B0-4293-8F22-0B71CF016128}">
      <dgm:prSet/>
      <dgm:spPr/>
      <dgm:t>
        <a:bodyPr/>
        <a:lstStyle/>
        <a:p>
          <a:endParaRPr lang="en-US"/>
        </a:p>
      </dgm:t>
    </dgm:pt>
    <dgm:pt modelId="{CD050FA8-1978-4CFC-ACFA-2D8654C17430}" type="sibTrans" cxnId="{2975139D-C3B0-4293-8F22-0B71CF016128}">
      <dgm:prSet/>
      <dgm:spPr/>
      <dgm:t>
        <a:bodyPr/>
        <a:lstStyle/>
        <a:p>
          <a:endParaRPr lang="en-US"/>
        </a:p>
      </dgm:t>
    </dgm:pt>
    <dgm:pt modelId="{D2A423C3-B09A-4284-B62A-5BB0D011CAAA}">
      <dgm:prSet/>
      <dgm:spPr/>
      <dgm:t>
        <a:bodyPr/>
        <a:lstStyle/>
        <a:p>
          <a:r>
            <a:rPr lang="en-US"/>
            <a:t>*AHFA conducts annual onsite inspections.</a:t>
          </a:r>
        </a:p>
      </dgm:t>
    </dgm:pt>
    <dgm:pt modelId="{289FE94F-1052-4508-96BF-6D8F20BC9A6F}" type="parTrans" cxnId="{E77E0FF2-7879-479A-90D2-1195F4F2A127}">
      <dgm:prSet/>
      <dgm:spPr/>
      <dgm:t>
        <a:bodyPr/>
        <a:lstStyle/>
        <a:p>
          <a:endParaRPr lang="en-US"/>
        </a:p>
      </dgm:t>
    </dgm:pt>
    <dgm:pt modelId="{1697FEA0-49D0-409B-BFB7-2977DAB2AA8A}" type="sibTrans" cxnId="{E77E0FF2-7879-479A-90D2-1195F4F2A127}">
      <dgm:prSet/>
      <dgm:spPr/>
      <dgm:t>
        <a:bodyPr/>
        <a:lstStyle/>
        <a:p>
          <a:endParaRPr lang="en-US"/>
        </a:p>
      </dgm:t>
    </dgm:pt>
    <dgm:pt modelId="{961D2A22-4CCC-4E60-8F32-E00A2E921B16}" type="pres">
      <dgm:prSet presAssocID="{41F847AC-8482-46E6-BDDF-86463C916393}" presName="root" presStyleCnt="0">
        <dgm:presLayoutVars>
          <dgm:dir/>
          <dgm:resizeHandles val="exact"/>
        </dgm:presLayoutVars>
      </dgm:prSet>
      <dgm:spPr/>
    </dgm:pt>
    <dgm:pt modelId="{75201C75-03FE-4406-8E81-C96E839FB5F5}" type="pres">
      <dgm:prSet presAssocID="{373B9A3D-931D-44DD-81ED-1D6C68344559}" presName="compNode" presStyleCnt="0"/>
      <dgm:spPr/>
    </dgm:pt>
    <dgm:pt modelId="{98AA61A6-D49F-453A-9617-D4F791A6C2EA}" type="pres">
      <dgm:prSet presAssocID="{373B9A3D-931D-44DD-81ED-1D6C68344559}" presName="bgRect" presStyleLbl="bgShp" presStyleIdx="0" presStyleCnt="4"/>
      <dgm:spPr/>
    </dgm:pt>
    <dgm:pt modelId="{C83D255B-01D2-4A9D-9DE8-CF2625B960CC}" type="pres">
      <dgm:prSet presAssocID="{373B9A3D-931D-44DD-81ED-1D6C6834455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vel"/>
        </a:ext>
      </dgm:extLst>
    </dgm:pt>
    <dgm:pt modelId="{9CB8ABA2-F443-4821-A5F7-7E9E7DB80316}" type="pres">
      <dgm:prSet presAssocID="{373B9A3D-931D-44DD-81ED-1D6C68344559}" presName="spaceRect" presStyleCnt="0"/>
      <dgm:spPr/>
    </dgm:pt>
    <dgm:pt modelId="{790392C7-AE79-49A0-9AAD-BBF61FA28E84}" type="pres">
      <dgm:prSet presAssocID="{373B9A3D-931D-44DD-81ED-1D6C68344559}" presName="parTx" presStyleLbl="revTx" presStyleIdx="0" presStyleCnt="5">
        <dgm:presLayoutVars>
          <dgm:chMax val="0"/>
          <dgm:chPref val="0"/>
        </dgm:presLayoutVars>
      </dgm:prSet>
      <dgm:spPr/>
    </dgm:pt>
    <dgm:pt modelId="{B34B5CD6-B500-4042-91B9-26C2CE4EC44A}" type="pres">
      <dgm:prSet presAssocID="{E85E6CEC-5BA2-4915-A852-5E4C09C4FEED}" presName="sibTrans" presStyleCnt="0"/>
      <dgm:spPr/>
    </dgm:pt>
    <dgm:pt modelId="{59D4E8B8-487C-46C2-8D51-76F448402903}" type="pres">
      <dgm:prSet presAssocID="{F4A39615-5F54-4298-B449-8827301B871B}" presName="compNode" presStyleCnt="0"/>
      <dgm:spPr/>
    </dgm:pt>
    <dgm:pt modelId="{D07FCB52-072A-474A-B4B0-60721741A648}" type="pres">
      <dgm:prSet presAssocID="{F4A39615-5F54-4298-B449-8827301B871B}" presName="bgRect" presStyleLbl="bgShp" presStyleIdx="1" presStyleCnt="4"/>
      <dgm:spPr/>
    </dgm:pt>
    <dgm:pt modelId="{C83B15E3-A14B-4A79-9E94-75C408CC7C70}" type="pres">
      <dgm:prSet presAssocID="{F4A39615-5F54-4298-B449-8827301B871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ity"/>
        </a:ext>
      </dgm:extLst>
    </dgm:pt>
    <dgm:pt modelId="{091E5574-C0E8-47C5-B109-9C5CEAB5CEEE}" type="pres">
      <dgm:prSet presAssocID="{F4A39615-5F54-4298-B449-8827301B871B}" presName="spaceRect" presStyleCnt="0"/>
      <dgm:spPr/>
    </dgm:pt>
    <dgm:pt modelId="{CB8C5227-F001-4F30-B7F1-A71C04906F30}" type="pres">
      <dgm:prSet presAssocID="{F4A39615-5F54-4298-B449-8827301B871B}" presName="parTx" presStyleLbl="revTx" presStyleIdx="1" presStyleCnt="5">
        <dgm:presLayoutVars>
          <dgm:chMax val="0"/>
          <dgm:chPref val="0"/>
        </dgm:presLayoutVars>
      </dgm:prSet>
      <dgm:spPr/>
    </dgm:pt>
    <dgm:pt modelId="{A262A1D7-31E8-422F-87FB-4DB67CB36123}" type="pres">
      <dgm:prSet presAssocID="{92BC2636-011D-4643-A402-9FC8334C0785}" presName="sibTrans" presStyleCnt="0"/>
      <dgm:spPr/>
    </dgm:pt>
    <dgm:pt modelId="{235443CA-075F-4F40-A93B-AE4457A744B2}" type="pres">
      <dgm:prSet presAssocID="{01F23268-D49F-4008-B780-5DFDBB89E0B9}" presName="compNode" presStyleCnt="0"/>
      <dgm:spPr/>
    </dgm:pt>
    <dgm:pt modelId="{5D39358D-78B2-4AB5-81A0-2BC72801C2C1}" type="pres">
      <dgm:prSet presAssocID="{01F23268-D49F-4008-B780-5DFDBB89E0B9}" presName="bgRect" presStyleLbl="bgShp" presStyleIdx="2" presStyleCnt="4"/>
      <dgm:spPr/>
    </dgm:pt>
    <dgm:pt modelId="{BBE5AFD7-3C9A-4AF7-AB5B-9A1B89F5D8AB}" type="pres">
      <dgm:prSet presAssocID="{01F23268-D49F-4008-B780-5DFDBB89E0B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llar"/>
        </a:ext>
      </dgm:extLst>
    </dgm:pt>
    <dgm:pt modelId="{E8D28888-E902-4F53-9033-1C8A33FC48CF}" type="pres">
      <dgm:prSet presAssocID="{01F23268-D49F-4008-B780-5DFDBB89E0B9}" presName="spaceRect" presStyleCnt="0"/>
      <dgm:spPr/>
    </dgm:pt>
    <dgm:pt modelId="{1C215383-61B6-458E-95D7-549343064BF8}" type="pres">
      <dgm:prSet presAssocID="{01F23268-D49F-4008-B780-5DFDBB89E0B9}" presName="parTx" presStyleLbl="revTx" presStyleIdx="2" presStyleCnt="5">
        <dgm:presLayoutVars>
          <dgm:chMax val="0"/>
          <dgm:chPref val="0"/>
        </dgm:presLayoutVars>
      </dgm:prSet>
      <dgm:spPr/>
    </dgm:pt>
    <dgm:pt modelId="{4D8B5920-0EAE-4C9B-B775-2304ECF443C3}" type="pres">
      <dgm:prSet presAssocID="{01F23268-D49F-4008-B780-5DFDBB89E0B9}" presName="desTx" presStyleLbl="revTx" presStyleIdx="3" presStyleCnt="5">
        <dgm:presLayoutVars/>
      </dgm:prSet>
      <dgm:spPr/>
    </dgm:pt>
    <dgm:pt modelId="{22516143-C9D6-4B37-A220-F690EC5DD9EF}" type="pres">
      <dgm:prSet presAssocID="{95CF653E-77A8-4376-AE4C-02E2CD4F0C6E}" presName="sibTrans" presStyleCnt="0"/>
      <dgm:spPr/>
    </dgm:pt>
    <dgm:pt modelId="{C692EE78-6931-4F8C-BD18-960302A835C6}" type="pres">
      <dgm:prSet presAssocID="{D2A423C3-B09A-4284-B62A-5BB0D011CAAA}" presName="compNode" presStyleCnt="0"/>
      <dgm:spPr/>
    </dgm:pt>
    <dgm:pt modelId="{0F2F0ED5-B849-4E6E-87B2-E1D406034C11}" type="pres">
      <dgm:prSet presAssocID="{D2A423C3-B09A-4284-B62A-5BB0D011CAAA}" presName="bgRect" presStyleLbl="bgShp" presStyleIdx="3" presStyleCnt="4"/>
      <dgm:spPr/>
    </dgm:pt>
    <dgm:pt modelId="{353BF71F-8504-474A-8C59-4DD49784B1EB}" type="pres">
      <dgm:prSet presAssocID="{D2A423C3-B09A-4284-B62A-5BB0D011CAA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aptain"/>
        </a:ext>
      </dgm:extLst>
    </dgm:pt>
    <dgm:pt modelId="{8083B150-3BA8-448A-ADF9-F34D2C35A868}" type="pres">
      <dgm:prSet presAssocID="{D2A423C3-B09A-4284-B62A-5BB0D011CAAA}" presName="spaceRect" presStyleCnt="0"/>
      <dgm:spPr/>
    </dgm:pt>
    <dgm:pt modelId="{AFFFCC04-CB89-4D8A-ACF2-9FDD542D75C5}" type="pres">
      <dgm:prSet presAssocID="{D2A423C3-B09A-4284-B62A-5BB0D011CAAA}" presName="parTx" presStyleLbl="revTx" presStyleIdx="4" presStyleCnt="5">
        <dgm:presLayoutVars>
          <dgm:chMax val="0"/>
          <dgm:chPref val="0"/>
        </dgm:presLayoutVars>
      </dgm:prSet>
      <dgm:spPr/>
    </dgm:pt>
  </dgm:ptLst>
  <dgm:cxnLst>
    <dgm:cxn modelId="{6AFA7F1A-A3EC-4699-8840-B3112500DBE8}" type="presOf" srcId="{01F23268-D49F-4008-B780-5DFDBB89E0B9}" destId="{1C215383-61B6-458E-95D7-549343064BF8}" srcOrd="0" destOrd="0" presId="urn:microsoft.com/office/officeart/2018/2/layout/IconVerticalSolidList"/>
    <dgm:cxn modelId="{87E66B24-74FC-46A0-B43A-9C3FF63270D4}" type="presOf" srcId="{F4A39615-5F54-4298-B449-8827301B871B}" destId="{CB8C5227-F001-4F30-B7F1-A71C04906F30}" srcOrd="0" destOrd="0" presId="urn:microsoft.com/office/officeart/2018/2/layout/IconVerticalSolidList"/>
    <dgm:cxn modelId="{5A34003C-73AD-4915-8F9E-694068F436F0}" type="presOf" srcId="{373B9A3D-931D-44DD-81ED-1D6C68344559}" destId="{790392C7-AE79-49A0-9AAD-BBF61FA28E84}" srcOrd="0" destOrd="0" presId="urn:microsoft.com/office/officeart/2018/2/layout/IconVerticalSolidList"/>
    <dgm:cxn modelId="{E87CD342-9A03-426E-952B-785005F04D13}" srcId="{41F847AC-8482-46E6-BDDF-86463C916393}" destId="{F4A39615-5F54-4298-B449-8827301B871B}" srcOrd="1" destOrd="0" parTransId="{7485F1E6-3EBC-4F0F-A988-8D602BF9A50A}" sibTransId="{92BC2636-011D-4643-A402-9FC8334C0785}"/>
    <dgm:cxn modelId="{B323714C-CB0D-4082-BE83-C99704C966A8}" type="presOf" srcId="{488A1380-643C-4DF5-9A29-7858F830B3F7}" destId="{4D8B5920-0EAE-4C9B-B775-2304ECF443C3}" srcOrd="0" destOrd="3" presId="urn:microsoft.com/office/officeart/2018/2/layout/IconVerticalSolidList"/>
    <dgm:cxn modelId="{C1C54071-7E89-4608-B921-08CD8E40005E}" type="presOf" srcId="{B4B30B2B-1710-418E-8176-FF5EC6EEC451}" destId="{4D8B5920-0EAE-4C9B-B775-2304ECF443C3}" srcOrd="0" destOrd="0" presId="urn:microsoft.com/office/officeart/2018/2/layout/IconVerticalSolidList"/>
    <dgm:cxn modelId="{EFAF7078-52D3-43A0-8AF7-B6A806B03741}" srcId="{41F847AC-8482-46E6-BDDF-86463C916393}" destId="{373B9A3D-931D-44DD-81ED-1D6C68344559}" srcOrd="0" destOrd="0" parTransId="{1F3606FE-35E3-47F9-B472-2B755014A8B3}" sibTransId="{E85E6CEC-5BA2-4915-A852-5E4C09C4FEED}"/>
    <dgm:cxn modelId="{EFFB9C59-33A3-428C-A562-9F7074BDBD4D}" srcId="{01F23268-D49F-4008-B780-5DFDBB89E0B9}" destId="{A2B73D81-1404-494C-8017-C593858B7B2A}" srcOrd="1" destOrd="0" parTransId="{096F0817-47C4-44A6-8E90-8488CB8FBB83}" sibTransId="{A31F895C-4D1C-4ADF-A770-772D6B7133BC}"/>
    <dgm:cxn modelId="{D728DA80-A01F-4681-B309-E1A072933DC3}" type="presOf" srcId="{D2A423C3-B09A-4284-B62A-5BB0D011CAAA}" destId="{AFFFCC04-CB89-4D8A-ACF2-9FDD542D75C5}" srcOrd="0" destOrd="0" presId="urn:microsoft.com/office/officeart/2018/2/layout/IconVerticalSolidList"/>
    <dgm:cxn modelId="{791BBC81-C12C-4B24-9C09-771123AFB56F}" srcId="{B4B30B2B-1710-418E-8176-FF5EC6EEC451}" destId="{E8DB72A4-70D0-407F-94EE-FECE40C214A3}" srcOrd="0" destOrd="0" parTransId="{03E6BAB5-B31F-427B-9CB4-0A05E94626DD}" sibTransId="{CDA2AA65-F9B4-4343-9432-582DE22ACF18}"/>
    <dgm:cxn modelId="{16C5838A-57A9-40B4-8E7F-76D7D699A6AC}" type="presOf" srcId="{E8DB72A4-70D0-407F-94EE-FECE40C214A3}" destId="{4D8B5920-0EAE-4C9B-B775-2304ECF443C3}" srcOrd="0" destOrd="1" presId="urn:microsoft.com/office/officeart/2018/2/layout/IconVerticalSolidList"/>
    <dgm:cxn modelId="{2975139D-C3B0-4293-8F22-0B71CF016128}" srcId="{01F23268-D49F-4008-B780-5DFDBB89E0B9}" destId="{9B8A8BFC-6707-43B7-8A23-B50C7863314A}" srcOrd="2" destOrd="0" parTransId="{1A82E920-043E-4ACC-A872-BB46D77EDB65}" sibTransId="{CD050FA8-1978-4CFC-ACFA-2D8654C17430}"/>
    <dgm:cxn modelId="{4BF88E9F-1164-4550-92AE-15E4BAA48C38}" type="presOf" srcId="{9B8A8BFC-6707-43B7-8A23-B50C7863314A}" destId="{4D8B5920-0EAE-4C9B-B775-2304ECF443C3}" srcOrd="0" destOrd="4" presId="urn:microsoft.com/office/officeart/2018/2/layout/IconVerticalSolidList"/>
    <dgm:cxn modelId="{3AB83DD8-7766-4D5B-B478-A570DB996DE5}" srcId="{A2B73D81-1404-494C-8017-C593858B7B2A}" destId="{488A1380-643C-4DF5-9A29-7858F830B3F7}" srcOrd="0" destOrd="0" parTransId="{AAD89C96-5417-4456-9534-1CC90A2932BB}" sibTransId="{97E269C9-050E-4403-AB2B-E13A286EB7D9}"/>
    <dgm:cxn modelId="{B62DA9D9-A30A-4C0D-A83F-5ED34CF130EC}" type="presOf" srcId="{41F847AC-8482-46E6-BDDF-86463C916393}" destId="{961D2A22-4CCC-4E60-8F32-E00A2E921B16}" srcOrd="0" destOrd="0" presId="urn:microsoft.com/office/officeart/2018/2/layout/IconVerticalSolidList"/>
    <dgm:cxn modelId="{22DFBCE4-7355-4CB0-90FC-678B546F822D}" type="presOf" srcId="{A2B73D81-1404-494C-8017-C593858B7B2A}" destId="{4D8B5920-0EAE-4C9B-B775-2304ECF443C3}" srcOrd="0" destOrd="2" presId="urn:microsoft.com/office/officeart/2018/2/layout/IconVerticalSolidList"/>
    <dgm:cxn modelId="{E77E0FF2-7879-479A-90D2-1195F4F2A127}" srcId="{41F847AC-8482-46E6-BDDF-86463C916393}" destId="{D2A423C3-B09A-4284-B62A-5BB0D011CAAA}" srcOrd="3" destOrd="0" parTransId="{289FE94F-1052-4508-96BF-6D8F20BC9A6F}" sibTransId="{1697FEA0-49D0-409B-BFB7-2977DAB2AA8A}"/>
    <dgm:cxn modelId="{811ACBF7-4B5E-4416-BB2A-5081443DE5F2}" srcId="{41F847AC-8482-46E6-BDDF-86463C916393}" destId="{01F23268-D49F-4008-B780-5DFDBB89E0B9}" srcOrd="2" destOrd="0" parTransId="{C6A6885F-6E11-4C04-A444-4A1AD7A396A5}" sibTransId="{95CF653E-77A8-4376-AE4C-02E2CD4F0C6E}"/>
    <dgm:cxn modelId="{B9305DFC-0EE2-4961-AE54-C22BD5FBE168}" srcId="{01F23268-D49F-4008-B780-5DFDBB89E0B9}" destId="{B4B30B2B-1710-418E-8176-FF5EC6EEC451}" srcOrd="0" destOrd="0" parTransId="{DF1C4B6B-16F7-4EF2-94CD-6AC0A45BCF48}" sibTransId="{3A3E889A-4A67-4356-ACEF-50E430E6D882}"/>
    <dgm:cxn modelId="{CEB8ACDA-B76A-49BC-A651-50B428BF18A4}" type="presParOf" srcId="{961D2A22-4CCC-4E60-8F32-E00A2E921B16}" destId="{75201C75-03FE-4406-8E81-C96E839FB5F5}" srcOrd="0" destOrd="0" presId="urn:microsoft.com/office/officeart/2018/2/layout/IconVerticalSolidList"/>
    <dgm:cxn modelId="{AF325FA8-C450-4C16-B34A-F93AB6F17487}" type="presParOf" srcId="{75201C75-03FE-4406-8E81-C96E839FB5F5}" destId="{98AA61A6-D49F-453A-9617-D4F791A6C2EA}" srcOrd="0" destOrd="0" presId="urn:microsoft.com/office/officeart/2018/2/layout/IconVerticalSolidList"/>
    <dgm:cxn modelId="{F10F5871-2B48-4802-8400-E89ABF991549}" type="presParOf" srcId="{75201C75-03FE-4406-8E81-C96E839FB5F5}" destId="{C83D255B-01D2-4A9D-9DE8-CF2625B960CC}" srcOrd="1" destOrd="0" presId="urn:microsoft.com/office/officeart/2018/2/layout/IconVerticalSolidList"/>
    <dgm:cxn modelId="{43FAA703-6A21-493A-9D83-6CC750BF11D5}" type="presParOf" srcId="{75201C75-03FE-4406-8E81-C96E839FB5F5}" destId="{9CB8ABA2-F443-4821-A5F7-7E9E7DB80316}" srcOrd="2" destOrd="0" presId="urn:microsoft.com/office/officeart/2018/2/layout/IconVerticalSolidList"/>
    <dgm:cxn modelId="{3988A086-F336-4248-95B4-3F891D26FFB1}" type="presParOf" srcId="{75201C75-03FE-4406-8E81-C96E839FB5F5}" destId="{790392C7-AE79-49A0-9AAD-BBF61FA28E84}" srcOrd="3" destOrd="0" presId="urn:microsoft.com/office/officeart/2018/2/layout/IconVerticalSolidList"/>
    <dgm:cxn modelId="{5F601AC6-DB62-4EF3-A1E5-109D04BE0546}" type="presParOf" srcId="{961D2A22-4CCC-4E60-8F32-E00A2E921B16}" destId="{B34B5CD6-B500-4042-91B9-26C2CE4EC44A}" srcOrd="1" destOrd="0" presId="urn:microsoft.com/office/officeart/2018/2/layout/IconVerticalSolidList"/>
    <dgm:cxn modelId="{D6BC1527-BCFE-470F-A743-34F5C65D4929}" type="presParOf" srcId="{961D2A22-4CCC-4E60-8F32-E00A2E921B16}" destId="{59D4E8B8-487C-46C2-8D51-76F448402903}" srcOrd="2" destOrd="0" presId="urn:microsoft.com/office/officeart/2018/2/layout/IconVerticalSolidList"/>
    <dgm:cxn modelId="{B53EAECD-D702-4617-88A3-C7F108A3CA51}" type="presParOf" srcId="{59D4E8B8-487C-46C2-8D51-76F448402903}" destId="{D07FCB52-072A-474A-B4B0-60721741A648}" srcOrd="0" destOrd="0" presId="urn:microsoft.com/office/officeart/2018/2/layout/IconVerticalSolidList"/>
    <dgm:cxn modelId="{75781D1A-C80E-498B-92FB-C059B3ABD5A8}" type="presParOf" srcId="{59D4E8B8-487C-46C2-8D51-76F448402903}" destId="{C83B15E3-A14B-4A79-9E94-75C408CC7C70}" srcOrd="1" destOrd="0" presId="urn:microsoft.com/office/officeart/2018/2/layout/IconVerticalSolidList"/>
    <dgm:cxn modelId="{0001BCDC-A606-414D-9016-8AD0221DB734}" type="presParOf" srcId="{59D4E8B8-487C-46C2-8D51-76F448402903}" destId="{091E5574-C0E8-47C5-B109-9C5CEAB5CEEE}" srcOrd="2" destOrd="0" presId="urn:microsoft.com/office/officeart/2018/2/layout/IconVerticalSolidList"/>
    <dgm:cxn modelId="{6BA6AF24-26BC-4A9C-ADDB-F9B3D12DB97C}" type="presParOf" srcId="{59D4E8B8-487C-46C2-8D51-76F448402903}" destId="{CB8C5227-F001-4F30-B7F1-A71C04906F30}" srcOrd="3" destOrd="0" presId="urn:microsoft.com/office/officeart/2018/2/layout/IconVerticalSolidList"/>
    <dgm:cxn modelId="{F3085368-E0BD-475D-8A01-90D05DF61C11}" type="presParOf" srcId="{961D2A22-4CCC-4E60-8F32-E00A2E921B16}" destId="{A262A1D7-31E8-422F-87FB-4DB67CB36123}" srcOrd="3" destOrd="0" presId="urn:microsoft.com/office/officeart/2018/2/layout/IconVerticalSolidList"/>
    <dgm:cxn modelId="{510FBC0A-6509-4EA3-9A92-76F4E65C2D09}" type="presParOf" srcId="{961D2A22-4CCC-4E60-8F32-E00A2E921B16}" destId="{235443CA-075F-4F40-A93B-AE4457A744B2}" srcOrd="4" destOrd="0" presId="urn:microsoft.com/office/officeart/2018/2/layout/IconVerticalSolidList"/>
    <dgm:cxn modelId="{A7A14872-CD0F-4902-A560-E3E11FDDCCAC}" type="presParOf" srcId="{235443CA-075F-4F40-A93B-AE4457A744B2}" destId="{5D39358D-78B2-4AB5-81A0-2BC72801C2C1}" srcOrd="0" destOrd="0" presId="urn:microsoft.com/office/officeart/2018/2/layout/IconVerticalSolidList"/>
    <dgm:cxn modelId="{DB5CCFEA-3FCD-4E89-993A-5861703E01AE}" type="presParOf" srcId="{235443CA-075F-4F40-A93B-AE4457A744B2}" destId="{BBE5AFD7-3C9A-4AF7-AB5B-9A1B89F5D8AB}" srcOrd="1" destOrd="0" presId="urn:microsoft.com/office/officeart/2018/2/layout/IconVerticalSolidList"/>
    <dgm:cxn modelId="{436084EA-1731-4395-9AD9-7007A0F48158}" type="presParOf" srcId="{235443CA-075F-4F40-A93B-AE4457A744B2}" destId="{E8D28888-E902-4F53-9033-1C8A33FC48CF}" srcOrd="2" destOrd="0" presId="urn:microsoft.com/office/officeart/2018/2/layout/IconVerticalSolidList"/>
    <dgm:cxn modelId="{C6DD33AC-6C60-47A1-85DD-D41DAE785974}" type="presParOf" srcId="{235443CA-075F-4F40-A93B-AE4457A744B2}" destId="{1C215383-61B6-458E-95D7-549343064BF8}" srcOrd="3" destOrd="0" presId="urn:microsoft.com/office/officeart/2018/2/layout/IconVerticalSolidList"/>
    <dgm:cxn modelId="{B230419A-8F2E-497F-986B-8C2D958553DB}" type="presParOf" srcId="{235443CA-075F-4F40-A93B-AE4457A744B2}" destId="{4D8B5920-0EAE-4C9B-B775-2304ECF443C3}" srcOrd="4" destOrd="0" presId="urn:microsoft.com/office/officeart/2018/2/layout/IconVerticalSolidList"/>
    <dgm:cxn modelId="{AE8BC58C-8B12-416A-B066-F727AD990622}" type="presParOf" srcId="{961D2A22-4CCC-4E60-8F32-E00A2E921B16}" destId="{22516143-C9D6-4B37-A220-F690EC5DD9EF}" srcOrd="5" destOrd="0" presId="urn:microsoft.com/office/officeart/2018/2/layout/IconVerticalSolidList"/>
    <dgm:cxn modelId="{167E37E2-A213-4A7F-8E82-5383FE40CC69}" type="presParOf" srcId="{961D2A22-4CCC-4E60-8F32-E00A2E921B16}" destId="{C692EE78-6931-4F8C-BD18-960302A835C6}" srcOrd="6" destOrd="0" presId="urn:microsoft.com/office/officeart/2018/2/layout/IconVerticalSolidList"/>
    <dgm:cxn modelId="{5D3704BB-0233-4D79-80E5-8567F29885C7}" type="presParOf" srcId="{C692EE78-6931-4F8C-BD18-960302A835C6}" destId="{0F2F0ED5-B849-4E6E-87B2-E1D406034C11}" srcOrd="0" destOrd="0" presId="urn:microsoft.com/office/officeart/2018/2/layout/IconVerticalSolidList"/>
    <dgm:cxn modelId="{71EEB7C6-858A-4E62-BFF4-7126E2B48A56}" type="presParOf" srcId="{C692EE78-6931-4F8C-BD18-960302A835C6}" destId="{353BF71F-8504-474A-8C59-4DD49784B1EB}" srcOrd="1" destOrd="0" presId="urn:microsoft.com/office/officeart/2018/2/layout/IconVerticalSolidList"/>
    <dgm:cxn modelId="{3DA2591D-6471-4495-8479-E1A320168FE0}" type="presParOf" srcId="{C692EE78-6931-4F8C-BD18-960302A835C6}" destId="{8083B150-3BA8-448A-ADF9-F34D2C35A868}" srcOrd="2" destOrd="0" presId="urn:microsoft.com/office/officeart/2018/2/layout/IconVerticalSolidList"/>
    <dgm:cxn modelId="{E9DE2864-5198-4671-93DB-9A5E73220019}" type="presParOf" srcId="{C692EE78-6931-4F8C-BD18-960302A835C6}" destId="{AFFFCC04-CB89-4D8A-ACF2-9FDD542D75C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503DAB9-EA0D-4DEB-9431-92CDD5DA3C09}"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4AE4799-6637-4271-884F-6AE2BE8FEA6E}">
      <dgm:prSet custT="1"/>
      <dgm:spPr/>
      <dgm:t>
        <a:bodyPr/>
        <a:lstStyle/>
        <a:p>
          <a:pPr>
            <a:defRPr b="1"/>
          </a:pPr>
          <a:r>
            <a:rPr lang="en-US" sz="2200" dirty="0"/>
            <a:t>New Construction of Rental Housing which may include:</a:t>
          </a:r>
        </a:p>
      </dgm:t>
    </dgm:pt>
    <dgm:pt modelId="{08454C1B-242A-438F-A9B9-EB624CC9D6E0}" type="parTrans" cxnId="{72E69F12-A6A4-4B55-B903-6CCE5E19C1BD}">
      <dgm:prSet/>
      <dgm:spPr/>
      <dgm:t>
        <a:bodyPr/>
        <a:lstStyle/>
        <a:p>
          <a:endParaRPr lang="en-US"/>
        </a:p>
      </dgm:t>
    </dgm:pt>
    <dgm:pt modelId="{D977AB16-87BF-4E33-84D4-2E685A7809AE}" type="sibTrans" cxnId="{72E69F12-A6A4-4B55-B903-6CCE5E19C1BD}">
      <dgm:prSet/>
      <dgm:spPr/>
      <dgm:t>
        <a:bodyPr/>
        <a:lstStyle/>
        <a:p>
          <a:endParaRPr lang="en-US"/>
        </a:p>
      </dgm:t>
    </dgm:pt>
    <dgm:pt modelId="{12C93E44-2E89-4892-A8E5-879E9D683933}">
      <dgm:prSet custT="1"/>
      <dgm:spPr/>
      <dgm:t>
        <a:bodyPr/>
        <a:lstStyle/>
        <a:p>
          <a:pPr>
            <a:buFont typeface="Arial" panose="020B0604020202020204" pitchFamily="34" charset="0"/>
            <a:buChar char="•"/>
          </a:pPr>
          <a:r>
            <a:rPr lang="en-US" sz="2200" dirty="0"/>
            <a:t>-Single Family Homes</a:t>
          </a:r>
        </a:p>
      </dgm:t>
    </dgm:pt>
    <dgm:pt modelId="{1AAE1205-5CB6-4FB2-9D03-E77FDFFC6FD1}" type="parTrans" cxnId="{B72A9592-681C-421E-A7F3-1FC48AE1FE6E}">
      <dgm:prSet/>
      <dgm:spPr/>
      <dgm:t>
        <a:bodyPr/>
        <a:lstStyle/>
        <a:p>
          <a:endParaRPr lang="en-US"/>
        </a:p>
      </dgm:t>
    </dgm:pt>
    <dgm:pt modelId="{13880656-F96F-4CC6-9826-61551B0F7C27}" type="sibTrans" cxnId="{B72A9592-681C-421E-A7F3-1FC48AE1FE6E}">
      <dgm:prSet/>
      <dgm:spPr/>
      <dgm:t>
        <a:bodyPr/>
        <a:lstStyle/>
        <a:p>
          <a:endParaRPr lang="en-US"/>
        </a:p>
      </dgm:t>
    </dgm:pt>
    <dgm:pt modelId="{5C8ABDE3-5B46-4B26-88D4-4F39AE5A7C58}">
      <dgm:prSet custT="1"/>
      <dgm:spPr/>
      <dgm:t>
        <a:bodyPr/>
        <a:lstStyle/>
        <a:p>
          <a:pPr>
            <a:buFont typeface="Arial" panose="020B0604020202020204" pitchFamily="34" charset="0"/>
            <a:buChar char="•"/>
          </a:pPr>
          <a:r>
            <a:rPr lang="en-US" sz="2200" dirty="0"/>
            <a:t>-Duplexes</a:t>
          </a:r>
        </a:p>
      </dgm:t>
    </dgm:pt>
    <dgm:pt modelId="{C40C4FDD-E456-496F-A51A-A113E0A26B7D}" type="parTrans" cxnId="{C0A86287-79A6-4E17-9CC4-4185FB710EF3}">
      <dgm:prSet/>
      <dgm:spPr/>
      <dgm:t>
        <a:bodyPr/>
        <a:lstStyle/>
        <a:p>
          <a:endParaRPr lang="en-US"/>
        </a:p>
      </dgm:t>
    </dgm:pt>
    <dgm:pt modelId="{D0EC38A3-9061-478C-894A-FAF977B9EFD5}" type="sibTrans" cxnId="{C0A86287-79A6-4E17-9CC4-4185FB710EF3}">
      <dgm:prSet/>
      <dgm:spPr/>
      <dgm:t>
        <a:bodyPr/>
        <a:lstStyle/>
        <a:p>
          <a:endParaRPr lang="en-US"/>
        </a:p>
      </dgm:t>
    </dgm:pt>
    <dgm:pt modelId="{1514DBA0-2D2F-4C67-ACFB-F751556CE341}">
      <dgm:prSet custT="1"/>
      <dgm:spPr/>
      <dgm:t>
        <a:bodyPr/>
        <a:lstStyle/>
        <a:p>
          <a:pPr>
            <a:buFont typeface="Arial" panose="020B0604020202020204" pitchFamily="34" charset="0"/>
            <a:buChar char="•"/>
          </a:pPr>
          <a:r>
            <a:rPr lang="en-US" sz="2200" dirty="0"/>
            <a:t>-Multifamily Residential</a:t>
          </a:r>
        </a:p>
      </dgm:t>
    </dgm:pt>
    <dgm:pt modelId="{C01E3466-5311-476F-8F15-46E9862BB284}" type="parTrans" cxnId="{621352CF-6D6D-488F-8DCB-8632C05B15CC}">
      <dgm:prSet/>
      <dgm:spPr/>
      <dgm:t>
        <a:bodyPr/>
        <a:lstStyle/>
        <a:p>
          <a:endParaRPr lang="en-US"/>
        </a:p>
      </dgm:t>
    </dgm:pt>
    <dgm:pt modelId="{9B059831-9FB6-4456-B073-CD164FF70AF8}" type="sibTrans" cxnId="{621352CF-6D6D-488F-8DCB-8632C05B15CC}">
      <dgm:prSet/>
      <dgm:spPr/>
      <dgm:t>
        <a:bodyPr/>
        <a:lstStyle/>
        <a:p>
          <a:endParaRPr lang="en-US"/>
        </a:p>
      </dgm:t>
    </dgm:pt>
    <dgm:pt modelId="{F6A4E4A5-9127-416A-9D2E-D560B66C5BEF}">
      <dgm:prSet custT="1"/>
      <dgm:spPr/>
      <dgm:t>
        <a:bodyPr/>
        <a:lstStyle/>
        <a:p>
          <a:pPr>
            <a:defRPr b="1"/>
          </a:pPr>
          <a:r>
            <a:rPr lang="en-US" sz="2200" dirty="0"/>
            <a:t>Must meet AHFA’s Design Quality Standards and Construction Manual for construction of attached new construction rental units or single-family rental homes.</a:t>
          </a:r>
        </a:p>
      </dgm:t>
    </dgm:pt>
    <dgm:pt modelId="{60926528-E0DE-4F84-B1E0-A448A5C2BA94}" type="parTrans" cxnId="{93AFF921-10A0-40D0-BDE4-F5EFE5181958}">
      <dgm:prSet/>
      <dgm:spPr/>
      <dgm:t>
        <a:bodyPr/>
        <a:lstStyle/>
        <a:p>
          <a:endParaRPr lang="en-US"/>
        </a:p>
      </dgm:t>
    </dgm:pt>
    <dgm:pt modelId="{C720DC39-1838-4F6C-A865-E4202B860A69}" type="sibTrans" cxnId="{93AFF921-10A0-40D0-BDE4-F5EFE5181958}">
      <dgm:prSet/>
      <dgm:spPr/>
      <dgm:t>
        <a:bodyPr/>
        <a:lstStyle/>
        <a:p>
          <a:endParaRPr lang="en-US"/>
        </a:p>
      </dgm:t>
    </dgm:pt>
    <dgm:pt modelId="{F12270E0-7D92-4C0D-9B2B-D2C892383F20}" type="pres">
      <dgm:prSet presAssocID="{7503DAB9-EA0D-4DEB-9431-92CDD5DA3C09}" presName="root" presStyleCnt="0">
        <dgm:presLayoutVars>
          <dgm:dir/>
          <dgm:resizeHandles val="exact"/>
        </dgm:presLayoutVars>
      </dgm:prSet>
      <dgm:spPr/>
    </dgm:pt>
    <dgm:pt modelId="{E6CF9895-BC7C-466F-AA21-989959E203E3}" type="pres">
      <dgm:prSet presAssocID="{34AE4799-6637-4271-884F-6AE2BE8FEA6E}" presName="compNode" presStyleCnt="0"/>
      <dgm:spPr/>
    </dgm:pt>
    <dgm:pt modelId="{EE4C54FB-B642-4ACC-8825-AC017B92B455}" type="pres">
      <dgm:prSet presAssocID="{34AE4799-6637-4271-884F-6AE2BE8FEA6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burban scene"/>
        </a:ext>
      </dgm:extLst>
    </dgm:pt>
    <dgm:pt modelId="{D0A63622-C5BA-45DB-898D-3B4026CE7173}" type="pres">
      <dgm:prSet presAssocID="{34AE4799-6637-4271-884F-6AE2BE8FEA6E}" presName="iconSpace" presStyleCnt="0"/>
      <dgm:spPr/>
    </dgm:pt>
    <dgm:pt modelId="{2DBB223D-9F92-4186-931F-202AB277CCF6}" type="pres">
      <dgm:prSet presAssocID="{34AE4799-6637-4271-884F-6AE2BE8FEA6E}" presName="parTx" presStyleLbl="revTx" presStyleIdx="0" presStyleCnt="4">
        <dgm:presLayoutVars>
          <dgm:chMax val="0"/>
          <dgm:chPref val="0"/>
        </dgm:presLayoutVars>
      </dgm:prSet>
      <dgm:spPr/>
    </dgm:pt>
    <dgm:pt modelId="{7DA07E34-91D0-4952-B8E2-995E28674128}" type="pres">
      <dgm:prSet presAssocID="{34AE4799-6637-4271-884F-6AE2BE8FEA6E}" presName="txSpace" presStyleCnt="0"/>
      <dgm:spPr/>
    </dgm:pt>
    <dgm:pt modelId="{D4C96087-151B-4DE4-A173-EE88A55A98CB}" type="pres">
      <dgm:prSet presAssocID="{34AE4799-6637-4271-884F-6AE2BE8FEA6E}" presName="desTx" presStyleLbl="revTx" presStyleIdx="1" presStyleCnt="4" custLinFactNeighborX="-1596" custLinFactNeighborY="-76021">
        <dgm:presLayoutVars/>
      </dgm:prSet>
      <dgm:spPr/>
    </dgm:pt>
    <dgm:pt modelId="{8AAAE12D-1A4C-4F91-8280-270F4F75AD7E}" type="pres">
      <dgm:prSet presAssocID="{D977AB16-87BF-4E33-84D4-2E685A7809AE}" presName="sibTrans" presStyleCnt="0"/>
      <dgm:spPr/>
    </dgm:pt>
    <dgm:pt modelId="{7EC4B211-6A73-4ABE-A87A-2BA5620AA792}" type="pres">
      <dgm:prSet presAssocID="{F6A4E4A5-9127-416A-9D2E-D560B66C5BEF}" presName="compNode" presStyleCnt="0"/>
      <dgm:spPr/>
    </dgm:pt>
    <dgm:pt modelId="{8442D577-7BFE-48DE-96C7-EF570C9D2AD7}" type="pres">
      <dgm:prSet presAssocID="{F6A4E4A5-9127-416A-9D2E-D560B66C5BE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xcavator"/>
        </a:ext>
      </dgm:extLst>
    </dgm:pt>
    <dgm:pt modelId="{1FF37356-617F-4712-BE79-99B89B61F9D1}" type="pres">
      <dgm:prSet presAssocID="{F6A4E4A5-9127-416A-9D2E-D560B66C5BEF}" presName="iconSpace" presStyleCnt="0"/>
      <dgm:spPr/>
    </dgm:pt>
    <dgm:pt modelId="{98CF6305-6503-46DA-A1B8-6858FB3E7167}" type="pres">
      <dgm:prSet presAssocID="{F6A4E4A5-9127-416A-9D2E-D560B66C5BEF}" presName="parTx" presStyleLbl="revTx" presStyleIdx="2" presStyleCnt="4">
        <dgm:presLayoutVars>
          <dgm:chMax val="0"/>
          <dgm:chPref val="0"/>
        </dgm:presLayoutVars>
      </dgm:prSet>
      <dgm:spPr/>
    </dgm:pt>
    <dgm:pt modelId="{73B7B15A-CFB9-4A80-B0C2-F7596DECD446}" type="pres">
      <dgm:prSet presAssocID="{F6A4E4A5-9127-416A-9D2E-D560B66C5BEF}" presName="txSpace" presStyleCnt="0"/>
      <dgm:spPr/>
    </dgm:pt>
    <dgm:pt modelId="{F8214FA8-F6B0-49AF-9D08-1D696317FA0E}" type="pres">
      <dgm:prSet presAssocID="{F6A4E4A5-9127-416A-9D2E-D560B66C5BEF}" presName="desTx" presStyleLbl="revTx" presStyleIdx="3" presStyleCnt="4">
        <dgm:presLayoutVars/>
      </dgm:prSet>
      <dgm:spPr/>
    </dgm:pt>
  </dgm:ptLst>
  <dgm:cxnLst>
    <dgm:cxn modelId="{72E69F12-A6A4-4B55-B903-6CCE5E19C1BD}" srcId="{7503DAB9-EA0D-4DEB-9431-92CDD5DA3C09}" destId="{34AE4799-6637-4271-884F-6AE2BE8FEA6E}" srcOrd="0" destOrd="0" parTransId="{08454C1B-242A-438F-A9B9-EB624CC9D6E0}" sibTransId="{D977AB16-87BF-4E33-84D4-2E685A7809AE}"/>
    <dgm:cxn modelId="{93AFF921-10A0-40D0-BDE4-F5EFE5181958}" srcId="{7503DAB9-EA0D-4DEB-9431-92CDD5DA3C09}" destId="{F6A4E4A5-9127-416A-9D2E-D560B66C5BEF}" srcOrd="1" destOrd="0" parTransId="{60926528-E0DE-4F84-B1E0-A448A5C2BA94}" sibTransId="{C720DC39-1838-4F6C-A865-E4202B860A69}"/>
    <dgm:cxn modelId="{BB0CF847-E708-44A3-AB54-221AE653F7AC}" type="presOf" srcId="{34AE4799-6637-4271-884F-6AE2BE8FEA6E}" destId="{2DBB223D-9F92-4186-931F-202AB277CCF6}" srcOrd="0" destOrd="0" presId="urn:microsoft.com/office/officeart/2018/2/layout/IconLabelDescriptionList"/>
    <dgm:cxn modelId="{10E8604F-28D0-43DA-A44A-ABF6490AE13D}" type="presOf" srcId="{7503DAB9-EA0D-4DEB-9431-92CDD5DA3C09}" destId="{F12270E0-7D92-4C0D-9B2B-D2C892383F20}" srcOrd="0" destOrd="0" presId="urn:microsoft.com/office/officeart/2018/2/layout/IconLabelDescriptionList"/>
    <dgm:cxn modelId="{C0A86287-79A6-4E17-9CC4-4185FB710EF3}" srcId="{34AE4799-6637-4271-884F-6AE2BE8FEA6E}" destId="{5C8ABDE3-5B46-4B26-88D4-4F39AE5A7C58}" srcOrd="1" destOrd="0" parTransId="{C40C4FDD-E456-496F-A51A-A113E0A26B7D}" sibTransId="{D0EC38A3-9061-478C-894A-FAF977B9EFD5}"/>
    <dgm:cxn modelId="{B72A9592-681C-421E-A7F3-1FC48AE1FE6E}" srcId="{34AE4799-6637-4271-884F-6AE2BE8FEA6E}" destId="{12C93E44-2E89-4892-A8E5-879E9D683933}" srcOrd="0" destOrd="0" parTransId="{1AAE1205-5CB6-4FB2-9D03-E77FDFFC6FD1}" sibTransId="{13880656-F96F-4CC6-9826-61551B0F7C27}"/>
    <dgm:cxn modelId="{199EECAD-7BC2-4845-BCDA-DEC948015679}" type="presOf" srcId="{5C8ABDE3-5B46-4B26-88D4-4F39AE5A7C58}" destId="{D4C96087-151B-4DE4-A173-EE88A55A98CB}" srcOrd="0" destOrd="1" presId="urn:microsoft.com/office/officeart/2018/2/layout/IconLabelDescriptionList"/>
    <dgm:cxn modelId="{621352CF-6D6D-488F-8DCB-8632C05B15CC}" srcId="{34AE4799-6637-4271-884F-6AE2BE8FEA6E}" destId="{1514DBA0-2D2F-4C67-ACFB-F751556CE341}" srcOrd="2" destOrd="0" parTransId="{C01E3466-5311-476F-8F15-46E9862BB284}" sibTransId="{9B059831-9FB6-4456-B073-CD164FF70AF8}"/>
    <dgm:cxn modelId="{BDA212D5-0F27-47AD-BD6B-205ED6E5612E}" type="presOf" srcId="{1514DBA0-2D2F-4C67-ACFB-F751556CE341}" destId="{D4C96087-151B-4DE4-A173-EE88A55A98CB}" srcOrd="0" destOrd="2" presId="urn:microsoft.com/office/officeart/2018/2/layout/IconLabelDescriptionList"/>
    <dgm:cxn modelId="{0B7342DA-0C50-44BB-8497-CD47A69BF449}" type="presOf" srcId="{F6A4E4A5-9127-416A-9D2E-D560B66C5BEF}" destId="{98CF6305-6503-46DA-A1B8-6858FB3E7167}" srcOrd="0" destOrd="0" presId="urn:microsoft.com/office/officeart/2018/2/layout/IconLabelDescriptionList"/>
    <dgm:cxn modelId="{4898D9FD-D63C-4194-8FB0-835933B3A433}" type="presOf" srcId="{12C93E44-2E89-4892-A8E5-879E9D683933}" destId="{D4C96087-151B-4DE4-A173-EE88A55A98CB}" srcOrd="0" destOrd="0" presId="urn:microsoft.com/office/officeart/2018/2/layout/IconLabelDescriptionList"/>
    <dgm:cxn modelId="{FE343B57-A544-4386-A31B-B589F294F6C9}" type="presParOf" srcId="{F12270E0-7D92-4C0D-9B2B-D2C892383F20}" destId="{E6CF9895-BC7C-466F-AA21-989959E203E3}" srcOrd="0" destOrd="0" presId="urn:microsoft.com/office/officeart/2018/2/layout/IconLabelDescriptionList"/>
    <dgm:cxn modelId="{81E608A6-D448-4E7A-ABD5-DABFB07AB6FE}" type="presParOf" srcId="{E6CF9895-BC7C-466F-AA21-989959E203E3}" destId="{EE4C54FB-B642-4ACC-8825-AC017B92B455}" srcOrd="0" destOrd="0" presId="urn:microsoft.com/office/officeart/2018/2/layout/IconLabelDescriptionList"/>
    <dgm:cxn modelId="{73891830-A36B-45A9-A7B8-B0F121B9271D}" type="presParOf" srcId="{E6CF9895-BC7C-466F-AA21-989959E203E3}" destId="{D0A63622-C5BA-45DB-898D-3B4026CE7173}" srcOrd="1" destOrd="0" presId="urn:microsoft.com/office/officeart/2018/2/layout/IconLabelDescriptionList"/>
    <dgm:cxn modelId="{087453EB-E969-4142-8DC4-C315D1C3BCA6}" type="presParOf" srcId="{E6CF9895-BC7C-466F-AA21-989959E203E3}" destId="{2DBB223D-9F92-4186-931F-202AB277CCF6}" srcOrd="2" destOrd="0" presId="urn:microsoft.com/office/officeart/2018/2/layout/IconLabelDescriptionList"/>
    <dgm:cxn modelId="{49513A8A-CD3A-41DC-97EC-976772DD9203}" type="presParOf" srcId="{E6CF9895-BC7C-466F-AA21-989959E203E3}" destId="{7DA07E34-91D0-4952-B8E2-995E28674128}" srcOrd="3" destOrd="0" presId="urn:microsoft.com/office/officeart/2018/2/layout/IconLabelDescriptionList"/>
    <dgm:cxn modelId="{00FA9991-2AD6-429D-A618-819A255BE811}" type="presParOf" srcId="{E6CF9895-BC7C-466F-AA21-989959E203E3}" destId="{D4C96087-151B-4DE4-A173-EE88A55A98CB}" srcOrd="4" destOrd="0" presId="urn:microsoft.com/office/officeart/2018/2/layout/IconLabelDescriptionList"/>
    <dgm:cxn modelId="{9BEB0FAD-9027-43E9-AF4D-5A25BFAECA18}" type="presParOf" srcId="{F12270E0-7D92-4C0D-9B2B-D2C892383F20}" destId="{8AAAE12D-1A4C-4F91-8280-270F4F75AD7E}" srcOrd="1" destOrd="0" presId="urn:microsoft.com/office/officeart/2018/2/layout/IconLabelDescriptionList"/>
    <dgm:cxn modelId="{0C253521-243A-4DF9-B9A9-1159A4918B73}" type="presParOf" srcId="{F12270E0-7D92-4C0D-9B2B-D2C892383F20}" destId="{7EC4B211-6A73-4ABE-A87A-2BA5620AA792}" srcOrd="2" destOrd="0" presId="urn:microsoft.com/office/officeart/2018/2/layout/IconLabelDescriptionList"/>
    <dgm:cxn modelId="{2522A32F-A23E-4152-953B-AA65A3B562D3}" type="presParOf" srcId="{7EC4B211-6A73-4ABE-A87A-2BA5620AA792}" destId="{8442D577-7BFE-48DE-96C7-EF570C9D2AD7}" srcOrd="0" destOrd="0" presId="urn:microsoft.com/office/officeart/2018/2/layout/IconLabelDescriptionList"/>
    <dgm:cxn modelId="{1FD7D800-5C04-4A6F-95C8-3E444CAEBAA7}" type="presParOf" srcId="{7EC4B211-6A73-4ABE-A87A-2BA5620AA792}" destId="{1FF37356-617F-4712-BE79-99B89B61F9D1}" srcOrd="1" destOrd="0" presId="urn:microsoft.com/office/officeart/2018/2/layout/IconLabelDescriptionList"/>
    <dgm:cxn modelId="{D4D97E2B-F5A1-467A-A273-1A4983A9B18D}" type="presParOf" srcId="{7EC4B211-6A73-4ABE-A87A-2BA5620AA792}" destId="{98CF6305-6503-46DA-A1B8-6858FB3E7167}" srcOrd="2" destOrd="0" presId="urn:microsoft.com/office/officeart/2018/2/layout/IconLabelDescriptionList"/>
    <dgm:cxn modelId="{97F6F29E-3AE1-4008-893E-F23360A43138}" type="presParOf" srcId="{7EC4B211-6A73-4ABE-A87A-2BA5620AA792}" destId="{73B7B15A-CFB9-4A80-B0C2-F7596DECD446}" srcOrd="3" destOrd="0" presId="urn:microsoft.com/office/officeart/2018/2/layout/IconLabelDescriptionList"/>
    <dgm:cxn modelId="{CEAAFCD2-A995-47B5-B981-F710D2EE911E}" type="presParOf" srcId="{7EC4B211-6A73-4ABE-A87A-2BA5620AA792}" destId="{F8214FA8-F6B0-49AF-9D08-1D696317FA0E}"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64EB062-9E39-42C8-8F4E-CBBCFBC8A99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DF09F1E-E623-4AED-B07B-8B8FB59D85EE}">
      <dgm:prSet/>
      <dgm:spPr/>
      <dgm:t>
        <a:bodyPr/>
        <a:lstStyle/>
        <a:p>
          <a:pPr>
            <a:lnSpc>
              <a:spcPct val="100000"/>
            </a:lnSpc>
          </a:pPr>
          <a:r>
            <a:rPr lang="en-US"/>
            <a:t>The initial step for any applicant seeking tax-exempt bond volume cap allocation from AHFA is to submit a written application for a declaration of official intent. The application will not be deemed submitted until it is complete. A non-refundable application fee of $10,000 in the form of a check made payable to AHFA must be submitted with the completed application.</a:t>
          </a:r>
        </a:p>
      </dgm:t>
    </dgm:pt>
    <dgm:pt modelId="{FE5CE5CE-2988-4F70-A2EF-DF7A74708F22}" type="parTrans" cxnId="{B2DFCB3B-8473-4295-85A5-962877E4D713}">
      <dgm:prSet/>
      <dgm:spPr/>
      <dgm:t>
        <a:bodyPr/>
        <a:lstStyle/>
        <a:p>
          <a:endParaRPr lang="en-US"/>
        </a:p>
      </dgm:t>
    </dgm:pt>
    <dgm:pt modelId="{8CB7337F-F878-4FFB-9486-F63A89EA4E79}" type="sibTrans" cxnId="{B2DFCB3B-8473-4295-85A5-962877E4D713}">
      <dgm:prSet/>
      <dgm:spPr/>
      <dgm:t>
        <a:bodyPr/>
        <a:lstStyle/>
        <a:p>
          <a:endParaRPr lang="en-US"/>
        </a:p>
      </dgm:t>
    </dgm:pt>
    <dgm:pt modelId="{08ED01DF-6001-4423-AAE0-B7C4198DD98F}">
      <dgm:prSet/>
      <dgm:spPr/>
      <dgm:t>
        <a:bodyPr/>
        <a:lstStyle/>
        <a:p>
          <a:pPr>
            <a:lnSpc>
              <a:spcPct val="100000"/>
            </a:lnSpc>
          </a:pPr>
          <a:r>
            <a:rPr lang="en-US"/>
            <a:t>If AHFA determines that the application is complete and otherwise satisfactory, AHFA will execute and deliver a written declaration of official intent with respect to the proposed project and bond issue no sooner than 30 days after the date on which the application is deemed complete.</a:t>
          </a:r>
        </a:p>
      </dgm:t>
    </dgm:pt>
    <dgm:pt modelId="{AEB82706-B95D-429F-895D-6C074539C66E}" type="parTrans" cxnId="{459E2148-CCEB-4ACB-9153-D941089CCB5F}">
      <dgm:prSet/>
      <dgm:spPr/>
      <dgm:t>
        <a:bodyPr/>
        <a:lstStyle/>
        <a:p>
          <a:endParaRPr lang="en-US"/>
        </a:p>
      </dgm:t>
    </dgm:pt>
    <dgm:pt modelId="{95D6F914-F89F-4783-9CA7-C09AC82E9BDA}" type="sibTrans" cxnId="{459E2148-CCEB-4ACB-9153-D941089CCB5F}">
      <dgm:prSet/>
      <dgm:spPr/>
      <dgm:t>
        <a:bodyPr/>
        <a:lstStyle/>
        <a:p>
          <a:endParaRPr lang="en-US"/>
        </a:p>
      </dgm:t>
    </dgm:pt>
    <dgm:pt modelId="{1F726E2D-BF4F-4784-A98C-7D283F83A428}" type="pres">
      <dgm:prSet presAssocID="{664EB062-9E39-42C8-8F4E-CBBCFBC8A99B}" presName="root" presStyleCnt="0">
        <dgm:presLayoutVars>
          <dgm:dir/>
          <dgm:resizeHandles val="exact"/>
        </dgm:presLayoutVars>
      </dgm:prSet>
      <dgm:spPr/>
    </dgm:pt>
    <dgm:pt modelId="{3780C741-5D15-4FED-9163-851C65369482}" type="pres">
      <dgm:prSet presAssocID="{6DF09F1E-E623-4AED-B07B-8B8FB59D85EE}" presName="compNode" presStyleCnt="0"/>
      <dgm:spPr/>
    </dgm:pt>
    <dgm:pt modelId="{3CC819E2-BF53-401B-8973-B94FD36B4D96}" type="pres">
      <dgm:prSet presAssocID="{6DF09F1E-E623-4AED-B07B-8B8FB59D85EE}" presName="bgRect" presStyleLbl="bgShp" presStyleIdx="0" presStyleCnt="2"/>
      <dgm:spPr/>
    </dgm:pt>
    <dgm:pt modelId="{CC9785B9-66F5-41B1-A178-870E65D26F49}" type="pres">
      <dgm:prSet presAssocID="{6DF09F1E-E623-4AED-B07B-8B8FB59D85E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Judge"/>
        </a:ext>
      </dgm:extLst>
    </dgm:pt>
    <dgm:pt modelId="{93D81B06-3D15-4615-8CD2-5CA9468105DF}" type="pres">
      <dgm:prSet presAssocID="{6DF09F1E-E623-4AED-B07B-8B8FB59D85EE}" presName="spaceRect" presStyleCnt="0"/>
      <dgm:spPr/>
    </dgm:pt>
    <dgm:pt modelId="{E4F7CC99-BA62-411E-BAD8-7135396A95F2}" type="pres">
      <dgm:prSet presAssocID="{6DF09F1E-E623-4AED-B07B-8B8FB59D85EE}" presName="parTx" presStyleLbl="revTx" presStyleIdx="0" presStyleCnt="2">
        <dgm:presLayoutVars>
          <dgm:chMax val="0"/>
          <dgm:chPref val="0"/>
        </dgm:presLayoutVars>
      </dgm:prSet>
      <dgm:spPr/>
    </dgm:pt>
    <dgm:pt modelId="{1DC7C588-E897-498B-9421-D3831D3B54F9}" type="pres">
      <dgm:prSet presAssocID="{8CB7337F-F878-4FFB-9486-F63A89EA4E79}" presName="sibTrans" presStyleCnt="0"/>
      <dgm:spPr/>
    </dgm:pt>
    <dgm:pt modelId="{E83CC8E9-36FB-4A47-8204-A4368B53DF7F}" type="pres">
      <dgm:prSet presAssocID="{08ED01DF-6001-4423-AAE0-B7C4198DD98F}" presName="compNode" presStyleCnt="0"/>
      <dgm:spPr/>
    </dgm:pt>
    <dgm:pt modelId="{7B97AA78-FBC5-41C9-96D4-E846FD5175B2}" type="pres">
      <dgm:prSet presAssocID="{08ED01DF-6001-4423-AAE0-B7C4198DD98F}" presName="bgRect" presStyleLbl="bgShp" presStyleIdx="1" presStyleCnt="2"/>
      <dgm:spPr/>
    </dgm:pt>
    <dgm:pt modelId="{5937D348-D038-4607-8863-0CBE5CDADD99}" type="pres">
      <dgm:prSet presAssocID="{08ED01DF-6001-4423-AAE0-B7C4198DD98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esentation with Checklist"/>
        </a:ext>
      </dgm:extLst>
    </dgm:pt>
    <dgm:pt modelId="{3AEE1446-F719-4225-8832-16C1E99CC3F3}" type="pres">
      <dgm:prSet presAssocID="{08ED01DF-6001-4423-AAE0-B7C4198DD98F}" presName="spaceRect" presStyleCnt="0"/>
      <dgm:spPr/>
    </dgm:pt>
    <dgm:pt modelId="{390C5AC3-7A72-486C-89C1-5D67B0A0939F}" type="pres">
      <dgm:prSet presAssocID="{08ED01DF-6001-4423-AAE0-B7C4198DD98F}" presName="parTx" presStyleLbl="revTx" presStyleIdx="1" presStyleCnt="2">
        <dgm:presLayoutVars>
          <dgm:chMax val="0"/>
          <dgm:chPref val="0"/>
        </dgm:presLayoutVars>
      </dgm:prSet>
      <dgm:spPr/>
    </dgm:pt>
  </dgm:ptLst>
  <dgm:cxnLst>
    <dgm:cxn modelId="{B2DFCB3B-8473-4295-85A5-962877E4D713}" srcId="{664EB062-9E39-42C8-8F4E-CBBCFBC8A99B}" destId="{6DF09F1E-E623-4AED-B07B-8B8FB59D85EE}" srcOrd="0" destOrd="0" parTransId="{FE5CE5CE-2988-4F70-A2EF-DF7A74708F22}" sibTransId="{8CB7337F-F878-4FFB-9486-F63A89EA4E79}"/>
    <dgm:cxn modelId="{459E2148-CCEB-4ACB-9153-D941089CCB5F}" srcId="{664EB062-9E39-42C8-8F4E-CBBCFBC8A99B}" destId="{08ED01DF-6001-4423-AAE0-B7C4198DD98F}" srcOrd="1" destOrd="0" parTransId="{AEB82706-B95D-429F-895D-6C074539C66E}" sibTransId="{95D6F914-F89F-4783-9CA7-C09AC82E9BDA}"/>
    <dgm:cxn modelId="{1DC7AD9E-A570-4A1E-808D-6B9558541F41}" type="presOf" srcId="{664EB062-9E39-42C8-8F4E-CBBCFBC8A99B}" destId="{1F726E2D-BF4F-4784-A98C-7D283F83A428}" srcOrd="0" destOrd="0" presId="urn:microsoft.com/office/officeart/2018/2/layout/IconVerticalSolidList"/>
    <dgm:cxn modelId="{C0A89E9F-DA47-4E81-BD54-85178D06E1A5}" type="presOf" srcId="{6DF09F1E-E623-4AED-B07B-8B8FB59D85EE}" destId="{E4F7CC99-BA62-411E-BAD8-7135396A95F2}" srcOrd="0" destOrd="0" presId="urn:microsoft.com/office/officeart/2018/2/layout/IconVerticalSolidList"/>
    <dgm:cxn modelId="{153A24FA-44CE-44D4-A8EE-F1C23D3FC377}" type="presOf" srcId="{08ED01DF-6001-4423-AAE0-B7C4198DD98F}" destId="{390C5AC3-7A72-486C-89C1-5D67B0A0939F}" srcOrd="0" destOrd="0" presId="urn:microsoft.com/office/officeart/2018/2/layout/IconVerticalSolidList"/>
    <dgm:cxn modelId="{E91AAD2C-4113-494E-ADF0-640A50F5E35F}" type="presParOf" srcId="{1F726E2D-BF4F-4784-A98C-7D283F83A428}" destId="{3780C741-5D15-4FED-9163-851C65369482}" srcOrd="0" destOrd="0" presId="urn:microsoft.com/office/officeart/2018/2/layout/IconVerticalSolidList"/>
    <dgm:cxn modelId="{EDB83AA9-AC37-4DEF-90E0-3C5DF97ADB4B}" type="presParOf" srcId="{3780C741-5D15-4FED-9163-851C65369482}" destId="{3CC819E2-BF53-401B-8973-B94FD36B4D96}" srcOrd="0" destOrd="0" presId="urn:microsoft.com/office/officeart/2018/2/layout/IconVerticalSolidList"/>
    <dgm:cxn modelId="{B9FE8B33-3C7F-4949-8029-60BC40B8534B}" type="presParOf" srcId="{3780C741-5D15-4FED-9163-851C65369482}" destId="{CC9785B9-66F5-41B1-A178-870E65D26F49}" srcOrd="1" destOrd="0" presId="urn:microsoft.com/office/officeart/2018/2/layout/IconVerticalSolidList"/>
    <dgm:cxn modelId="{E7AD840D-05EA-4A35-8633-F064EA24124A}" type="presParOf" srcId="{3780C741-5D15-4FED-9163-851C65369482}" destId="{93D81B06-3D15-4615-8CD2-5CA9468105DF}" srcOrd="2" destOrd="0" presId="urn:microsoft.com/office/officeart/2018/2/layout/IconVerticalSolidList"/>
    <dgm:cxn modelId="{F38F80D4-3316-42BE-B657-DCE15D54258A}" type="presParOf" srcId="{3780C741-5D15-4FED-9163-851C65369482}" destId="{E4F7CC99-BA62-411E-BAD8-7135396A95F2}" srcOrd="3" destOrd="0" presId="urn:microsoft.com/office/officeart/2018/2/layout/IconVerticalSolidList"/>
    <dgm:cxn modelId="{387E1459-D5C4-4F6F-976E-7ECF95796640}" type="presParOf" srcId="{1F726E2D-BF4F-4784-A98C-7D283F83A428}" destId="{1DC7C588-E897-498B-9421-D3831D3B54F9}" srcOrd="1" destOrd="0" presId="urn:microsoft.com/office/officeart/2018/2/layout/IconVerticalSolidList"/>
    <dgm:cxn modelId="{D19FE927-E0ED-4C1B-BE81-0A9A340A31C4}" type="presParOf" srcId="{1F726E2D-BF4F-4784-A98C-7D283F83A428}" destId="{E83CC8E9-36FB-4A47-8204-A4368B53DF7F}" srcOrd="2" destOrd="0" presId="urn:microsoft.com/office/officeart/2018/2/layout/IconVerticalSolidList"/>
    <dgm:cxn modelId="{23621026-D628-4AC9-B4C8-B3EFCE3DEF63}" type="presParOf" srcId="{E83CC8E9-36FB-4A47-8204-A4368B53DF7F}" destId="{7B97AA78-FBC5-41C9-96D4-E846FD5175B2}" srcOrd="0" destOrd="0" presId="urn:microsoft.com/office/officeart/2018/2/layout/IconVerticalSolidList"/>
    <dgm:cxn modelId="{C51B5E54-79CA-48B6-9DDF-C5262534CE9F}" type="presParOf" srcId="{E83CC8E9-36FB-4A47-8204-A4368B53DF7F}" destId="{5937D348-D038-4607-8863-0CBE5CDADD99}" srcOrd="1" destOrd="0" presId="urn:microsoft.com/office/officeart/2018/2/layout/IconVerticalSolidList"/>
    <dgm:cxn modelId="{148E6F30-DE5B-4288-A599-9E3C30CEE23A}" type="presParOf" srcId="{E83CC8E9-36FB-4A47-8204-A4368B53DF7F}" destId="{3AEE1446-F719-4225-8832-16C1E99CC3F3}" srcOrd="2" destOrd="0" presId="urn:microsoft.com/office/officeart/2018/2/layout/IconVerticalSolidList"/>
    <dgm:cxn modelId="{875F8EE1-3E80-4C3B-8CEE-42DBB09C0F47}" type="presParOf" srcId="{E83CC8E9-36FB-4A47-8204-A4368B53DF7F}" destId="{390C5AC3-7A72-486C-89C1-5D67B0A0939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EDAC3D8-686F-4212-AAB9-5062AA86EA9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B6622F1-511D-4826-90A6-F1F09737FE2C}">
      <dgm:prSet/>
      <dgm:spPr/>
      <dgm:t>
        <a:bodyPr/>
        <a:lstStyle/>
        <a:p>
          <a:pPr>
            <a:lnSpc>
              <a:spcPct val="100000"/>
            </a:lnSpc>
          </a:pPr>
          <a:r>
            <a:rPr lang="en-US"/>
            <a:t>AHFA's compliance staff periodically inspects each development receiving HOME funds and/or Housing Credits to ensure that it is operating in compliance. Monitoring procedures may include mail-in audits, on-site visits and review of tenant incomes, rent records and living conditions. </a:t>
          </a:r>
        </a:p>
      </dgm:t>
    </dgm:pt>
    <dgm:pt modelId="{161B9DC4-3519-4773-95F0-A9C7E804DD3F}" type="parTrans" cxnId="{8B2ED8A2-B0E9-41B7-952E-D99DD0E0C820}">
      <dgm:prSet/>
      <dgm:spPr/>
      <dgm:t>
        <a:bodyPr/>
        <a:lstStyle/>
        <a:p>
          <a:endParaRPr lang="en-US"/>
        </a:p>
      </dgm:t>
    </dgm:pt>
    <dgm:pt modelId="{4A6E484B-6F91-4C8F-82E0-2399221862BA}" type="sibTrans" cxnId="{8B2ED8A2-B0E9-41B7-952E-D99DD0E0C820}">
      <dgm:prSet/>
      <dgm:spPr/>
      <dgm:t>
        <a:bodyPr/>
        <a:lstStyle/>
        <a:p>
          <a:endParaRPr lang="en-US"/>
        </a:p>
      </dgm:t>
    </dgm:pt>
    <dgm:pt modelId="{BAEAA559-2C85-4971-9E81-215FF165EF9F}">
      <dgm:prSet/>
      <dgm:spPr/>
      <dgm:t>
        <a:bodyPr/>
        <a:lstStyle/>
        <a:p>
          <a:pPr>
            <a:lnSpc>
              <a:spcPct val="100000"/>
            </a:lnSpc>
          </a:pPr>
          <a:r>
            <a:rPr lang="en-US"/>
            <a:t>Audits are scheduled at random throughout the year. AHFA audits its Housing Trust Fund or Housing Credit financed developments every three years, and its HOME or Bond financed developments every year.</a:t>
          </a:r>
        </a:p>
      </dgm:t>
    </dgm:pt>
    <dgm:pt modelId="{DEA49FE2-3C2C-4903-8724-D4FBB1CA22DA}" type="parTrans" cxnId="{7946D970-3362-468C-83F6-880E883C6825}">
      <dgm:prSet/>
      <dgm:spPr/>
      <dgm:t>
        <a:bodyPr/>
        <a:lstStyle/>
        <a:p>
          <a:endParaRPr lang="en-US"/>
        </a:p>
      </dgm:t>
    </dgm:pt>
    <dgm:pt modelId="{3FFCFB56-D643-48E0-99C5-3A0A8366A8F0}" type="sibTrans" cxnId="{7946D970-3362-468C-83F6-880E883C6825}">
      <dgm:prSet/>
      <dgm:spPr/>
      <dgm:t>
        <a:bodyPr/>
        <a:lstStyle/>
        <a:p>
          <a:endParaRPr lang="en-US"/>
        </a:p>
      </dgm:t>
    </dgm:pt>
    <dgm:pt modelId="{E257DBA8-4013-4D64-BBC0-B44C8A4251B0}">
      <dgm:prSet/>
      <dgm:spPr/>
      <dgm:t>
        <a:bodyPr/>
        <a:lstStyle/>
        <a:p>
          <a:pPr>
            <a:lnSpc>
              <a:spcPct val="100000"/>
            </a:lnSpc>
          </a:pPr>
          <a:r>
            <a:rPr lang="en-US"/>
            <a:t>Property owners are responsible for maintaining compliance. AHFA may assist in this effort, but owners should consult their legal or tax counsel for guidance in maintaining compliance with the Internal Revenue Code and program regulations.</a:t>
          </a:r>
        </a:p>
      </dgm:t>
    </dgm:pt>
    <dgm:pt modelId="{F5A90CA6-791B-450D-A404-F878B845C5D0}" type="parTrans" cxnId="{B41EDE5F-DB25-4083-96ED-BC48C78D147F}">
      <dgm:prSet/>
      <dgm:spPr/>
      <dgm:t>
        <a:bodyPr/>
        <a:lstStyle/>
        <a:p>
          <a:endParaRPr lang="en-US"/>
        </a:p>
      </dgm:t>
    </dgm:pt>
    <dgm:pt modelId="{2EE467EB-4CC5-49C9-9FB2-BA2C0BE8BF3E}" type="sibTrans" cxnId="{B41EDE5F-DB25-4083-96ED-BC48C78D147F}">
      <dgm:prSet/>
      <dgm:spPr/>
      <dgm:t>
        <a:bodyPr/>
        <a:lstStyle/>
        <a:p>
          <a:endParaRPr lang="en-US"/>
        </a:p>
      </dgm:t>
    </dgm:pt>
    <dgm:pt modelId="{D4D536DF-8443-4FE2-896D-71409A085BCE}" type="pres">
      <dgm:prSet presAssocID="{AEDAC3D8-686F-4212-AAB9-5062AA86EA96}" presName="root" presStyleCnt="0">
        <dgm:presLayoutVars>
          <dgm:dir/>
          <dgm:resizeHandles val="exact"/>
        </dgm:presLayoutVars>
      </dgm:prSet>
      <dgm:spPr/>
    </dgm:pt>
    <dgm:pt modelId="{AF7CB8B0-742D-4FB7-BDC4-D47C6D6C0253}" type="pres">
      <dgm:prSet presAssocID="{FB6622F1-511D-4826-90A6-F1F09737FE2C}" presName="compNode" presStyleCnt="0"/>
      <dgm:spPr/>
    </dgm:pt>
    <dgm:pt modelId="{2D3003D1-98C8-4A1C-99A1-DCD685C441DF}" type="pres">
      <dgm:prSet presAssocID="{FB6622F1-511D-4826-90A6-F1F09737FE2C}" presName="bgRect" presStyleLbl="bgShp" presStyleIdx="0" presStyleCnt="3"/>
      <dgm:spPr/>
    </dgm:pt>
    <dgm:pt modelId="{1B844AEC-57AF-4A30-85C3-59E829232F0A}" type="pres">
      <dgm:prSet presAssocID="{FB6622F1-511D-4826-90A6-F1F09737FE2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Judge"/>
        </a:ext>
      </dgm:extLst>
    </dgm:pt>
    <dgm:pt modelId="{47E927FF-5E20-4ED2-8B0F-D1A99721C637}" type="pres">
      <dgm:prSet presAssocID="{FB6622F1-511D-4826-90A6-F1F09737FE2C}" presName="spaceRect" presStyleCnt="0"/>
      <dgm:spPr/>
    </dgm:pt>
    <dgm:pt modelId="{A6102B70-7762-49B5-95E2-962FD3354C12}" type="pres">
      <dgm:prSet presAssocID="{FB6622F1-511D-4826-90A6-F1F09737FE2C}" presName="parTx" presStyleLbl="revTx" presStyleIdx="0" presStyleCnt="3">
        <dgm:presLayoutVars>
          <dgm:chMax val="0"/>
          <dgm:chPref val="0"/>
        </dgm:presLayoutVars>
      </dgm:prSet>
      <dgm:spPr/>
    </dgm:pt>
    <dgm:pt modelId="{47A8985F-D4B6-43C1-B552-AA0DA68783A1}" type="pres">
      <dgm:prSet presAssocID="{4A6E484B-6F91-4C8F-82E0-2399221862BA}" presName="sibTrans" presStyleCnt="0"/>
      <dgm:spPr/>
    </dgm:pt>
    <dgm:pt modelId="{156CF92A-498C-47E8-A798-7E785B6838BB}" type="pres">
      <dgm:prSet presAssocID="{BAEAA559-2C85-4971-9E81-215FF165EF9F}" presName="compNode" presStyleCnt="0"/>
      <dgm:spPr/>
    </dgm:pt>
    <dgm:pt modelId="{6BFA14A4-EFC7-4AEA-A424-D23EEE1C26F7}" type="pres">
      <dgm:prSet presAssocID="{BAEAA559-2C85-4971-9E81-215FF165EF9F}" presName="bgRect" presStyleLbl="bgShp" presStyleIdx="1" presStyleCnt="3"/>
      <dgm:spPr/>
    </dgm:pt>
    <dgm:pt modelId="{78344BD0-5521-4D09-B887-4CF1E2EA6B79}" type="pres">
      <dgm:prSet presAssocID="{BAEAA559-2C85-4971-9E81-215FF165EF9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llar"/>
        </a:ext>
      </dgm:extLst>
    </dgm:pt>
    <dgm:pt modelId="{3E6F9C25-93AE-4D22-B351-A521B02C50BD}" type="pres">
      <dgm:prSet presAssocID="{BAEAA559-2C85-4971-9E81-215FF165EF9F}" presName="spaceRect" presStyleCnt="0"/>
      <dgm:spPr/>
    </dgm:pt>
    <dgm:pt modelId="{87224F75-7932-4044-853D-3CBFF78F2C92}" type="pres">
      <dgm:prSet presAssocID="{BAEAA559-2C85-4971-9E81-215FF165EF9F}" presName="parTx" presStyleLbl="revTx" presStyleIdx="1" presStyleCnt="3">
        <dgm:presLayoutVars>
          <dgm:chMax val="0"/>
          <dgm:chPref val="0"/>
        </dgm:presLayoutVars>
      </dgm:prSet>
      <dgm:spPr/>
    </dgm:pt>
    <dgm:pt modelId="{F3693E9A-479D-4B9B-9204-9E30552A5B0A}" type="pres">
      <dgm:prSet presAssocID="{3FFCFB56-D643-48E0-99C5-3A0A8366A8F0}" presName="sibTrans" presStyleCnt="0"/>
      <dgm:spPr/>
    </dgm:pt>
    <dgm:pt modelId="{74B28A54-2182-477E-BE5F-F84FADA84F1D}" type="pres">
      <dgm:prSet presAssocID="{E257DBA8-4013-4D64-BBC0-B44C8A4251B0}" presName="compNode" presStyleCnt="0"/>
      <dgm:spPr/>
    </dgm:pt>
    <dgm:pt modelId="{B733A66A-3377-4C21-9E42-82A5EF951B7A}" type="pres">
      <dgm:prSet presAssocID="{E257DBA8-4013-4D64-BBC0-B44C8A4251B0}" presName="bgRect" presStyleLbl="bgShp" presStyleIdx="2" presStyleCnt="3"/>
      <dgm:spPr/>
    </dgm:pt>
    <dgm:pt modelId="{3CCA2B77-3E3E-4883-A04B-C8F490A1C9C3}" type="pres">
      <dgm:prSet presAssocID="{E257DBA8-4013-4D64-BBC0-B44C8A4251B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avel"/>
        </a:ext>
      </dgm:extLst>
    </dgm:pt>
    <dgm:pt modelId="{2400464A-334E-4DE3-9A5A-C346D0F32F2D}" type="pres">
      <dgm:prSet presAssocID="{E257DBA8-4013-4D64-BBC0-B44C8A4251B0}" presName="spaceRect" presStyleCnt="0"/>
      <dgm:spPr/>
    </dgm:pt>
    <dgm:pt modelId="{F7AC8BE9-F7D1-4296-AD81-3379F8DB01D4}" type="pres">
      <dgm:prSet presAssocID="{E257DBA8-4013-4D64-BBC0-B44C8A4251B0}" presName="parTx" presStyleLbl="revTx" presStyleIdx="2" presStyleCnt="3">
        <dgm:presLayoutVars>
          <dgm:chMax val="0"/>
          <dgm:chPref val="0"/>
        </dgm:presLayoutVars>
      </dgm:prSet>
      <dgm:spPr/>
    </dgm:pt>
  </dgm:ptLst>
  <dgm:cxnLst>
    <dgm:cxn modelId="{B41EDE5F-DB25-4083-96ED-BC48C78D147F}" srcId="{AEDAC3D8-686F-4212-AAB9-5062AA86EA96}" destId="{E257DBA8-4013-4D64-BBC0-B44C8A4251B0}" srcOrd="2" destOrd="0" parTransId="{F5A90CA6-791B-450D-A404-F878B845C5D0}" sibTransId="{2EE467EB-4CC5-49C9-9FB2-BA2C0BE8BF3E}"/>
    <dgm:cxn modelId="{D9E54844-B84E-4C20-9466-C46EF66D56D9}" type="presOf" srcId="{E257DBA8-4013-4D64-BBC0-B44C8A4251B0}" destId="{F7AC8BE9-F7D1-4296-AD81-3379F8DB01D4}" srcOrd="0" destOrd="0" presId="urn:microsoft.com/office/officeart/2018/2/layout/IconVerticalSolidList"/>
    <dgm:cxn modelId="{71075E6B-4700-4994-99BE-71274F05FFCE}" type="presOf" srcId="{AEDAC3D8-686F-4212-AAB9-5062AA86EA96}" destId="{D4D536DF-8443-4FE2-896D-71409A085BCE}" srcOrd="0" destOrd="0" presId="urn:microsoft.com/office/officeart/2018/2/layout/IconVerticalSolidList"/>
    <dgm:cxn modelId="{7946D970-3362-468C-83F6-880E883C6825}" srcId="{AEDAC3D8-686F-4212-AAB9-5062AA86EA96}" destId="{BAEAA559-2C85-4971-9E81-215FF165EF9F}" srcOrd="1" destOrd="0" parTransId="{DEA49FE2-3C2C-4903-8724-D4FBB1CA22DA}" sibTransId="{3FFCFB56-D643-48E0-99C5-3A0A8366A8F0}"/>
    <dgm:cxn modelId="{8B2ED8A2-B0E9-41B7-952E-D99DD0E0C820}" srcId="{AEDAC3D8-686F-4212-AAB9-5062AA86EA96}" destId="{FB6622F1-511D-4826-90A6-F1F09737FE2C}" srcOrd="0" destOrd="0" parTransId="{161B9DC4-3519-4773-95F0-A9C7E804DD3F}" sibTransId="{4A6E484B-6F91-4C8F-82E0-2399221862BA}"/>
    <dgm:cxn modelId="{F85ECED9-BFDD-4D91-9F2F-5143605ED927}" type="presOf" srcId="{FB6622F1-511D-4826-90A6-F1F09737FE2C}" destId="{A6102B70-7762-49B5-95E2-962FD3354C12}" srcOrd="0" destOrd="0" presId="urn:microsoft.com/office/officeart/2018/2/layout/IconVerticalSolidList"/>
    <dgm:cxn modelId="{723880F7-948E-4ACA-A2B3-0DBCBAB3BF1A}" type="presOf" srcId="{BAEAA559-2C85-4971-9E81-215FF165EF9F}" destId="{87224F75-7932-4044-853D-3CBFF78F2C92}" srcOrd="0" destOrd="0" presId="urn:microsoft.com/office/officeart/2018/2/layout/IconVerticalSolidList"/>
    <dgm:cxn modelId="{6E3F179C-1146-412E-8E58-113128263062}" type="presParOf" srcId="{D4D536DF-8443-4FE2-896D-71409A085BCE}" destId="{AF7CB8B0-742D-4FB7-BDC4-D47C6D6C0253}" srcOrd="0" destOrd="0" presId="urn:microsoft.com/office/officeart/2018/2/layout/IconVerticalSolidList"/>
    <dgm:cxn modelId="{45165567-3862-469A-B9F1-3F306458B70A}" type="presParOf" srcId="{AF7CB8B0-742D-4FB7-BDC4-D47C6D6C0253}" destId="{2D3003D1-98C8-4A1C-99A1-DCD685C441DF}" srcOrd="0" destOrd="0" presId="urn:microsoft.com/office/officeart/2018/2/layout/IconVerticalSolidList"/>
    <dgm:cxn modelId="{975DD9DD-9C76-4B7D-98FB-B4CBB121BA8E}" type="presParOf" srcId="{AF7CB8B0-742D-4FB7-BDC4-D47C6D6C0253}" destId="{1B844AEC-57AF-4A30-85C3-59E829232F0A}" srcOrd="1" destOrd="0" presId="urn:microsoft.com/office/officeart/2018/2/layout/IconVerticalSolidList"/>
    <dgm:cxn modelId="{AD75F4BB-35DE-4C7B-ADF8-0C9A2C3352DC}" type="presParOf" srcId="{AF7CB8B0-742D-4FB7-BDC4-D47C6D6C0253}" destId="{47E927FF-5E20-4ED2-8B0F-D1A99721C637}" srcOrd="2" destOrd="0" presId="urn:microsoft.com/office/officeart/2018/2/layout/IconVerticalSolidList"/>
    <dgm:cxn modelId="{0E2C0CA9-FED5-474D-BFFA-480CA4417F5C}" type="presParOf" srcId="{AF7CB8B0-742D-4FB7-BDC4-D47C6D6C0253}" destId="{A6102B70-7762-49B5-95E2-962FD3354C12}" srcOrd="3" destOrd="0" presId="urn:microsoft.com/office/officeart/2018/2/layout/IconVerticalSolidList"/>
    <dgm:cxn modelId="{A1C6B2D5-86AE-4DCA-87EF-CB29AC6DDA0B}" type="presParOf" srcId="{D4D536DF-8443-4FE2-896D-71409A085BCE}" destId="{47A8985F-D4B6-43C1-B552-AA0DA68783A1}" srcOrd="1" destOrd="0" presId="urn:microsoft.com/office/officeart/2018/2/layout/IconVerticalSolidList"/>
    <dgm:cxn modelId="{44425B0F-389E-4146-A638-C2D9C50CAD2E}" type="presParOf" srcId="{D4D536DF-8443-4FE2-896D-71409A085BCE}" destId="{156CF92A-498C-47E8-A798-7E785B6838BB}" srcOrd="2" destOrd="0" presId="urn:microsoft.com/office/officeart/2018/2/layout/IconVerticalSolidList"/>
    <dgm:cxn modelId="{5A3B968C-67D8-40B4-9D12-63D97B61988B}" type="presParOf" srcId="{156CF92A-498C-47E8-A798-7E785B6838BB}" destId="{6BFA14A4-EFC7-4AEA-A424-D23EEE1C26F7}" srcOrd="0" destOrd="0" presId="urn:microsoft.com/office/officeart/2018/2/layout/IconVerticalSolidList"/>
    <dgm:cxn modelId="{568E0869-A31A-4192-9C02-BBD75650496F}" type="presParOf" srcId="{156CF92A-498C-47E8-A798-7E785B6838BB}" destId="{78344BD0-5521-4D09-B887-4CF1E2EA6B79}" srcOrd="1" destOrd="0" presId="urn:microsoft.com/office/officeart/2018/2/layout/IconVerticalSolidList"/>
    <dgm:cxn modelId="{DEB3B031-CC7E-457A-A6FC-0CAF1D11AC49}" type="presParOf" srcId="{156CF92A-498C-47E8-A798-7E785B6838BB}" destId="{3E6F9C25-93AE-4D22-B351-A521B02C50BD}" srcOrd="2" destOrd="0" presId="urn:microsoft.com/office/officeart/2018/2/layout/IconVerticalSolidList"/>
    <dgm:cxn modelId="{B910A1F5-BCB5-4D31-8084-5505C280C5B2}" type="presParOf" srcId="{156CF92A-498C-47E8-A798-7E785B6838BB}" destId="{87224F75-7932-4044-853D-3CBFF78F2C92}" srcOrd="3" destOrd="0" presId="urn:microsoft.com/office/officeart/2018/2/layout/IconVerticalSolidList"/>
    <dgm:cxn modelId="{2DA413F4-9141-4EE6-A9A6-B05648BCE31E}" type="presParOf" srcId="{D4D536DF-8443-4FE2-896D-71409A085BCE}" destId="{F3693E9A-479D-4B9B-9204-9E30552A5B0A}" srcOrd="3" destOrd="0" presId="urn:microsoft.com/office/officeart/2018/2/layout/IconVerticalSolidList"/>
    <dgm:cxn modelId="{A3D8FE5D-4741-41CD-AC37-3F8904D7B050}" type="presParOf" srcId="{D4D536DF-8443-4FE2-896D-71409A085BCE}" destId="{74B28A54-2182-477E-BE5F-F84FADA84F1D}" srcOrd="4" destOrd="0" presId="urn:microsoft.com/office/officeart/2018/2/layout/IconVerticalSolidList"/>
    <dgm:cxn modelId="{F0148CEC-5857-48F2-8B5A-9BBEF602FC38}" type="presParOf" srcId="{74B28A54-2182-477E-BE5F-F84FADA84F1D}" destId="{B733A66A-3377-4C21-9E42-82A5EF951B7A}" srcOrd="0" destOrd="0" presId="urn:microsoft.com/office/officeart/2018/2/layout/IconVerticalSolidList"/>
    <dgm:cxn modelId="{4FE30813-90F8-425A-A4CE-A1B35E66790D}" type="presParOf" srcId="{74B28A54-2182-477E-BE5F-F84FADA84F1D}" destId="{3CCA2B77-3E3E-4883-A04B-C8F490A1C9C3}" srcOrd="1" destOrd="0" presId="urn:microsoft.com/office/officeart/2018/2/layout/IconVerticalSolidList"/>
    <dgm:cxn modelId="{85A03EED-5E25-4C5D-9FB3-44CB48D821A2}" type="presParOf" srcId="{74B28A54-2182-477E-BE5F-F84FADA84F1D}" destId="{2400464A-334E-4DE3-9A5A-C346D0F32F2D}" srcOrd="2" destOrd="0" presId="urn:microsoft.com/office/officeart/2018/2/layout/IconVerticalSolidList"/>
    <dgm:cxn modelId="{75E2B252-1CB5-42FE-84D0-3EF1A98105A1}" type="presParOf" srcId="{74B28A54-2182-477E-BE5F-F84FADA84F1D}" destId="{F7AC8BE9-F7D1-4296-AD81-3379F8DB01D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FF0E8D-4EFD-46B6-82E3-53E2B5CF6201}">
      <dsp:nvSpPr>
        <dsp:cNvPr id="0" name=""/>
        <dsp:cNvSpPr/>
      </dsp:nvSpPr>
      <dsp:spPr>
        <a:xfrm>
          <a:off x="0" y="513"/>
          <a:ext cx="9783763" cy="12016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8A7382-EA52-441C-9325-5C66BBF15E48}">
      <dsp:nvSpPr>
        <dsp:cNvPr id="0" name=""/>
        <dsp:cNvSpPr/>
      </dsp:nvSpPr>
      <dsp:spPr>
        <a:xfrm>
          <a:off x="363505" y="270889"/>
          <a:ext cx="660918" cy="6609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56C1B9-0F86-4A8A-8022-B2CF4F4D5A8E}">
      <dsp:nvSpPr>
        <dsp:cNvPr id="0" name=""/>
        <dsp:cNvSpPr/>
      </dsp:nvSpPr>
      <dsp:spPr>
        <a:xfrm>
          <a:off x="1387929" y="513"/>
          <a:ext cx="4402693" cy="1201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177" tIns="127177" rIns="127177" bIns="127177" numCol="1" spcCol="1270" anchor="ctr" anchorCtr="0">
          <a:noAutofit/>
        </a:bodyPr>
        <a:lstStyle/>
        <a:p>
          <a:pPr marL="0" lvl="0" indent="0" algn="l" defTabSz="1111250">
            <a:lnSpc>
              <a:spcPct val="100000"/>
            </a:lnSpc>
            <a:spcBef>
              <a:spcPct val="0"/>
            </a:spcBef>
            <a:spcAft>
              <a:spcPct val="35000"/>
            </a:spcAft>
            <a:buNone/>
          </a:pPr>
          <a:r>
            <a:rPr lang="en-US" sz="2500" kern="1200"/>
            <a:t>IRS</a:t>
          </a:r>
        </a:p>
      </dsp:txBody>
      <dsp:txXfrm>
        <a:off x="1387929" y="513"/>
        <a:ext cx="4402693" cy="1201670"/>
      </dsp:txXfrm>
    </dsp:sp>
    <dsp:sp modelId="{3EB905D7-3039-4499-A2DE-752CDEA217FB}">
      <dsp:nvSpPr>
        <dsp:cNvPr id="0" name=""/>
        <dsp:cNvSpPr/>
      </dsp:nvSpPr>
      <dsp:spPr>
        <a:xfrm>
          <a:off x="5790623" y="513"/>
          <a:ext cx="3993139" cy="1201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177" tIns="127177" rIns="127177" bIns="127177" numCol="1" spcCol="1270" anchor="ctr" anchorCtr="0">
          <a:noAutofit/>
        </a:bodyPr>
        <a:lstStyle/>
        <a:p>
          <a:pPr marL="0" lvl="0" indent="0" algn="l" defTabSz="800100">
            <a:lnSpc>
              <a:spcPct val="100000"/>
            </a:lnSpc>
            <a:spcBef>
              <a:spcPct val="0"/>
            </a:spcBef>
            <a:spcAft>
              <a:spcPct val="35000"/>
            </a:spcAft>
            <a:buNone/>
          </a:pPr>
          <a:r>
            <a:rPr lang="en-US" sz="1800" kern="1200"/>
            <a:t>Generate Housing Credits</a:t>
          </a:r>
        </a:p>
      </dsp:txBody>
      <dsp:txXfrm>
        <a:off x="5790623" y="513"/>
        <a:ext cx="3993139" cy="1201670"/>
      </dsp:txXfrm>
    </dsp:sp>
    <dsp:sp modelId="{D8A57CDD-ABDD-4E12-A606-74B72F6320C9}">
      <dsp:nvSpPr>
        <dsp:cNvPr id="0" name=""/>
        <dsp:cNvSpPr/>
      </dsp:nvSpPr>
      <dsp:spPr>
        <a:xfrm>
          <a:off x="0" y="1502602"/>
          <a:ext cx="9783763" cy="12016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11BE1E-4E19-471D-BC90-C11F86910674}">
      <dsp:nvSpPr>
        <dsp:cNvPr id="0" name=""/>
        <dsp:cNvSpPr/>
      </dsp:nvSpPr>
      <dsp:spPr>
        <a:xfrm>
          <a:off x="363505" y="1772978"/>
          <a:ext cx="660918" cy="6609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306001-320A-4E0A-8CAB-654BFB9EEE0C}">
      <dsp:nvSpPr>
        <dsp:cNvPr id="0" name=""/>
        <dsp:cNvSpPr/>
      </dsp:nvSpPr>
      <dsp:spPr>
        <a:xfrm>
          <a:off x="1387929" y="1502602"/>
          <a:ext cx="4402693" cy="1201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177" tIns="127177" rIns="127177" bIns="127177" numCol="1" spcCol="1270" anchor="ctr" anchorCtr="0">
          <a:noAutofit/>
        </a:bodyPr>
        <a:lstStyle/>
        <a:p>
          <a:pPr marL="0" lvl="0" indent="0" algn="l" defTabSz="1111250">
            <a:lnSpc>
              <a:spcPct val="100000"/>
            </a:lnSpc>
            <a:spcBef>
              <a:spcPct val="0"/>
            </a:spcBef>
            <a:spcAft>
              <a:spcPct val="35000"/>
            </a:spcAft>
            <a:buNone/>
          </a:pPr>
          <a:r>
            <a:rPr lang="en-US" sz="2500" kern="1200"/>
            <a:t>AHFA</a:t>
          </a:r>
        </a:p>
      </dsp:txBody>
      <dsp:txXfrm>
        <a:off x="1387929" y="1502602"/>
        <a:ext cx="4402693" cy="1201670"/>
      </dsp:txXfrm>
    </dsp:sp>
    <dsp:sp modelId="{9434588F-1267-4721-AF14-487221376A87}">
      <dsp:nvSpPr>
        <dsp:cNvPr id="0" name=""/>
        <dsp:cNvSpPr/>
      </dsp:nvSpPr>
      <dsp:spPr>
        <a:xfrm>
          <a:off x="5790623" y="1502602"/>
          <a:ext cx="3993139" cy="1201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177" tIns="127177" rIns="127177" bIns="127177" numCol="1" spcCol="1270" anchor="ctr" anchorCtr="0">
          <a:noAutofit/>
        </a:bodyPr>
        <a:lstStyle/>
        <a:p>
          <a:pPr marL="0" lvl="0" indent="0" algn="l" defTabSz="800100">
            <a:lnSpc>
              <a:spcPct val="100000"/>
            </a:lnSpc>
            <a:spcBef>
              <a:spcPct val="0"/>
            </a:spcBef>
            <a:spcAft>
              <a:spcPct val="35000"/>
            </a:spcAft>
            <a:buNone/>
          </a:pPr>
          <a:r>
            <a:rPr lang="en-US" sz="1800" kern="1200"/>
            <a:t>Award Housing Credits</a:t>
          </a:r>
        </a:p>
      </dsp:txBody>
      <dsp:txXfrm>
        <a:off x="5790623" y="1502602"/>
        <a:ext cx="3993139" cy="1201670"/>
      </dsp:txXfrm>
    </dsp:sp>
    <dsp:sp modelId="{20C550AA-BEFB-4A72-8B03-BC31EE87E6F0}">
      <dsp:nvSpPr>
        <dsp:cNvPr id="0" name=""/>
        <dsp:cNvSpPr/>
      </dsp:nvSpPr>
      <dsp:spPr>
        <a:xfrm>
          <a:off x="0" y="3004690"/>
          <a:ext cx="9783763" cy="12016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D6EF05-24FB-4CD1-BF19-F4265D333477}">
      <dsp:nvSpPr>
        <dsp:cNvPr id="0" name=""/>
        <dsp:cNvSpPr/>
      </dsp:nvSpPr>
      <dsp:spPr>
        <a:xfrm>
          <a:off x="363505" y="3275066"/>
          <a:ext cx="660918" cy="6609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625D25-7B32-4F46-A1C9-3071CEEA8247}">
      <dsp:nvSpPr>
        <dsp:cNvPr id="0" name=""/>
        <dsp:cNvSpPr/>
      </dsp:nvSpPr>
      <dsp:spPr>
        <a:xfrm>
          <a:off x="1387929" y="3004690"/>
          <a:ext cx="4402693" cy="1201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177" tIns="127177" rIns="127177" bIns="127177" numCol="1" spcCol="1270" anchor="ctr" anchorCtr="0">
          <a:noAutofit/>
        </a:bodyPr>
        <a:lstStyle/>
        <a:p>
          <a:pPr marL="0" lvl="0" indent="0" algn="l" defTabSz="1111250">
            <a:lnSpc>
              <a:spcPct val="100000"/>
            </a:lnSpc>
            <a:spcBef>
              <a:spcPct val="0"/>
            </a:spcBef>
            <a:spcAft>
              <a:spcPct val="35000"/>
            </a:spcAft>
            <a:buNone/>
          </a:pPr>
          <a:r>
            <a:rPr lang="en-US" sz="2500" kern="1200"/>
            <a:t>Applicant / Owner</a:t>
          </a:r>
        </a:p>
      </dsp:txBody>
      <dsp:txXfrm>
        <a:off x="1387929" y="3004690"/>
        <a:ext cx="4402693" cy="1201670"/>
      </dsp:txXfrm>
    </dsp:sp>
    <dsp:sp modelId="{AED3994A-532B-4D7C-A9C2-A9EAAD0F4077}">
      <dsp:nvSpPr>
        <dsp:cNvPr id="0" name=""/>
        <dsp:cNvSpPr/>
      </dsp:nvSpPr>
      <dsp:spPr>
        <a:xfrm>
          <a:off x="5790623" y="3004690"/>
          <a:ext cx="3993139" cy="1201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177" tIns="127177" rIns="127177" bIns="127177" numCol="1" spcCol="1270" anchor="ctr" anchorCtr="0">
          <a:noAutofit/>
        </a:bodyPr>
        <a:lstStyle/>
        <a:p>
          <a:pPr marL="0" lvl="0" indent="0" algn="l" defTabSz="800100">
            <a:lnSpc>
              <a:spcPct val="100000"/>
            </a:lnSpc>
            <a:spcBef>
              <a:spcPct val="0"/>
            </a:spcBef>
            <a:spcAft>
              <a:spcPct val="35000"/>
            </a:spcAft>
            <a:buNone/>
          </a:pPr>
          <a:r>
            <a:rPr lang="en-US" sz="1800" kern="1200"/>
            <a:t>Apply for Housing Credits</a:t>
          </a:r>
        </a:p>
      </dsp:txBody>
      <dsp:txXfrm>
        <a:off x="5790623" y="3004690"/>
        <a:ext cx="3993139" cy="12016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EC4E3F-A44B-42DD-B1CC-FD55F2B4167F}">
      <dsp:nvSpPr>
        <dsp:cNvPr id="0" name=""/>
        <dsp:cNvSpPr/>
      </dsp:nvSpPr>
      <dsp:spPr>
        <a:xfrm>
          <a:off x="0" y="3286"/>
          <a:ext cx="9784079" cy="6999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318560-40F4-4EC2-9031-C639FCB78484}">
      <dsp:nvSpPr>
        <dsp:cNvPr id="0" name=""/>
        <dsp:cNvSpPr/>
      </dsp:nvSpPr>
      <dsp:spPr>
        <a:xfrm>
          <a:off x="211733" y="160773"/>
          <a:ext cx="384969" cy="3849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1ABCB6-67B7-4B18-B5DF-CDA6155EE7AD}">
      <dsp:nvSpPr>
        <dsp:cNvPr id="0" name=""/>
        <dsp:cNvSpPr/>
      </dsp:nvSpPr>
      <dsp:spPr>
        <a:xfrm>
          <a:off x="808436" y="3286"/>
          <a:ext cx="8975643" cy="699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077" tIns="74077" rIns="74077" bIns="74077" numCol="1" spcCol="1270" anchor="ctr" anchorCtr="0">
          <a:noAutofit/>
        </a:bodyPr>
        <a:lstStyle/>
        <a:p>
          <a:pPr marL="0" lvl="0" indent="0" algn="l" defTabSz="844550">
            <a:lnSpc>
              <a:spcPct val="100000"/>
            </a:lnSpc>
            <a:spcBef>
              <a:spcPct val="0"/>
            </a:spcBef>
            <a:spcAft>
              <a:spcPct val="35000"/>
            </a:spcAft>
            <a:buNone/>
          </a:pPr>
          <a:r>
            <a:rPr lang="en-US" sz="1900" kern="1200"/>
            <a:t>HOME provides capital funds, not operating. </a:t>
          </a:r>
        </a:p>
      </dsp:txBody>
      <dsp:txXfrm>
        <a:off x="808436" y="3286"/>
        <a:ext cx="8975643" cy="699944"/>
      </dsp:txXfrm>
    </dsp:sp>
    <dsp:sp modelId="{F90D3463-F111-4847-BC51-AE06AC9E1F91}">
      <dsp:nvSpPr>
        <dsp:cNvPr id="0" name=""/>
        <dsp:cNvSpPr/>
      </dsp:nvSpPr>
      <dsp:spPr>
        <a:xfrm>
          <a:off x="0" y="878216"/>
          <a:ext cx="9784079" cy="6999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9AE6E5-8458-4DB9-A703-2F6288ECC7DC}">
      <dsp:nvSpPr>
        <dsp:cNvPr id="0" name=""/>
        <dsp:cNvSpPr/>
      </dsp:nvSpPr>
      <dsp:spPr>
        <a:xfrm>
          <a:off x="211733" y="1035704"/>
          <a:ext cx="384969" cy="3849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418C63-1684-44FE-8FDD-34E9D3397C81}">
      <dsp:nvSpPr>
        <dsp:cNvPr id="0" name=""/>
        <dsp:cNvSpPr/>
      </dsp:nvSpPr>
      <dsp:spPr>
        <a:xfrm>
          <a:off x="808436" y="878216"/>
          <a:ext cx="8975643" cy="699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077" tIns="74077" rIns="74077" bIns="74077" numCol="1" spcCol="1270" anchor="ctr" anchorCtr="0">
          <a:noAutofit/>
        </a:bodyPr>
        <a:lstStyle/>
        <a:p>
          <a:pPr marL="0" lvl="0" indent="0" algn="l" defTabSz="844550">
            <a:lnSpc>
              <a:spcPct val="100000"/>
            </a:lnSpc>
            <a:spcBef>
              <a:spcPct val="0"/>
            </a:spcBef>
            <a:spcAft>
              <a:spcPct val="35000"/>
            </a:spcAft>
            <a:buNone/>
          </a:pPr>
          <a:r>
            <a:rPr lang="en-US" sz="1900" kern="1200"/>
            <a:t>There are deadlines for project completion and unit occupancy.</a:t>
          </a:r>
        </a:p>
      </dsp:txBody>
      <dsp:txXfrm>
        <a:off x="808436" y="878216"/>
        <a:ext cx="8975643" cy="699944"/>
      </dsp:txXfrm>
    </dsp:sp>
    <dsp:sp modelId="{454872A0-8A26-45C7-82BD-B93D17F79E8E}">
      <dsp:nvSpPr>
        <dsp:cNvPr id="0" name=""/>
        <dsp:cNvSpPr/>
      </dsp:nvSpPr>
      <dsp:spPr>
        <a:xfrm>
          <a:off x="0" y="1753147"/>
          <a:ext cx="9784079" cy="6999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3C85CA-ADF4-44D7-8566-EB1777C55061}">
      <dsp:nvSpPr>
        <dsp:cNvPr id="0" name=""/>
        <dsp:cNvSpPr/>
      </dsp:nvSpPr>
      <dsp:spPr>
        <a:xfrm>
          <a:off x="211733" y="1910635"/>
          <a:ext cx="384969" cy="3849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D22C2E-2D84-4E15-864F-F5D7A470BCF4}">
      <dsp:nvSpPr>
        <dsp:cNvPr id="0" name=""/>
        <dsp:cNvSpPr/>
      </dsp:nvSpPr>
      <dsp:spPr>
        <a:xfrm>
          <a:off x="808436" y="1753147"/>
          <a:ext cx="8975643" cy="699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077" tIns="74077" rIns="74077" bIns="74077" numCol="1" spcCol="1270" anchor="ctr" anchorCtr="0">
          <a:noAutofit/>
        </a:bodyPr>
        <a:lstStyle/>
        <a:p>
          <a:pPr marL="0" lvl="0" indent="0" algn="l" defTabSz="844550">
            <a:lnSpc>
              <a:spcPct val="100000"/>
            </a:lnSpc>
            <a:spcBef>
              <a:spcPct val="0"/>
            </a:spcBef>
            <a:spcAft>
              <a:spcPct val="35000"/>
            </a:spcAft>
            <a:buNone/>
          </a:pPr>
          <a:r>
            <a:rPr lang="en-US" sz="1900" kern="1200"/>
            <a:t>There is a 20-year affordability period.</a:t>
          </a:r>
        </a:p>
      </dsp:txBody>
      <dsp:txXfrm>
        <a:off x="808436" y="1753147"/>
        <a:ext cx="8975643" cy="699944"/>
      </dsp:txXfrm>
    </dsp:sp>
    <dsp:sp modelId="{2C2CD5EC-E602-4099-A899-BCBF021BD20A}">
      <dsp:nvSpPr>
        <dsp:cNvPr id="0" name=""/>
        <dsp:cNvSpPr/>
      </dsp:nvSpPr>
      <dsp:spPr>
        <a:xfrm>
          <a:off x="0" y="2628078"/>
          <a:ext cx="9784079" cy="6999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973887-E515-4F67-A9A2-1CF19D780FFA}">
      <dsp:nvSpPr>
        <dsp:cNvPr id="0" name=""/>
        <dsp:cNvSpPr/>
      </dsp:nvSpPr>
      <dsp:spPr>
        <a:xfrm>
          <a:off x="211733" y="2785566"/>
          <a:ext cx="384969" cy="38496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791910-8FC4-4578-BF16-BAE5398BCE4B}">
      <dsp:nvSpPr>
        <dsp:cNvPr id="0" name=""/>
        <dsp:cNvSpPr/>
      </dsp:nvSpPr>
      <dsp:spPr>
        <a:xfrm>
          <a:off x="808436" y="2628078"/>
          <a:ext cx="8975643" cy="699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077" tIns="74077" rIns="74077" bIns="74077" numCol="1" spcCol="1270" anchor="ctr" anchorCtr="0">
          <a:noAutofit/>
        </a:bodyPr>
        <a:lstStyle/>
        <a:p>
          <a:pPr marL="0" lvl="0" indent="0" algn="l" defTabSz="844550">
            <a:lnSpc>
              <a:spcPct val="100000"/>
            </a:lnSpc>
            <a:spcBef>
              <a:spcPct val="0"/>
            </a:spcBef>
            <a:spcAft>
              <a:spcPct val="35000"/>
            </a:spcAft>
            <a:buNone/>
          </a:pPr>
          <a:r>
            <a:rPr lang="en-US" sz="1900" kern="1200"/>
            <a:t>If requirements are not met, the HOME funds must be repaid.   </a:t>
          </a:r>
        </a:p>
      </dsp:txBody>
      <dsp:txXfrm>
        <a:off x="808436" y="2628078"/>
        <a:ext cx="8975643" cy="699944"/>
      </dsp:txXfrm>
    </dsp:sp>
    <dsp:sp modelId="{2EF91BE7-C4BF-4DC3-BE55-9ED0025A2572}">
      <dsp:nvSpPr>
        <dsp:cNvPr id="0" name=""/>
        <dsp:cNvSpPr/>
      </dsp:nvSpPr>
      <dsp:spPr>
        <a:xfrm>
          <a:off x="0" y="3503009"/>
          <a:ext cx="9784079" cy="6999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8F03C7-2AB6-424C-A9A0-3CF666E58124}">
      <dsp:nvSpPr>
        <dsp:cNvPr id="0" name=""/>
        <dsp:cNvSpPr/>
      </dsp:nvSpPr>
      <dsp:spPr>
        <a:xfrm>
          <a:off x="211733" y="3660496"/>
          <a:ext cx="384969" cy="38496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EF181E-76DE-4E69-9D9E-CB41577DA0D6}">
      <dsp:nvSpPr>
        <dsp:cNvPr id="0" name=""/>
        <dsp:cNvSpPr/>
      </dsp:nvSpPr>
      <dsp:spPr>
        <a:xfrm>
          <a:off x="808436" y="3503009"/>
          <a:ext cx="8975643" cy="6999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077" tIns="74077" rIns="74077" bIns="74077" numCol="1" spcCol="1270" anchor="ctr" anchorCtr="0">
          <a:noAutofit/>
        </a:bodyPr>
        <a:lstStyle/>
        <a:p>
          <a:pPr marL="0" lvl="0" indent="0" algn="l" defTabSz="844550">
            <a:lnSpc>
              <a:spcPct val="100000"/>
            </a:lnSpc>
            <a:spcBef>
              <a:spcPct val="0"/>
            </a:spcBef>
            <a:spcAft>
              <a:spcPct val="35000"/>
            </a:spcAft>
            <a:buNone/>
          </a:pPr>
          <a:r>
            <a:rPr lang="en-US" sz="1900" kern="1200"/>
            <a:t>HOME is a Repayable and Foreclosable Loan – Not a Grant Program </a:t>
          </a:r>
        </a:p>
      </dsp:txBody>
      <dsp:txXfrm>
        <a:off x="808436" y="3503009"/>
        <a:ext cx="8975643" cy="6999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6DE7E-D77D-4522-95AB-210D6FC8AC64}">
      <dsp:nvSpPr>
        <dsp:cNvPr id="0" name=""/>
        <dsp:cNvSpPr/>
      </dsp:nvSpPr>
      <dsp:spPr>
        <a:xfrm>
          <a:off x="0" y="555133"/>
          <a:ext cx="9783763" cy="102486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89CC32-E196-4F42-B7ED-467032090E64}">
      <dsp:nvSpPr>
        <dsp:cNvPr id="0" name=""/>
        <dsp:cNvSpPr/>
      </dsp:nvSpPr>
      <dsp:spPr>
        <a:xfrm>
          <a:off x="310020" y="785727"/>
          <a:ext cx="563673" cy="5636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B7195AF-095A-4A0C-A2BC-6B382FE661CF}">
      <dsp:nvSpPr>
        <dsp:cNvPr id="0" name=""/>
        <dsp:cNvSpPr/>
      </dsp:nvSpPr>
      <dsp:spPr>
        <a:xfrm>
          <a:off x="1183715" y="555133"/>
          <a:ext cx="8600047" cy="1024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465" tIns="108465" rIns="108465" bIns="108465" numCol="1" spcCol="1270" anchor="ctr" anchorCtr="0">
          <a:noAutofit/>
        </a:bodyPr>
        <a:lstStyle/>
        <a:p>
          <a:pPr marL="0" lvl="0" indent="0" algn="l" defTabSz="1111250">
            <a:lnSpc>
              <a:spcPct val="90000"/>
            </a:lnSpc>
            <a:spcBef>
              <a:spcPct val="0"/>
            </a:spcBef>
            <a:spcAft>
              <a:spcPct val="35000"/>
            </a:spcAft>
            <a:buNone/>
          </a:pPr>
          <a:r>
            <a:rPr lang="en-US" sz="2500" kern="1200"/>
            <a:t>Any unit that receives HOME funds is considered HOME assisted.</a:t>
          </a:r>
        </a:p>
      </dsp:txBody>
      <dsp:txXfrm>
        <a:off x="1183715" y="555133"/>
        <a:ext cx="8600047" cy="1024861"/>
      </dsp:txXfrm>
    </dsp:sp>
    <dsp:sp modelId="{8E5969C3-4FE9-4C3D-992B-F6A2A0D6713A}">
      <dsp:nvSpPr>
        <dsp:cNvPr id="0" name=""/>
        <dsp:cNvSpPr/>
      </dsp:nvSpPr>
      <dsp:spPr>
        <a:xfrm>
          <a:off x="0" y="1836210"/>
          <a:ext cx="9783763" cy="102486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C31012-85E0-46DE-817A-716F556F867E}">
      <dsp:nvSpPr>
        <dsp:cNvPr id="0" name=""/>
        <dsp:cNvSpPr/>
      </dsp:nvSpPr>
      <dsp:spPr>
        <a:xfrm>
          <a:off x="310020" y="2066804"/>
          <a:ext cx="563673" cy="5636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FF41017-95DA-4FAB-8A56-07476B6E6EEB}">
      <dsp:nvSpPr>
        <dsp:cNvPr id="0" name=""/>
        <dsp:cNvSpPr/>
      </dsp:nvSpPr>
      <dsp:spPr>
        <a:xfrm>
          <a:off x="1183715" y="1836210"/>
          <a:ext cx="8600047" cy="1024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465" tIns="108465" rIns="108465" bIns="108465" numCol="1" spcCol="1270" anchor="ctr" anchorCtr="0">
          <a:noAutofit/>
        </a:bodyPr>
        <a:lstStyle/>
        <a:p>
          <a:pPr marL="0" lvl="0" indent="0" algn="l" defTabSz="1111250">
            <a:lnSpc>
              <a:spcPct val="90000"/>
            </a:lnSpc>
            <a:spcBef>
              <a:spcPct val="0"/>
            </a:spcBef>
            <a:spcAft>
              <a:spcPct val="35000"/>
            </a:spcAft>
            <a:buNone/>
          </a:pPr>
          <a:r>
            <a:rPr lang="en-US" sz="2500" kern="1200"/>
            <a:t>HOME units are subject to all HOME requirements, (income restrictions, property standards, affordability period, etc.)</a:t>
          </a:r>
        </a:p>
      </dsp:txBody>
      <dsp:txXfrm>
        <a:off x="1183715" y="1836210"/>
        <a:ext cx="8600047" cy="10248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1C7637-353E-4F7C-8ACB-160CCB2E99F0}">
      <dsp:nvSpPr>
        <dsp:cNvPr id="0" name=""/>
        <dsp:cNvSpPr/>
      </dsp:nvSpPr>
      <dsp:spPr>
        <a:xfrm>
          <a:off x="0" y="2079"/>
          <a:ext cx="5606327" cy="1054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9D5A0A-F9C1-4F7B-B10B-AB0669EA102C}">
      <dsp:nvSpPr>
        <dsp:cNvPr id="0" name=""/>
        <dsp:cNvSpPr/>
      </dsp:nvSpPr>
      <dsp:spPr>
        <a:xfrm>
          <a:off x="318877" y="239261"/>
          <a:ext cx="579776" cy="5797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59CFF2-CB05-4DAB-8E57-4735A89FA7C4}">
      <dsp:nvSpPr>
        <dsp:cNvPr id="0" name=""/>
        <dsp:cNvSpPr/>
      </dsp:nvSpPr>
      <dsp:spPr>
        <a:xfrm>
          <a:off x="1217530" y="2079"/>
          <a:ext cx="4388796" cy="1054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563" tIns="111563" rIns="111563" bIns="111563" numCol="1" spcCol="1270" anchor="ctr" anchorCtr="0">
          <a:noAutofit/>
        </a:bodyPr>
        <a:lstStyle/>
        <a:p>
          <a:pPr marL="0" lvl="0" indent="0" algn="l" defTabSz="844550">
            <a:lnSpc>
              <a:spcPct val="90000"/>
            </a:lnSpc>
            <a:spcBef>
              <a:spcPct val="0"/>
            </a:spcBef>
            <a:spcAft>
              <a:spcPct val="35000"/>
            </a:spcAft>
            <a:buNone/>
          </a:pPr>
          <a:r>
            <a:rPr lang="en-US" sz="1900" kern="1200"/>
            <a:t>All HOME-assisted units (HAUs) must meet property standards to ensure decent &amp; sustainable housing</a:t>
          </a:r>
        </a:p>
      </dsp:txBody>
      <dsp:txXfrm>
        <a:off x="1217530" y="2079"/>
        <a:ext cx="4388796" cy="1054139"/>
      </dsp:txXfrm>
    </dsp:sp>
    <dsp:sp modelId="{83203C76-664F-4968-B87D-BC5D85E37ECB}">
      <dsp:nvSpPr>
        <dsp:cNvPr id="0" name=""/>
        <dsp:cNvSpPr/>
      </dsp:nvSpPr>
      <dsp:spPr>
        <a:xfrm>
          <a:off x="0" y="1319753"/>
          <a:ext cx="5606327" cy="1054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791816-5555-4A95-B15C-2FBC47D402BF}">
      <dsp:nvSpPr>
        <dsp:cNvPr id="0" name=""/>
        <dsp:cNvSpPr/>
      </dsp:nvSpPr>
      <dsp:spPr>
        <a:xfrm>
          <a:off x="318877" y="1556935"/>
          <a:ext cx="579776" cy="5797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7779628-6F54-4E0D-A4ED-4BED60F8769F}">
      <dsp:nvSpPr>
        <dsp:cNvPr id="0" name=""/>
        <dsp:cNvSpPr/>
      </dsp:nvSpPr>
      <dsp:spPr>
        <a:xfrm>
          <a:off x="1217530" y="1319753"/>
          <a:ext cx="4388796" cy="1054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563" tIns="111563" rIns="111563" bIns="111563" numCol="1" spcCol="1270" anchor="ctr" anchorCtr="0">
          <a:noAutofit/>
        </a:bodyPr>
        <a:lstStyle/>
        <a:p>
          <a:pPr marL="0" lvl="0" indent="0" algn="l" defTabSz="844550">
            <a:lnSpc>
              <a:spcPct val="90000"/>
            </a:lnSpc>
            <a:spcBef>
              <a:spcPct val="0"/>
            </a:spcBef>
            <a:spcAft>
              <a:spcPct val="35000"/>
            </a:spcAft>
            <a:buNone/>
          </a:pPr>
          <a:r>
            <a:rPr lang="en-US" sz="1900" kern="1200"/>
            <a:t>All HAUs must meet applicable state/local codes (or model codes in absence)</a:t>
          </a:r>
        </a:p>
      </dsp:txBody>
      <dsp:txXfrm>
        <a:off x="1217530" y="1319753"/>
        <a:ext cx="4388796" cy="1054139"/>
      </dsp:txXfrm>
    </dsp:sp>
    <dsp:sp modelId="{78377B1E-8824-421E-A9C8-DA9B2713CB22}">
      <dsp:nvSpPr>
        <dsp:cNvPr id="0" name=""/>
        <dsp:cNvSpPr/>
      </dsp:nvSpPr>
      <dsp:spPr>
        <a:xfrm>
          <a:off x="0" y="2637427"/>
          <a:ext cx="5606327" cy="1054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CE310A-87F7-428A-A96C-47338215175A}">
      <dsp:nvSpPr>
        <dsp:cNvPr id="0" name=""/>
        <dsp:cNvSpPr/>
      </dsp:nvSpPr>
      <dsp:spPr>
        <a:xfrm>
          <a:off x="318877" y="2874609"/>
          <a:ext cx="579776" cy="5797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76EC65-5037-4E8F-A0F0-2FAB07A3FAEF}">
      <dsp:nvSpPr>
        <dsp:cNvPr id="0" name=""/>
        <dsp:cNvSpPr/>
      </dsp:nvSpPr>
      <dsp:spPr>
        <a:xfrm>
          <a:off x="1217530" y="2637427"/>
          <a:ext cx="2522847" cy="1054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563" tIns="111563" rIns="111563" bIns="111563" numCol="1" spcCol="1270" anchor="ctr" anchorCtr="0">
          <a:noAutofit/>
        </a:bodyPr>
        <a:lstStyle/>
        <a:p>
          <a:pPr marL="0" lvl="0" indent="0" algn="l" defTabSz="844550">
            <a:lnSpc>
              <a:spcPct val="90000"/>
            </a:lnSpc>
            <a:spcBef>
              <a:spcPct val="0"/>
            </a:spcBef>
            <a:spcAft>
              <a:spcPct val="35000"/>
            </a:spcAft>
            <a:buNone/>
          </a:pPr>
          <a:r>
            <a:rPr lang="en-US" sz="1900" kern="1200"/>
            <a:t>Applicable for the full affordability period</a:t>
          </a:r>
        </a:p>
      </dsp:txBody>
      <dsp:txXfrm>
        <a:off x="1217530" y="2637427"/>
        <a:ext cx="2522847" cy="1054139"/>
      </dsp:txXfrm>
    </dsp:sp>
    <dsp:sp modelId="{A21D767F-8BD9-4F5D-A512-98DB59747D45}">
      <dsp:nvSpPr>
        <dsp:cNvPr id="0" name=""/>
        <dsp:cNvSpPr/>
      </dsp:nvSpPr>
      <dsp:spPr>
        <a:xfrm>
          <a:off x="3740377" y="2637427"/>
          <a:ext cx="1865949" cy="1054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563" tIns="111563" rIns="111563" bIns="111563" numCol="1" spcCol="1270" anchor="ctr" anchorCtr="0">
          <a:noAutofit/>
        </a:bodyPr>
        <a:lstStyle/>
        <a:p>
          <a:pPr marL="0" lvl="0" indent="0" algn="l" defTabSz="622300">
            <a:lnSpc>
              <a:spcPct val="90000"/>
            </a:lnSpc>
            <a:spcBef>
              <a:spcPct val="0"/>
            </a:spcBef>
            <a:spcAft>
              <a:spcPct val="35000"/>
            </a:spcAft>
            <a:buNone/>
          </a:pPr>
          <a:r>
            <a:rPr lang="en-US" sz="1400" kern="1200"/>
            <a:t>Owners certify annually</a:t>
          </a:r>
        </a:p>
      </dsp:txBody>
      <dsp:txXfrm>
        <a:off x="3740377" y="2637427"/>
        <a:ext cx="1865949" cy="1054139"/>
      </dsp:txXfrm>
    </dsp:sp>
    <dsp:sp modelId="{C9CC0A26-E0CD-4B1B-BE68-E021303F0E68}">
      <dsp:nvSpPr>
        <dsp:cNvPr id="0" name=""/>
        <dsp:cNvSpPr/>
      </dsp:nvSpPr>
      <dsp:spPr>
        <a:xfrm>
          <a:off x="0" y="3955101"/>
          <a:ext cx="5606327" cy="1054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F693DD-C8C5-43D5-AD37-24FE2F1617DA}">
      <dsp:nvSpPr>
        <dsp:cNvPr id="0" name=""/>
        <dsp:cNvSpPr/>
      </dsp:nvSpPr>
      <dsp:spPr>
        <a:xfrm>
          <a:off x="318877" y="4192283"/>
          <a:ext cx="579776" cy="57977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AD4C0B4-6C58-444B-866A-FC85F332366F}">
      <dsp:nvSpPr>
        <dsp:cNvPr id="0" name=""/>
        <dsp:cNvSpPr/>
      </dsp:nvSpPr>
      <dsp:spPr>
        <a:xfrm>
          <a:off x="1217530" y="3955101"/>
          <a:ext cx="2522847" cy="1054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563" tIns="111563" rIns="111563" bIns="111563" numCol="1" spcCol="1270" anchor="ctr" anchorCtr="0">
          <a:noAutofit/>
        </a:bodyPr>
        <a:lstStyle/>
        <a:p>
          <a:pPr marL="0" lvl="0" indent="0" algn="l" defTabSz="844550">
            <a:lnSpc>
              <a:spcPct val="90000"/>
            </a:lnSpc>
            <a:spcBef>
              <a:spcPct val="0"/>
            </a:spcBef>
            <a:spcAft>
              <a:spcPct val="35000"/>
            </a:spcAft>
            <a:buNone/>
          </a:pPr>
          <a:r>
            <a:rPr lang="en-US" sz="1900" kern="1200"/>
            <a:t>Additional HUD standards</a:t>
          </a:r>
        </a:p>
      </dsp:txBody>
      <dsp:txXfrm>
        <a:off x="1217530" y="3955101"/>
        <a:ext cx="2522847" cy="1054139"/>
      </dsp:txXfrm>
    </dsp:sp>
    <dsp:sp modelId="{7DFFD7C8-3764-4E7C-995C-550AA7E69F9A}">
      <dsp:nvSpPr>
        <dsp:cNvPr id="0" name=""/>
        <dsp:cNvSpPr/>
      </dsp:nvSpPr>
      <dsp:spPr>
        <a:xfrm>
          <a:off x="3740377" y="3955101"/>
          <a:ext cx="1865949" cy="1054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563" tIns="111563" rIns="111563" bIns="111563" numCol="1" spcCol="1270" anchor="ctr" anchorCtr="0">
          <a:noAutofit/>
        </a:bodyPr>
        <a:lstStyle/>
        <a:p>
          <a:pPr marL="0" lvl="0" indent="0" algn="l" defTabSz="622300">
            <a:lnSpc>
              <a:spcPct val="90000"/>
            </a:lnSpc>
            <a:spcBef>
              <a:spcPct val="0"/>
            </a:spcBef>
            <a:spcAft>
              <a:spcPct val="35000"/>
            </a:spcAft>
            <a:buNone/>
          </a:pPr>
          <a:r>
            <a:rPr lang="en-US" sz="1400" kern="1200"/>
            <a:t>Federal requirements (e.g., Lead Based Paint (LBP), accessibility)</a:t>
          </a:r>
        </a:p>
      </dsp:txBody>
      <dsp:txXfrm>
        <a:off x="3740377" y="3955101"/>
        <a:ext cx="1865949" cy="10541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AA61A6-D49F-453A-9617-D4F791A6C2EA}">
      <dsp:nvSpPr>
        <dsp:cNvPr id="0" name=""/>
        <dsp:cNvSpPr/>
      </dsp:nvSpPr>
      <dsp:spPr>
        <a:xfrm>
          <a:off x="0" y="4524"/>
          <a:ext cx="5606327" cy="10531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3D255B-01D2-4A9D-9DE8-CF2625B960CC}">
      <dsp:nvSpPr>
        <dsp:cNvPr id="0" name=""/>
        <dsp:cNvSpPr/>
      </dsp:nvSpPr>
      <dsp:spPr>
        <a:xfrm>
          <a:off x="318565" y="241474"/>
          <a:ext cx="579210" cy="5792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90392C7-AE79-49A0-9AAD-BBF61FA28E84}">
      <dsp:nvSpPr>
        <dsp:cNvPr id="0" name=""/>
        <dsp:cNvSpPr/>
      </dsp:nvSpPr>
      <dsp:spPr>
        <a:xfrm>
          <a:off x="1216341" y="4524"/>
          <a:ext cx="4388796" cy="1053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454" tIns="111454" rIns="111454" bIns="111454" numCol="1" spcCol="1270" anchor="ctr" anchorCtr="0">
          <a:noAutofit/>
        </a:bodyPr>
        <a:lstStyle/>
        <a:p>
          <a:pPr marL="0" lvl="0" indent="0" algn="l" defTabSz="844550">
            <a:lnSpc>
              <a:spcPct val="90000"/>
            </a:lnSpc>
            <a:spcBef>
              <a:spcPct val="0"/>
            </a:spcBef>
            <a:spcAft>
              <a:spcPct val="35000"/>
            </a:spcAft>
            <a:buNone/>
          </a:pPr>
          <a:r>
            <a:rPr lang="en-US" sz="1900" kern="1200"/>
            <a:t>Deed restriction (Land Use Restrictive Covenant)</a:t>
          </a:r>
        </a:p>
      </dsp:txBody>
      <dsp:txXfrm>
        <a:off x="1216341" y="4524"/>
        <a:ext cx="4388796" cy="1053109"/>
      </dsp:txXfrm>
    </dsp:sp>
    <dsp:sp modelId="{D07FCB52-072A-474A-B4B0-60721741A648}">
      <dsp:nvSpPr>
        <dsp:cNvPr id="0" name=""/>
        <dsp:cNvSpPr/>
      </dsp:nvSpPr>
      <dsp:spPr>
        <a:xfrm>
          <a:off x="0" y="1320912"/>
          <a:ext cx="5606327" cy="10531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3B15E3-A14B-4A79-9E94-75C408CC7C70}">
      <dsp:nvSpPr>
        <dsp:cNvPr id="0" name=""/>
        <dsp:cNvSpPr/>
      </dsp:nvSpPr>
      <dsp:spPr>
        <a:xfrm>
          <a:off x="318565" y="1557861"/>
          <a:ext cx="579210" cy="5792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8C5227-F001-4F30-B7F1-A71C04906F30}">
      <dsp:nvSpPr>
        <dsp:cNvPr id="0" name=""/>
        <dsp:cNvSpPr/>
      </dsp:nvSpPr>
      <dsp:spPr>
        <a:xfrm>
          <a:off x="1216341" y="1320912"/>
          <a:ext cx="4388796" cy="1053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454" tIns="111454" rIns="111454" bIns="111454" numCol="1" spcCol="1270" anchor="ctr" anchorCtr="0">
          <a:noAutofit/>
        </a:bodyPr>
        <a:lstStyle/>
        <a:p>
          <a:pPr marL="0" lvl="0" indent="0" algn="l" defTabSz="844550">
            <a:lnSpc>
              <a:spcPct val="90000"/>
            </a:lnSpc>
            <a:spcBef>
              <a:spcPct val="0"/>
            </a:spcBef>
            <a:spcAft>
              <a:spcPct val="35000"/>
            </a:spcAft>
            <a:buNone/>
          </a:pPr>
          <a:r>
            <a:rPr lang="en-US" sz="1900" kern="1200"/>
            <a:t>20-year Affordability period for New Construction Rental</a:t>
          </a:r>
        </a:p>
      </dsp:txBody>
      <dsp:txXfrm>
        <a:off x="1216341" y="1320912"/>
        <a:ext cx="4388796" cy="1053109"/>
      </dsp:txXfrm>
    </dsp:sp>
    <dsp:sp modelId="{5D39358D-78B2-4AB5-81A0-2BC72801C2C1}">
      <dsp:nvSpPr>
        <dsp:cNvPr id="0" name=""/>
        <dsp:cNvSpPr/>
      </dsp:nvSpPr>
      <dsp:spPr>
        <a:xfrm>
          <a:off x="0" y="2637299"/>
          <a:ext cx="5606327" cy="10531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E5AFD7-3C9A-4AF7-AB5B-9A1B89F5D8AB}">
      <dsp:nvSpPr>
        <dsp:cNvPr id="0" name=""/>
        <dsp:cNvSpPr/>
      </dsp:nvSpPr>
      <dsp:spPr>
        <a:xfrm>
          <a:off x="318565" y="2874248"/>
          <a:ext cx="579210" cy="5792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C215383-61B6-458E-95D7-549343064BF8}">
      <dsp:nvSpPr>
        <dsp:cNvPr id="0" name=""/>
        <dsp:cNvSpPr/>
      </dsp:nvSpPr>
      <dsp:spPr>
        <a:xfrm>
          <a:off x="1216341" y="2637299"/>
          <a:ext cx="2522847" cy="1053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454" tIns="111454" rIns="111454" bIns="111454" numCol="1" spcCol="1270" anchor="ctr" anchorCtr="0">
          <a:noAutofit/>
        </a:bodyPr>
        <a:lstStyle/>
        <a:p>
          <a:pPr marL="0" lvl="0" indent="0" algn="l" defTabSz="844550">
            <a:lnSpc>
              <a:spcPct val="90000"/>
            </a:lnSpc>
            <a:spcBef>
              <a:spcPct val="0"/>
            </a:spcBef>
            <a:spcAft>
              <a:spcPct val="35000"/>
            </a:spcAft>
            <a:buNone/>
          </a:pPr>
          <a:r>
            <a:rPr lang="en-US" sz="1900" kern="1200"/>
            <a:t>During Affordability Period (reviewed annually):</a:t>
          </a:r>
        </a:p>
      </dsp:txBody>
      <dsp:txXfrm>
        <a:off x="1216341" y="2637299"/>
        <a:ext cx="2522847" cy="1053109"/>
      </dsp:txXfrm>
    </dsp:sp>
    <dsp:sp modelId="{4D8B5920-0EAE-4C9B-B775-2304ECF443C3}">
      <dsp:nvSpPr>
        <dsp:cNvPr id="0" name=""/>
        <dsp:cNvSpPr/>
      </dsp:nvSpPr>
      <dsp:spPr>
        <a:xfrm>
          <a:off x="3739188" y="2637299"/>
          <a:ext cx="1865949" cy="1053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454" tIns="111454" rIns="111454" bIns="111454" numCol="1" spcCol="1270" anchor="ctr" anchorCtr="0">
          <a:noAutofit/>
        </a:bodyPr>
        <a:lstStyle/>
        <a:p>
          <a:pPr marL="0" lvl="0" indent="0" algn="l" defTabSz="488950">
            <a:lnSpc>
              <a:spcPct val="90000"/>
            </a:lnSpc>
            <a:spcBef>
              <a:spcPct val="0"/>
            </a:spcBef>
            <a:spcAft>
              <a:spcPct val="35000"/>
            </a:spcAft>
            <a:buNone/>
          </a:pPr>
          <a:r>
            <a:rPr lang="en-US" sz="1100" kern="1200"/>
            <a:t>92.252(f)(2): owners must provide info to PJ.</a:t>
          </a:r>
        </a:p>
        <a:p>
          <a:pPr marL="57150" lvl="1" indent="-57150" algn="l" defTabSz="488950">
            <a:lnSpc>
              <a:spcPct val="90000"/>
            </a:lnSpc>
            <a:spcBef>
              <a:spcPct val="0"/>
            </a:spcBef>
            <a:spcAft>
              <a:spcPct val="15000"/>
            </a:spcAft>
            <a:buChar char="•"/>
          </a:pPr>
          <a:r>
            <a:rPr lang="en-US" sz="1100" kern="1200"/>
            <a:t>Certify property standards</a:t>
          </a:r>
        </a:p>
        <a:p>
          <a:pPr marL="0" lvl="0" indent="0" algn="l" defTabSz="488950">
            <a:lnSpc>
              <a:spcPct val="90000"/>
            </a:lnSpc>
            <a:spcBef>
              <a:spcPct val="0"/>
            </a:spcBef>
            <a:spcAft>
              <a:spcPct val="35000"/>
            </a:spcAft>
            <a:buNone/>
          </a:pPr>
          <a:r>
            <a:rPr lang="en-US" sz="1100" kern="1200"/>
            <a:t>92.504(d): on-site sample of files &amp; property inspections.</a:t>
          </a:r>
        </a:p>
        <a:p>
          <a:pPr marL="57150" lvl="1" indent="-57150" algn="l" defTabSz="488950">
            <a:lnSpc>
              <a:spcPct val="90000"/>
            </a:lnSpc>
            <a:spcBef>
              <a:spcPct val="0"/>
            </a:spcBef>
            <a:spcAft>
              <a:spcPct val="15000"/>
            </a:spcAft>
            <a:buChar char="•"/>
          </a:pPr>
          <a:r>
            <a:rPr lang="en-US" sz="1100" kern="1200"/>
            <a:t>Within 12 months of completion &amp; every 3* years.</a:t>
          </a:r>
        </a:p>
        <a:p>
          <a:pPr marL="0" lvl="0" indent="0" algn="l" defTabSz="488950">
            <a:lnSpc>
              <a:spcPct val="90000"/>
            </a:lnSpc>
            <a:spcBef>
              <a:spcPct val="0"/>
            </a:spcBef>
            <a:spcAft>
              <a:spcPct val="35000"/>
            </a:spcAft>
            <a:buNone/>
          </a:pPr>
          <a:r>
            <a:rPr lang="en-US" sz="1100" kern="1200"/>
            <a:t>92.504(d)(2): annual financial oversight</a:t>
          </a:r>
        </a:p>
      </dsp:txBody>
      <dsp:txXfrm>
        <a:off x="3739188" y="2637299"/>
        <a:ext cx="1865949" cy="1053109"/>
      </dsp:txXfrm>
    </dsp:sp>
    <dsp:sp modelId="{0F2F0ED5-B849-4E6E-87B2-E1D406034C11}">
      <dsp:nvSpPr>
        <dsp:cNvPr id="0" name=""/>
        <dsp:cNvSpPr/>
      </dsp:nvSpPr>
      <dsp:spPr>
        <a:xfrm>
          <a:off x="0" y="3953686"/>
          <a:ext cx="5606327" cy="105310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3BF71F-8504-474A-8C59-4DD49784B1EB}">
      <dsp:nvSpPr>
        <dsp:cNvPr id="0" name=""/>
        <dsp:cNvSpPr/>
      </dsp:nvSpPr>
      <dsp:spPr>
        <a:xfrm>
          <a:off x="318565" y="4190636"/>
          <a:ext cx="579210" cy="57921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FFFCC04-CB89-4D8A-ACF2-9FDD542D75C5}">
      <dsp:nvSpPr>
        <dsp:cNvPr id="0" name=""/>
        <dsp:cNvSpPr/>
      </dsp:nvSpPr>
      <dsp:spPr>
        <a:xfrm>
          <a:off x="1216341" y="3953686"/>
          <a:ext cx="4388796" cy="1053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454" tIns="111454" rIns="111454" bIns="111454" numCol="1" spcCol="1270" anchor="ctr" anchorCtr="0">
          <a:noAutofit/>
        </a:bodyPr>
        <a:lstStyle/>
        <a:p>
          <a:pPr marL="0" lvl="0" indent="0" algn="l" defTabSz="844550">
            <a:lnSpc>
              <a:spcPct val="90000"/>
            </a:lnSpc>
            <a:spcBef>
              <a:spcPct val="0"/>
            </a:spcBef>
            <a:spcAft>
              <a:spcPct val="35000"/>
            </a:spcAft>
            <a:buNone/>
          </a:pPr>
          <a:r>
            <a:rPr lang="en-US" sz="1900" kern="1200"/>
            <a:t>*AHFA conducts annual onsite inspections.</a:t>
          </a:r>
        </a:p>
      </dsp:txBody>
      <dsp:txXfrm>
        <a:off x="1216341" y="3953686"/>
        <a:ext cx="4388796" cy="10531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C54FB-B642-4ACC-8825-AC017B92B455}">
      <dsp:nvSpPr>
        <dsp:cNvPr id="0" name=""/>
        <dsp:cNvSpPr/>
      </dsp:nvSpPr>
      <dsp:spPr>
        <a:xfrm>
          <a:off x="203255" y="0"/>
          <a:ext cx="1509048" cy="14234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BB223D-9F92-4186-931F-202AB277CCF6}">
      <dsp:nvSpPr>
        <dsp:cNvPr id="0" name=""/>
        <dsp:cNvSpPr/>
      </dsp:nvSpPr>
      <dsp:spPr>
        <a:xfrm>
          <a:off x="203255" y="1595214"/>
          <a:ext cx="4311566" cy="1450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90000"/>
            </a:lnSpc>
            <a:spcBef>
              <a:spcPct val="0"/>
            </a:spcBef>
            <a:spcAft>
              <a:spcPct val="35000"/>
            </a:spcAft>
            <a:buNone/>
            <a:defRPr b="1"/>
          </a:pPr>
          <a:r>
            <a:rPr lang="en-US" sz="2200" kern="1200" dirty="0"/>
            <a:t>New Construction of Rental Housing which may include:</a:t>
          </a:r>
        </a:p>
      </dsp:txBody>
      <dsp:txXfrm>
        <a:off x="203255" y="1595214"/>
        <a:ext cx="4311566" cy="1450328"/>
      </dsp:txXfrm>
    </dsp:sp>
    <dsp:sp modelId="{D4C96087-151B-4DE4-A173-EE88A55A98CB}">
      <dsp:nvSpPr>
        <dsp:cNvPr id="0" name=""/>
        <dsp:cNvSpPr/>
      </dsp:nvSpPr>
      <dsp:spPr>
        <a:xfrm>
          <a:off x="134443" y="2279841"/>
          <a:ext cx="4311566" cy="1112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90000"/>
            </a:lnSpc>
            <a:spcBef>
              <a:spcPct val="0"/>
            </a:spcBef>
            <a:spcAft>
              <a:spcPct val="35000"/>
            </a:spcAft>
            <a:buFont typeface="Arial" panose="020B0604020202020204" pitchFamily="34" charset="0"/>
            <a:buNone/>
          </a:pPr>
          <a:r>
            <a:rPr lang="en-US" sz="2200" kern="1200" dirty="0"/>
            <a:t>-Single Family Homes</a:t>
          </a:r>
        </a:p>
        <a:p>
          <a:pPr marL="0" lvl="0" indent="0" algn="l" defTabSz="977900">
            <a:lnSpc>
              <a:spcPct val="90000"/>
            </a:lnSpc>
            <a:spcBef>
              <a:spcPct val="0"/>
            </a:spcBef>
            <a:spcAft>
              <a:spcPct val="35000"/>
            </a:spcAft>
            <a:buFont typeface="Arial" panose="020B0604020202020204" pitchFamily="34" charset="0"/>
            <a:buNone/>
          </a:pPr>
          <a:r>
            <a:rPr lang="en-US" sz="2200" kern="1200" dirty="0"/>
            <a:t>-Duplexes</a:t>
          </a:r>
        </a:p>
        <a:p>
          <a:pPr marL="0" lvl="0" indent="0" algn="l" defTabSz="977900">
            <a:lnSpc>
              <a:spcPct val="90000"/>
            </a:lnSpc>
            <a:spcBef>
              <a:spcPct val="0"/>
            </a:spcBef>
            <a:spcAft>
              <a:spcPct val="35000"/>
            </a:spcAft>
            <a:buFont typeface="Arial" panose="020B0604020202020204" pitchFamily="34" charset="0"/>
            <a:buNone/>
          </a:pPr>
          <a:r>
            <a:rPr lang="en-US" sz="2200" kern="1200" dirty="0"/>
            <a:t>-Multifamily Residential</a:t>
          </a:r>
        </a:p>
      </dsp:txBody>
      <dsp:txXfrm>
        <a:off x="134443" y="2279841"/>
        <a:ext cx="4311566" cy="1112288"/>
      </dsp:txXfrm>
    </dsp:sp>
    <dsp:sp modelId="{8442D577-7BFE-48DE-96C7-EF570C9D2AD7}">
      <dsp:nvSpPr>
        <dsp:cNvPr id="0" name=""/>
        <dsp:cNvSpPr/>
      </dsp:nvSpPr>
      <dsp:spPr>
        <a:xfrm>
          <a:off x="5269346" y="0"/>
          <a:ext cx="1509048" cy="14234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8CF6305-6503-46DA-A1B8-6858FB3E7167}">
      <dsp:nvSpPr>
        <dsp:cNvPr id="0" name=""/>
        <dsp:cNvSpPr/>
      </dsp:nvSpPr>
      <dsp:spPr>
        <a:xfrm>
          <a:off x="5269346" y="1595214"/>
          <a:ext cx="4311566" cy="1450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77900">
            <a:lnSpc>
              <a:spcPct val="90000"/>
            </a:lnSpc>
            <a:spcBef>
              <a:spcPct val="0"/>
            </a:spcBef>
            <a:spcAft>
              <a:spcPct val="35000"/>
            </a:spcAft>
            <a:buNone/>
            <a:defRPr b="1"/>
          </a:pPr>
          <a:r>
            <a:rPr lang="en-US" sz="2200" kern="1200" dirty="0"/>
            <a:t>Must meet AHFA’s Design Quality Standards and Construction Manual for construction of attached new construction rental units or single-family rental homes.</a:t>
          </a:r>
        </a:p>
      </dsp:txBody>
      <dsp:txXfrm>
        <a:off x="5269346" y="1595214"/>
        <a:ext cx="4311566" cy="1450328"/>
      </dsp:txXfrm>
    </dsp:sp>
    <dsp:sp modelId="{F8214FA8-F6B0-49AF-9D08-1D696317FA0E}">
      <dsp:nvSpPr>
        <dsp:cNvPr id="0" name=""/>
        <dsp:cNvSpPr/>
      </dsp:nvSpPr>
      <dsp:spPr>
        <a:xfrm>
          <a:off x="5269346" y="3125414"/>
          <a:ext cx="4311566" cy="1112288"/>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C819E2-BF53-401B-8973-B94FD36B4D96}">
      <dsp:nvSpPr>
        <dsp:cNvPr id="0" name=""/>
        <dsp:cNvSpPr/>
      </dsp:nvSpPr>
      <dsp:spPr>
        <a:xfrm>
          <a:off x="0" y="683513"/>
          <a:ext cx="9784079" cy="126187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9785B9-66F5-41B1-A178-870E65D26F49}">
      <dsp:nvSpPr>
        <dsp:cNvPr id="0" name=""/>
        <dsp:cNvSpPr/>
      </dsp:nvSpPr>
      <dsp:spPr>
        <a:xfrm>
          <a:off x="381716" y="967435"/>
          <a:ext cx="694029" cy="6940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F7CC99-BA62-411E-BAD8-7135396A95F2}">
      <dsp:nvSpPr>
        <dsp:cNvPr id="0" name=""/>
        <dsp:cNvSpPr/>
      </dsp:nvSpPr>
      <dsp:spPr>
        <a:xfrm>
          <a:off x="1457462" y="683513"/>
          <a:ext cx="8326617" cy="1261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548" tIns="133548" rIns="133548" bIns="133548" numCol="1" spcCol="1270" anchor="ctr" anchorCtr="0">
          <a:noAutofit/>
        </a:bodyPr>
        <a:lstStyle/>
        <a:p>
          <a:pPr marL="0" lvl="0" indent="0" algn="l" defTabSz="711200">
            <a:lnSpc>
              <a:spcPct val="100000"/>
            </a:lnSpc>
            <a:spcBef>
              <a:spcPct val="0"/>
            </a:spcBef>
            <a:spcAft>
              <a:spcPct val="35000"/>
            </a:spcAft>
            <a:buNone/>
          </a:pPr>
          <a:r>
            <a:rPr lang="en-US" sz="1600" kern="1200"/>
            <a:t>The initial step for any applicant seeking tax-exempt bond volume cap allocation from AHFA is to submit a written application for a declaration of official intent. The application will not be deemed submitted until it is complete. A non-refundable application fee of $10,000 in the form of a check made payable to AHFA must be submitted with the completed application.</a:t>
          </a:r>
        </a:p>
      </dsp:txBody>
      <dsp:txXfrm>
        <a:off x="1457462" y="683513"/>
        <a:ext cx="8326617" cy="1261872"/>
      </dsp:txXfrm>
    </dsp:sp>
    <dsp:sp modelId="{7B97AA78-FBC5-41C9-96D4-E846FD5175B2}">
      <dsp:nvSpPr>
        <dsp:cNvPr id="0" name=""/>
        <dsp:cNvSpPr/>
      </dsp:nvSpPr>
      <dsp:spPr>
        <a:xfrm>
          <a:off x="0" y="2260854"/>
          <a:ext cx="9784079" cy="126187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37D348-D038-4607-8863-0CBE5CDADD99}">
      <dsp:nvSpPr>
        <dsp:cNvPr id="0" name=""/>
        <dsp:cNvSpPr/>
      </dsp:nvSpPr>
      <dsp:spPr>
        <a:xfrm>
          <a:off x="381716" y="2544775"/>
          <a:ext cx="694029" cy="69402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0C5AC3-7A72-486C-89C1-5D67B0A0939F}">
      <dsp:nvSpPr>
        <dsp:cNvPr id="0" name=""/>
        <dsp:cNvSpPr/>
      </dsp:nvSpPr>
      <dsp:spPr>
        <a:xfrm>
          <a:off x="1457462" y="2260854"/>
          <a:ext cx="8326617" cy="1261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548" tIns="133548" rIns="133548" bIns="133548" numCol="1" spcCol="1270" anchor="ctr" anchorCtr="0">
          <a:noAutofit/>
        </a:bodyPr>
        <a:lstStyle/>
        <a:p>
          <a:pPr marL="0" lvl="0" indent="0" algn="l" defTabSz="711200">
            <a:lnSpc>
              <a:spcPct val="100000"/>
            </a:lnSpc>
            <a:spcBef>
              <a:spcPct val="0"/>
            </a:spcBef>
            <a:spcAft>
              <a:spcPct val="35000"/>
            </a:spcAft>
            <a:buNone/>
          </a:pPr>
          <a:r>
            <a:rPr lang="en-US" sz="1600" kern="1200"/>
            <a:t>If AHFA determines that the application is complete and otherwise satisfactory, AHFA will execute and deliver a written declaration of official intent with respect to the proposed project and bond issue no sooner than 30 days after the date on which the application is deemed complete.</a:t>
          </a:r>
        </a:p>
      </dsp:txBody>
      <dsp:txXfrm>
        <a:off x="1457462" y="2260854"/>
        <a:ext cx="8326617" cy="126187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3003D1-98C8-4A1C-99A1-DCD685C441DF}">
      <dsp:nvSpPr>
        <dsp:cNvPr id="0" name=""/>
        <dsp:cNvSpPr/>
      </dsp:nvSpPr>
      <dsp:spPr>
        <a:xfrm>
          <a:off x="0" y="2816"/>
          <a:ext cx="6154993" cy="122758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844AEC-57AF-4A30-85C3-59E829232F0A}">
      <dsp:nvSpPr>
        <dsp:cNvPr id="0" name=""/>
        <dsp:cNvSpPr/>
      </dsp:nvSpPr>
      <dsp:spPr>
        <a:xfrm>
          <a:off x="371344" y="279023"/>
          <a:ext cx="675831" cy="6751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102B70-7762-49B5-95E2-962FD3354C12}">
      <dsp:nvSpPr>
        <dsp:cNvPr id="0" name=""/>
        <dsp:cNvSpPr/>
      </dsp:nvSpPr>
      <dsp:spPr>
        <a:xfrm>
          <a:off x="1418521" y="2816"/>
          <a:ext cx="4490893" cy="1228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046" tIns="130046" rIns="130046" bIns="130046" numCol="1" spcCol="1270" anchor="ctr" anchorCtr="0">
          <a:noAutofit/>
        </a:bodyPr>
        <a:lstStyle/>
        <a:p>
          <a:pPr marL="0" lvl="0" indent="0" algn="l" defTabSz="622300">
            <a:lnSpc>
              <a:spcPct val="100000"/>
            </a:lnSpc>
            <a:spcBef>
              <a:spcPct val="0"/>
            </a:spcBef>
            <a:spcAft>
              <a:spcPct val="35000"/>
            </a:spcAft>
            <a:buNone/>
          </a:pPr>
          <a:r>
            <a:rPr lang="en-US" sz="1400" kern="1200"/>
            <a:t>AHFA's compliance staff periodically inspects each development receiving HOME funds and/or Housing Credits to ensure that it is operating in compliance. Monitoring procedures may include mail-in audits, on-site visits and review of tenant incomes, rent records and living conditions. </a:t>
          </a:r>
        </a:p>
      </dsp:txBody>
      <dsp:txXfrm>
        <a:off x="1418521" y="2816"/>
        <a:ext cx="4490893" cy="1228785"/>
      </dsp:txXfrm>
    </dsp:sp>
    <dsp:sp modelId="{6BFA14A4-EFC7-4AEA-A424-D23EEE1C26F7}">
      <dsp:nvSpPr>
        <dsp:cNvPr id="0" name=""/>
        <dsp:cNvSpPr/>
      </dsp:nvSpPr>
      <dsp:spPr>
        <a:xfrm>
          <a:off x="0" y="1460213"/>
          <a:ext cx="6154993" cy="122758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344BD0-5521-4D09-B887-4CF1E2EA6B79}">
      <dsp:nvSpPr>
        <dsp:cNvPr id="0" name=""/>
        <dsp:cNvSpPr/>
      </dsp:nvSpPr>
      <dsp:spPr>
        <a:xfrm>
          <a:off x="371344" y="1736420"/>
          <a:ext cx="675831" cy="6751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224F75-7932-4044-853D-3CBFF78F2C92}">
      <dsp:nvSpPr>
        <dsp:cNvPr id="0" name=""/>
        <dsp:cNvSpPr/>
      </dsp:nvSpPr>
      <dsp:spPr>
        <a:xfrm>
          <a:off x="1418521" y="1460213"/>
          <a:ext cx="4490893" cy="1228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046" tIns="130046" rIns="130046" bIns="130046" numCol="1" spcCol="1270" anchor="ctr" anchorCtr="0">
          <a:noAutofit/>
        </a:bodyPr>
        <a:lstStyle/>
        <a:p>
          <a:pPr marL="0" lvl="0" indent="0" algn="l" defTabSz="622300">
            <a:lnSpc>
              <a:spcPct val="100000"/>
            </a:lnSpc>
            <a:spcBef>
              <a:spcPct val="0"/>
            </a:spcBef>
            <a:spcAft>
              <a:spcPct val="35000"/>
            </a:spcAft>
            <a:buNone/>
          </a:pPr>
          <a:r>
            <a:rPr lang="en-US" sz="1400" kern="1200"/>
            <a:t>Audits are scheduled at random throughout the year. AHFA audits its Housing Trust Fund or Housing Credit financed developments every three years, and its HOME or Bond financed developments every year.</a:t>
          </a:r>
        </a:p>
      </dsp:txBody>
      <dsp:txXfrm>
        <a:off x="1418521" y="1460213"/>
        <a:ext cx="4490893" cy="1228785"/>
      </dsp:txXfrm>
    </dsp:sp>
    <dsp:sp modelId="{B733A66A-3377-4C21-9E42-82A5EF951B7A}">
      <dsp:nvSpPr>
        <dsp:cNvPr id="0" name=""/>
        <dsp:cNvSpPr/>
      </dsp:nvSpPr>
      <dsp:spPr>
        <a:xfrm>
          <a:off x="0" y="2917609"/>
          <a:ext cx="6154993" cy="122758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CA2B77-3E3E-4883-A04B-C8F490A1C9C3}">
      <dsp:nvSpPr>
        <dsp:cNvPr id="0" name=""/>
        <dsp:cNvSpPr/>
      </dsp:nvSpPr>
      <dsp:spPr>
        <a:xfrm>
          <a:off x="371344" y="3193816"/>
          <a:ext cx="675831" cy="6751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AC8BE9-F7D1-4296-AD81-3379F8DB01D4}">
      <dsp:nvSpPr>
        <dsp:cNvPr id="0" name=""/>
        <dsp:cNvSpPr/>
      </dsp:nvSpPr>
      <dsp:spPr>
        <a:xfrm>
          <a:off x="1418521" y="2917609"/>
          <a:ext cx="4490893" cy="1228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046" tIns="130046" rIns="130046" bIns="130046" numCol="1" spcCol="1270" anchor="ctr" anchorCtr="0">
          <a:noAutofit/>
        </a:bodyPr>
        <a:lstStyle/>
        <a:p>
          <a:pPr marL="0" lvl="0" indent="0" algn="l" defTabSz="622300">
            <a:lnSpc>
              <a:spcPct val="100000"/>
            </a:lnSpc>
            <a:spcBef>
              <a:spcPct val="0"/>
            </a:spcBef>
            <a:spcAft>
              <a:spcPct val="35000"/>
            </a:spcAft>
            <a:buNone/>
          </a:pPr>
          <a:r>
            <a:rPr lang="en-US" sz="1400" kern="1200"/>
            <a:t>Property owners are responsible for maintaining compliance. AHFA may assist in this effort, but owners should consult their legal or tax counsel for guidance in maintaining compliance with the Internal Revenue Code and program regulations.</a:t>
          </a:r>
        </a:p>
      </dsp:txBody>
      <dsp:txXfrm>
        <a:off x="1418521" y="2917609"/>
        <a:ext cx="4490893" cy="122878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FD2BF81-0353-4196-9FBD-ED067A2DA6F1}" type="datetimeFigureOut">
              <a:rPr lang="en-US" smtClean="0"/>
              <a:t>9/15/2025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2842D6D-E603-4B98-A5E1-3ABAB5B6B889}" type="slidenum">
              <a:rPr lang="en-US" smtClean="0"/>
              <a:t>‹#›</a:t>
            </a:fld>
            <a:endParaRPr lang="en-US"/>
          </a:p>
        </p:txBody>
      </p:sp>
    </p:spTree>
    <p:extLst>
      <p:ext uri="{BB962C8B-B14F-4D97-AF65-F5344CB8AC3E}">
        <p14:creationId xmlns:p14="http://schemas.microsoft.com/office/powerpoint/2010/main" val="4255814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D491CA-A754-4F43-BAB0-D319812C160C}"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79D9D-F39E-4961-B665-482F4CD78A02}" type="slidenum">
              <a:rPr lang="en-US" smtClean="0"/>
              <a:t>‹#›</a:t>
            </a:fld>
            <a:endParaRPr lang="en-US"/>
          </a:p>
        </p:txBody>
      </p:sp>
    </p:spTree>
    <p:extLst>
      <p:ext uri="{BB962C8B-B14F-4D97-AF65-F5344CB8AC3E}">
        <p14:creationId xmlns:p14="http://schemas.microsoft.com/office/powerpoint/2010/main" val="2529889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D491CA-A754-4F43-BAB0-D319812C160C}"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79D9D-F39E-4961-B665-482F4CD78A02}" type="slidenum">
              <a:rPr lang="en-US" smtClean="0"/>
              <a:t>‹#›</a:t>
            </a:fld>
            <a:endParaRPr lang="en-US"/>
          </a:p>
        </p:txBody>
      </p:sp>
    </p:spTree>
    <p:extLst>
      <p:ext uri="{BB962C8B-B14F-4D97-AF65-F5344CB8AC3E}">
        <p14:creationId xmlns:p14="http://schemas.microsoft.com/office/powerpoint/2010/main" val="1195744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4FD491CA-A754-4F43-BAB0-D319812C160C}" type="datetimeFigureOut">
              <a:rPr lang="en-US" smtClean="0"/>
              <a:t>9/15/2025</a:t>
            </a:fld>
            <a:endParaRPr lang="en-US"/>
          </a:p>
        </p:txBody>
      </p:sp>
      <p:sp>
        <p:nvSpPr>
          <p:cNvPr id="5" name="Footer Placeholder 4"/>
          <p:cNvSpPr>
            <a:spLocks noGrp="1"/>
          </p:cNvSpPr>
          <p:nvPr>
            <p:ph type="ftr" sz="quarter" idx="11"/>
          </p:nvPr>
        </p:nvSpPr>
        <p:spPr>
          <a:xfrm>
            <a:off x="3776135" y="6422854"/>
            <a:ext cx="4279669" cy="365125"/>
          </a:xfrm>
        </p:spPr>
        <p:txBody>
          <a:bodyPr/>
          <a:lstStyle/>
          <a:p>
            <a:endParaRPr lang="en-US"/>
          </a:p>
        </p:txBody>
      </p:sp>
      <p:sp>
        <p:nvSpPr>
          <p:cNvPr id="6" name="Slide Number Placeholder 5"/>
          <p:cNvSpPr>
            <a:spLocks noGrp="1"/>
          </p:cNvSpPr>
          <p:nvPr>
            <p:ph type="sldNum" sz="quarter" idx="12"/>
          </p:nvPr>
        </p:nvSpPr>
        <p:spPr>
          <a:xfrm>
            <a:off x="8073048" y="6422854"/>
            <a:ext cx="879759" cy="365125"/>
          </a:xfrm>
        </p:spPr>
        <p:txBody>
          <a:bodyPr/>
          <a:lstStyle/>
          <a:p>
            <a:fld id="{18879D9D-F39E-4961-B665-482F4CD78A02}" type="slidenum">
              <a:rPr lang="en-US" smtClean="0"/>
              <a:t>‹#›</a:t>
            </a:fld>
            <a:endParaRPr lang="en-US"/>
          </a:p>
        </p:txBody>
      </p:sp>
    </p:spTree>
    <p:extLst>
      <p:ext uri="{BB962C8B-B14F-4D97-AF65-F5344CB8AC3E}">
        <p14:creationId xmlns:p14="http://schemas.microsoft.com/office/powerpoint/2010/main" val="1695876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D491CA-A754-4F43-BAB0-D319812C160C}" type="datetimeFigureOut">
              <a:rPr lang="en-US" smtClean="0"/>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79D9D-F39E-4961-B665-482F4CD78A02}" type="slidenum">
              <a:rPr lang="en-US" smtClean="0"/>
              <a:t>‹#›</a:t>
            </a:fld>
            <a:endParaRPr lang="en-US"/>
          </a:p>
        </p:txBody>
      </p:sp>
    </p:spTree>
    <p:extLst>
      <p:ext uri="{BB962C8B-B14F-4D97-AF65-F5344CB8AC3E}">
        <p14:creationId xmlns:p14="http://schemas.microsoft.com/office/powerpoint/2010/main" val="815608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4FD491CA-A754-4F43-BAB0-D319812C160C}" type="datetimeFigureOut">
              <a:rPr lang="en-US" smtClean="0"/>
              <a:t>9/15/2025</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18879D9D-F39E-4961-B665-482F4CD78A02}" type="slidenum">
              <a:rPr lang="en-US" smtClean="0"/>
              <a:t>‹#›</a:t>
            </a:fld>
            <a:endParaRPr lang="en-US"/>
          </a:p>
        </p:txBody>
      </p:sp>
    </p:spTree>
    <p:extLst>
      <p:ext uri="{BB962C8B-B14F-4D97-AF65-F5344CB8AC3E}">
        <p14:creationId xmlns:p14="http://schemas.microsoft.com/office/powerpoint/2010/main" val="55562397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D491CA-A754-4F43-BAB0-D319812C160C}" type="datetimeFigureOut">
              <a:rPr lang="en-US" smtClean="0"/>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79D9D-F39E-4961-B665-482F4CD78A02}" type="slidenum">
              <a:rPr lang="en-US" smtClean="0"/>
              <a:t>‹#›</a:t>
            </a:fld>
            <a:endParaRPr lang="en-US"/>
          </a:p>
        </p:txBody>
      </p:sp>
    </p:spTree>
    <p:extLst>
      <p:ext uri="{BB962C8B-B14F-4D97-AF65-F5344CB8AC3E}">
        <p14:creationId xmlns:p14="http://schemas.microsoft.com/office/powerpoint/2010/main" val="418752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D491CA-A754-4F43-BAB0-D319812C160C}" type="datetimeFigureOut">
              <a:rPr lang="en-US" smtClean="0"/>
              <a:t>9/15/2025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879D9D-F39E-4961-B665-482F4CD78A02}" type="slidenum">
              <a:rPr lang="en-US" smtClean="0"/>
              <a:t>‹#›</a:t>
            </a:fld>
            <a:endParaRPr lang="en-US"/>
          </a:p>
        </p:txBody>
      </p:sp>
    </p:spTree>
    <p:extLst>
      <p:ext uri="{BB962C8B-B14F-4D97-AF65-F5344CB8AC3E}">
        <p14:creationId xmlns:p14="http://schemas.microsoft.com/office/powerpoint/2010/main" val="2609639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491CA-A754-4F43-BAB0-D319812C160C}" type="datetimeFigureOut">
              <a:rPr lang="en-US" smtClean="0"/>
              <a:t>9/15/2025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879D9D-F39E-4961-B665-482F4CD78A02}" type="slidenum">
              <a:rPr lang="en-US" smtClean="0"/>
              <a:t>‹#›</a:t>
            </a:fld>
            <a:endParaRPr lang="en-US"/>
          </a:p>
        </p:txBody>
      </p:sp>
    </p:spTree>
    <p:extLst>
      <p:ext uri="{BB962C8B-B14F-4D97-AF65-F5344CB8AC3E}">
        <p14:creationId xmlns:p14="http://schemas.microsoft.com/office/powerpoint/2010/main" val="2702647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D491CA-A754-4F43-BAB0-D319812C160C}" type="datetimeFigureOut">
              <a:rPr lang="en-US" smtClean="0"/>
              <a:t>9/15/2025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879D9D-F39E-4961-B665-482F4CD78A02}" type="slidenum">
              <a:rPr lang="en-US" smtClean="0"/>
              <a:t>‹#›</a:t>
            </a:fld>
            <a:endParaRPr lang="en-US"/>
          </a:p>
        </p:txBody>
      </p:sp>
    </p:spTree>
    <p:extLst>
      <p:ext uri="{BB962C8B-B14F-4D97-AF65-F5344CB8AC3E}">
        <p14:creationId xmlns:p14="http://schemas.microsoft.com/office/powerpoint/2010/main" val="1607801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D491CA-A754-4F43-BAB0-D319812C160C}" type="datetimeFigureOut">
              <a:rPr lang="en-US" smtClean="0"/>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79D9D-F39E-4961-B665-482F4CD78A02}" type="slidenum">
              <a:rPr lang="en-US" smtClean="0"/>
              <a:t>‹#›</a:t>
            </a:fld>
            <a:endParaRPr lang="en-US"/>
          </a:p>
        </p:txBody>
      </p:sp>
    </p:spTree>
    <p:extLst>
      <p:ext uri="{BB962C8B-B14F-4D97-AF65-F5344CB8AC3E}">
        <p14:creationId xmlns:p14="http://schemas.microsoft.com/office/powerpoint/2010/main" val="493063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D491CA-A754-4F43-BAB0-D319812C160C}" type="datetimeFigureOut">
              <a:rPr lang="en-US" smtClean="0"/>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79D9D-F39E-4961-B665-482F4CD78A02}" type="slidenum">
              <a:rPr lang="en-US" smtClean="0"/>
              <a:t>‹#›</a:t>
            </a:fld>
            <a:endParaRPr lang="en-US"/>
          </a:p>
        </p:txBody>
      </p:sp>
    </p:spTree>
    <p:extLst>
      <p:ext uri="{BB962C8B-B14F-4D97-AF65-F5344CB8AC3E}">
        <p14:creationId xmlns:p14="http://schemas.microsoft.com/office/powerpoint/2010/main" val="1578259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4FD491CA-A754-4F43-BAB0-D319812C160C}" type="datetimeFigureOut">
              <a:rPr lang="en-US" smtClean="0"/>
              <a:t>9/15/2025</a:t>
            </a:fld>
            <a:endParaRPr lang="en-US"/>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18879D9D-F39E-4961-B665-482F4CD78A02}" type="slidenum">
              <a:rPr lang="en-US" smtClean="0"/>
              <a:t>‹#›</a:t>
            </a:fld>
            <a:endParaRPr lang="en-US"/>
          </a:p>
        </p:txBody>
      </p:sp>
    </p:spTree>
    <p:extLst>
      <p:ext uri="{BB962C8B-B14F-4D97-AF65-F5344CB8AC3E}">
        <p14:creationId xmlns:p14="http://schemas.microsoft.com/office/powerpoint/2010/main" val="11493070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www.ahfa.com/multifamily/multifamily-programs/housing-trust-fund"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ahfa.com/multifamily/multifamily-programs/multifamily-bonds" TargetMode="Externa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hyperlink" Target="https://www.ahfa.com/multifamily/multifamily-programs/multifamily-bonds" TargetMode="External"/><Relationship Id="rId2" Type="http://schemas.openxmlformats.org/officeDocument/2006/relationships/hyperlink" Target="http://www.ahfa.com/"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visitor.r20.constantcontact.com/manage/optin?v=001dK75S0ad1J03KAmT1BvWJe3iOwTBF1eOkGgxXPHO54YvSE2voOIfEMEDX3Wox05GzyjwcQtsC0MVxvU2Sw6XPs0nScgTXtxoSdSbSDzIDT6aADQf_w9_GDc7FSK-Nazy0C-qoEaFrB4Vvf5It2GMMPA42e1Ehrtn5vm4Lnlu-_os-g5lClp5UBSL2pz-2TQq"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61.png"/><Relationship Id="rId2" Type="http://schemas.openxmlformats.org/officeDocument/2006/relationships/diagramData" Target="../diagrams/data8.xml"/><Relationship Id="rId1" Type="http://schemas.openxmlformats.org/officeDocument/2006/relationships/slideLayout" Target="../slideLayouts/slideLayout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hyperlink" Target="https://www.ahfa.com/investors/annual-reports" TargetMode="External"/><Relationship Id="rId2" Type="http://schemas.openxmlformats.org/officeDocument/2006/relationships/hyperlink" Target="http://www.ahfa.com/" TargetMode="External"/><Relationship Id="rId1" Type="http://schemas.openxmlformats.org/officeDocument/2006/relationships/slideLayout" Target="../slideLayouts/slideLayout2.xml"/><Relationship Id="rId5" Type="http://schemas.openxmlformats.org/officeDocument/2006/relationships/hyperlink" Target="https://www.ahfa.com/multifamily/multifamily-notices" TargetMode="External"/><Relationship Id="rId4" Type="http://schemas.openxmlformats.org/officeDocument/2006/relationships/hyperlink" Target="https://www.ahfa.com/news"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BF2416-DB23-61AE-89E7-DBB0DD8DAD62}"/>
              </a:ext>
            </a:extLst>
          </p:cNvPr>
          <p:cNvSpPr>
            <a:spLocks noGrp="1"/>
          </p:cNvSpPr>
          <p:nvPr>
            <p:ph type="ctrTitle"/>
          </p:nvPr>
        </p:nvSpPr>
        <p:spPr>
          <a:xfrm>
            <a:off x="4378000" y="2167391"/>
            <a:ext cx="6280927" cy="2523219"/>
          </a:xfrm>
        </p:spPr>
        <p:txBody>
          <a:bodyPr>
            <a:normAutofit/>
          </a:bodyPr>
          <a:lstStyle/>
          <a:p>
            <a:pPr algn="l"/>
            <a:r>
              <a:rPr lang="en-US" sz="4400">
                <a:solidFill>
                  <a:schemeClr val="tx2"/>
                </a:solidFill>
              </a:rPr>
              <a:t>AHFA Multifamily Essentials</a:t>
            </a:r>
          </a:p>
        </p:txBody>
      </p:sp>
      <p:sp>
        <p:nvSpPr>
          <p:cNvPr id="3" name="Subtitle 2">
            <a:extLst>
              <a:ext uri="{FF2B5EF4-FFF2-40B4-BE49-F238E27FC236}">
                <a16:creationId xmlns:a16="http://schemas.microsoft.com/office/drawing/2014/main" id="{FBEA95AD-3C6C-E726-C8E1-5DDC5AB88995}"/>
              </a:ext>
            </a:extLst>
          </p:cNvPr>
          <p:cNvSpPr>
            <a:spLocks noGrp="1"/>
          </p:cNvSpPr>
          <p:nvPr>
            <p:ph type="subTitle" idx="1"/>
          </p:nvPr>
        </p:nvSpPr>
        <p:spPr>
          <a:xfrm>
            <a:off x="1202266" y="2167391"/>
            <a:ext cx="2528600" cy="2523219"/>
          </a:xfrm>
        </p:spPr>
        <p:txBody>
          <a:bodyPr anchor="ctr">
            <a:normAutofit/>
          </a:bodyPr>
          <a:lstStyle/>
          <a:p>
            <a:pPr algn="r"/>
            <a:r>
              <a:rPr lang="en-US" sz="1800" dirty="0">
                <a:solidFill>
                  <a:schemeClr val="tx2"/>
                </a:solidFill>
              </a:rPr>
              <a:t>An Introduction to the Low-Income Housing Tax Credit, HOME, National Housing Trust Fund (HTF) and Multifamily Bond Programs in Alabama</a:t>
            </a:r>
          </a:p>
        </p:txBody>
      </p:sp>
      <p:sp>
        <p:nvSpPr>
          <p:cNvPr id="11" name="Rectangle 10">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88251751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F9A258-EBD9-7049-8370-0D316A8ED9DD}"/>
              </a:ext>
            </a:extLst>
          </p:cNvPr>
          <p:cNvSpPr>
            <a:spLocks noGrp="1"/>
          </p:cNvSpPr>
          <p:nvPr>
            <p:ph type="title"/>
          </p:nvPr>
        </p:nvSpPr>
        <p:spPr>
          <a:xfrm>
            <a:off x="643467" y="1325880"/>
            <a:ext cx="3089437" cy="4206240"/>
          </a:xfrm>
        </p:spPr>
        <p:txBody>
          <a:bodyPr>
            <a:normAutofit/>
          </a:bodyPr>
          <a:lstStyle/>
          <a:p>
            <a:pPr algn="r"/>
            <a:r>
              <a:rPr lang="en-US" sz="3200">
                <a:solidFill>
                  <a:schemeClr val="tx2"/>
                </a:solidFill>
              </a:rPr>
              <a:t>Housing Credit Overview</a:t>
            </a:r>
          </a:p>
        </p:txBody>
      </p:sp>
      <p:sp>
        <p:nvSpPr>
          <p:cNvPr id="10" name="Rectangle 9">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943519A-C0B4-AE2E-C901-52945520C6FD}"/>
              </a:ext>
            </a:extLst>
          </p:cNvPr>
          <p:cNvSpPr>
            <a:spLocks noGrp="1"/>
          </p:cNvSpPr>
          <p:nvPr>
            <p:ph idx="1"/>
          </p:nvPr>
        </p:nvSpPr>
        <p:spPr>
          <a:xfrm>
            <a:off x="4381668" y="1126067"/>
            <a:ext cx="6605331" cy="4605866"/>
          </a:xfrm>
        </p:spPr>
        <p:txBody>
          <a:bodyPr anchor="ctr">
            <a:normAutofit/>
          </a:bodyPr>
          <a:lstStyle/>
          <a:p>
            <a:r>
              <a:rPr lang="en-US" sz="1800">
                <a:solidFill>
                  <a:schemeClr val="tx2"/>
                </a:solidFill>
              </a:rPr>
              <a:t>Internal Revenue Service (IRS) allocates funds to states on a per capita basis. </a:t>
            </a:r>
          </a:p>
          <a:p>
            <a:pPr lvl="1"/>
            <a:r>
              <a:rPr lang="en-US" sz="1800">
                <a:solidFill>
                  <a:schemeClr val="tx2"/>
                </a:solidFill>
              </a:rPr>
              <a:t>Rates are adjusted annually for inflation.</a:t>
            </a:r>
          </a:p>
          <a:p>
            <a:r>
              <a:rPr lang="en-US" sz="1800">
                <a:solidFill>
                  <a:schemeClr val="tx2"/>
                </a:solidFill>
              </a:rPr>
              <a:t>Investors purchase housing credits in qualified properties that have received state award.</a:t>
            </a:r>
          </a:p>
          <a:p>
            <a:pPr lvl="1"/>
            <a:r>
              <a:rPr lang="en-US" sz="1800">
                <a:solidFill>
                  <a:schemeClr val="tx2"/>
                </a:solidFill>
              </a:rPr>
              <a:t>Creates cash equity for owners that reduces project development debt burden. </a:t>
            </a:r>
          </a:p>
          <a:p>
            <a:pPr lvl="1"/>
            <a:r>
              <a:rPr lang="en-US" sz="1800">
                <a:solidFill>
                  <a:schemeClr val="tx2"/>
                </a:solidFill>
              </a:rPr>
              <a:t>The owner agrees to rent a specific number of units to qualified tenants at specified rents. </a:t>
            </a:r>
          </a:p>
          <a:p>
            <a:pPr lvl="1"/>
            <a:r>
              <a:rPr lang="en-US" sz="1800">
                <a:solidFill>
                  <a:schemeClr val="tx2"/>
                </a:solidFill>
              </a:rPr>
              <a:t>Two levels of tax credits are available: </a:t>
            </a:r>
          </a:p>
          <a:p>
            <a:pPr lvl="2"/>
            <a:r>
              <a:rPr lang="en-US">
                <a:solidFill>
                  <a:schemeClr val="tx2"/>
                </a:solidFill>
              </a:rPr>
              <a:t>9% Credits for New Construction or Rehabilitation</a:t>
            </a:r>
          </a:p>
          <a:p>
            <a:pPr lvl="2"/>
            <a:r>
              <a:rPr lang="en-US">
                <a:solidFill>
                  <a:schemeClr val="tx2"/>
                </a:solidFill>
              </a:rPr>
              <a:t>4% Credits for Acquisition or Multifamily Bond Financing</a:t>
            </a:r>
          </a:p>
          <a:p>
            <a:endParaRPr lang="en-US" sz="1800">
              <a:solidFill>
                <a:schemeClr val="tx2"/>
              </a:solidFill>
            </a:endParaRPr>
          </a:p>
        </p:txBody>
      </p:sp>
      <p:sp>
        <p:nvSpPr>
          <p:cNvPr id="14" name="Rectangle 13">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031247419"/>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ED1F3-D929-00D1-5DB6-F44ECD4A1485}"/>
              </a:ext>
            </a:extLst>
          </p:cNvPr>
          <p:cNvSpPr>
            <a:spLocks noGrp="1"/>
          </p:cNvSpPr>
          <p:nvPr>
            <p:ph type="title"/>
          </p:nvPr>
        </p:nvSpPr>
        <p:spPr/>
        <p:txBody>
          <a:bodyPr/>
          <a:lstStyle/>
          <a:p>
            <a:r>
              <a:rPr lang="en-US"/>
              <a:t>Housing credit overview</a:t>
            </a:r>
            <a:endParaRPr lang="en-US" dirty="0"/>
          </a:p>
        </p:txBody>
      </p:sp>
      <p:graphicFrame>
        <p:nvGraphicFramePr>
          <p:cNvPr id="4" name="Content Placeholder 3">
            <a:extLst>
              <a:ext uri="{FF2B5EF4-FFF2-40B4-BE49-F238E27FC236}">
                <a16:creationId xmlns:a16="http://schemas.microsoft.com/office/drawing/2014/main" id="{3B6372C1-06A9-8E62-C51E-9D71C10705BA}"/>
              </a:ext>
            </a:extLst>
          </p:cNvPr>
          <p:cNvGraphicFramePr>
            <a:graphicFrameLocks noGrp="1"/>
          </p:cNvGraphicFramePr>
          <p:nvPr>
            <p:ph idx="1"/>
            <p:extLst>
              <p:ext uri="{D42A27DB-BD31-4B8C-83A1-F6EECF244321}">
                <p14:modId xmlns:p14="http://schemas.microsoft.com/office/powerpoint/2010/main" val="557110033"/>
              </p:ext>
            </p:extLst>
          </p:nvPr>
        </p:nvGraphicFramePr>
        <p:xfrm>
          <a:off x="1203325" y="2011363"/>
          <a:ext cx="9783763" cy="4206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7102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B51A13-B190-B976-5ADD-BFB9054CB6F6}"/>
              </a:ext>
            </a:extLst>
          </p:cNvPr>
          <p:cNvSpPr>
            <a:spLocks noGrp="1"/>
          </p:cNvSpPr>
          <p:nvPr>
            <p:ph type="title"/>
          </p:nvPr>
        </p:nvSpPr>
        <p:spPr>
          <a:xfrm>
            <a:off x="643467" y="1325880"/>
            <a:ext cx="3089437" cy="4206240"/>
          </a:xfrm>
        </p:spPr>
        <p:txBody>
          <a:bodyPr>
            <a:normAutofit/>
          </a:bodyPr>
          <a:lstStyle/>
          <a:p>
            <a:pPr algn="r"/>
            <a:r>
              <a:rPr lang="en-US" sz="3200">
                <a:solidFill>
                  <a:schemeClr val="tx2"/>
                </a:solidFill>
              </a:rPr>
              <a:t>Housing Credit Overview</a:t>
            </a:r>
            <a:br>
              <a:rPr lang="en-US" sz="3200">
                <a:solidFill>
                  <a:schemeClr val="tx2"/>
                </a:solidFill>
              </a:rPr>
            </a:br>
            <a:r>
              <a:rPr lang="en-US" sz="3200">
                <a:solidFill>
                  <a:schemeClr val="tx2"/>
                </a:solidFill>
              </a:rPr>
              <a:t>Ownership requirements</a:t>
            </a:r>
          </a:p>
        </p:txBody>
      </p:sp>
      <p:sp>
        <p:nvSpPr>
          <p:cNvPr id="10" name="Rectangle 9">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F4133A0-A5A7-8607-8036-C8E36CD6908F}"/>
              </a:ext>
            </a:extLst>
          </p:cNvPr>
          <p:cNvSpPr>
            <a:spLocks noGrp="1"/>
          </p:cNvSpPr>
          <p:nvPr>
            <p:ph idx="1"/>
          </p:nvPr>
        </p:nvSpPr>
        <p:spPr>
          <a:xfrm>
            <a:off x="4381668" y="1126067"/>
            <a:ext cx="6605331" cy="4605866"/>
          </a:xfrm>
        </p:spPr>
        <p:txBody>
          <a:bodyPr anchor="ctr">
            <a:normAutofit/>
          </a:bodyPr>
          <a:lstStyle/>
          <a:p>
            <a:r>
              <a:rPr lang="en-US" sz="1800">
                <a:solidFill>
                  <a:schemeClr val="tx2"/>
                </a:solidFill>
              </a:rPr>
              <a:t>Initial 15-year compliance period</a:t>
            </a:r>
          </a:p>
          <a:p>
            <a:r>
              <a:rPr lang="en-US" sz="1800">
                <a:solidFill>
                  <a:schemeClr val="tx2"/>
                </a:solidFill>
              </a:rPr>
              <a:t>Housing Credits are subject to recapture penalties</a:t>
            </a:r>
          </a:p>
          <a:p>
            <a:r>
              <a:rPr lang="en-US" sz="1800">
                <a:solidFill>
                  <a:schemeClr val="tx2"/>
                </a:solidFill>
              </a:rPr>
              <a:t>Owner (a corporation, nonprofit, or individual) partners with investors (generally a corporation or individual) </a:t>
            </a:r>
          </a:p>
          <a:p>
            <a:r>
              <a:rPr lang="en-US" sz="1800">
                <a:solidFill>
                  <a:schemeClr val="tx2"/>
                </a:solidFill>
              </a:rPr>
              <a:t>Housing Credits are sold to the investors in exchange for cash equity </a:t>
            </a:r>
          </a:p>
          <a:p>
            <a:pPr lvl="1"/>
            <a:r>
              <a:rPr lang="en-US" sz="1800">
                <a:solidFill>
                  <a:schemeClr val="tx2"/>
                </a:solidFill>
              </a:rPr>
              <a:t>Investors, usually the Limited Partnership (LP), benefit from the Housing Credits</a:t>
            </a:r>
          </a:p>
          <a:p>
            <a:pPr lvl="1"/>
            <a:r>
              <a:rPr lang="en-US" sz="1800">
                <a:solidFill>
                  <a:schemeClr val="tx2"/>
                </a:solidFill>
              </a:rPr>
              <a:t>The Development benefits from the cash infusion received from the sale of Housing Credits </a:t>
            </a:r>
          </a:p>
          <a:p>
            <a:r>
              <a:rPr lang="en-US" sz="1800">
                <a:solidFill>
                  <a:schemeClr val="tx2"/>
                </a:solidFill>
              </a:rPr>
              <a:t>Investors generally transfer the LP interest to the GP at the end of the initial 15-year compliance period</a:t>
            </a:r>
          </a:p>
          <a:p>
            <a:endParaRPr lang="en-US" sz="1800">
              <a:solidFill>
                <a:schemeClr val="tx2"/>
              </a:solidFill>
            </a:endParaRPr>
          </a:p>
        </p:txBody>
      </p:sp>
      <p:sp>
        <p:nvSpPr>
          <p:cNvPr id="14" name="Rectangle 13">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938959608"/>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953549-E439-79F6-1DFE-F6AC2F02D50A}"/>
              </a:ext>
            </a:extLst>
          </p:cNvPr>
          <p:cNvSpPr>
            <a:spLocks noGrp="1"/>
          </p:cNvSpPr>
          <p:nvPr>
            <p:ph type="title"/>
          </p:nvPr>
        </p:nvSpPr>
        <p:spPr>
          <a:xfrm>
            <a:off x="643467" y="1325880"/>
            <a:ext cx="3089437" cy="4206240"/>
          </a:xfrm>
        </p:spPr>
        <p:txBody>
          <a:bodyPr>
            <a:normAutofit/>
          </a:bodyPr>
          <a:lstStyle/>
          <a:p>
            <a:pPr algn="r"/>
            <a:r>
              <a:rPr lang="en-US" sz="3200">
                <a:solidFill>
                  <a:schemeClr val="tx2"/>
                </a:solidFill>
              </a:rPr>
              <a:t>Housing Credit Overview</a:t>
            </a:r>
            <a:br>
              <a:rPr lang="en-US" sz="3200">
                <a:solidFill>
                  <a:schemeClr val="tx2"/>
                </a:solidFill>
              </a:rPr>
            </a:br>
            <a:r>
              <a:rPr lang="en-US" sz="3200">
                <a:solidFill>
                  <a:schemeClr val="tx2"/>
                </a:solidFill>
              </a:rPr>
              <a:t>restrictive covenants</a:t>
            </a:r>
          </a:p>
        </p:txBody>
      </p:sp>
      <p:sp>
        <p:nvSpPr>
          <p:cNvPr id="10" name="Rectangle 9">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9763B2A-BA48-8461-DCA5-A032579D6131}"/>
              </a:ext>
            </a:extLst>
          </p:cNvPr>
          <p:cNvSpPr>
            <a:spLocks noGrp="1"/>
          </p:cNvSpPr>
          <p:nvPr>
            <p:ph idx="1"/>
          </p:nvPr>
        </p:nvSpPr>
        <p:spPr>
          <a:xfrm>
            <a:off x="4381668" y="1126067"/>
            <a:ext cx="6605331" cy="4605866"/>
          </a:xfrm>
        </p:spPr>
        <p:txBody>
          <a:bodyPr anchor="ctr">
            <a:normAutofit/>
          </a:bodyPr>
          <a:lstStyle/>
          <a:p>
            <a:r>
              <a:rPr lang="en-US" sz="1800">
                <a:solidFill>
                  <a:schemeClr val="tx2"/>
                </a:solidFill>
              </a:rPr>
              <a:t>Term of Restrictions</a:t>
            </a:r>
          </a:p>
          <a:p>
            <a:pPr lvl="1"/>
            <a:r>
              <a:rPr lang="en-US" sz="1800">
                <a:solidFill>
                  <a:schemeClr val="tx2"/>
                </a:solidFill>
              </a:rPr>
              <a:t>Properties developed 1986-1989 had a 15-year compliance period.</a:t>
            </a:r>
          </a:p>
          <a:p>
            <a:pPr lvl="1"/>
            <a:r>
              <a:rPr lang="en-US" sz="1800">
                <a:solidFill>
                  <a:schemeClr val="tx2"/>
                </a:solidFill>
              </a:rPr>
              <a:t>Properties developed since 1990 have at least a 30-year affordability period.</a:t>
            </a:r>
          </a:p>
          <a:p>
            <a:pPr lvl="2"/>
            <a:r>
              <a:rPr lang="en-US">
                <a:solidFill>
                  <a:schemeClr val="tx2"/>
                </a:solidFill>
              </a:rPr>
              <a:t>15-year compliance period</a:t>
            </a:r>
          </a:p>
          <a:p>
            <a:pPr lvl="2"/>
            <a:r>
              <a:rPr lang="en-US">
                <a:solidFill>
                  <a:schemeClr val="tx2"/>
                </a:solidFill>
              </a:rPr>
              <a:t>15-year extended use period </a:t>
            </a:r>
          </a:p>
          <a:p>
            <a:pPr lvl="2"/>
            <a:r>
              <a:rPr lang="en-US">
                <a:solidFill>
                  <a:schemeClr val="tx2"/>
                </a:solidFill>
              </a:rPr>
              <a:t>Additional Extended Use</a:t>
            </a:r>
          </a:p>
          <a:p>
            <a:r>
              <a:rPr lang="en-US" sz="1800">
                <a:solidFill>
                  <a:schemeClr val="tx2"/>
                </a:solidFill>
              </a:rPr>
              <a:t>Restrictions are recorded against the property</a:t>
            </a:r>
          </a:p>
          <a:p>
            <a:endParaRPr lang="en-US" sz="1800">
              <a:solidFill>
                <a:schemeClr val="tx2"/>
              </a:solidFill>
            </a:endParaRPr>
          </a:p>
        </p:txBody>
      </p:sp>
      <p:sp>
        <p:nvSpPr>
          <p:cNvPr id="14" name="Rectangle 13">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245927442"/>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025F37-CD82-DA38-EE14-B5308ADDE0B1}"/>
              </a:ext>
            </a:extLst>
          </p:cNvPr>
          <p:cNvSpPr>
            <a:spLocks noGrp="1"/>
          </p:cNvSpPr>
          <p:nvPr>
            <p:ph type="title"/>
          </p:nvPr>
        </p:nvSpPr>
        <p:spPr>
          <a:xfrm>
            <a:off x="643467" y="1325880"/>
            <a:ext cx="3089437" cy="4206240"/>
          </a:xfrm>
        </p:spPr>
        <p:txBody>
          <a:bodyPr>
            <a:normAutofit/>
          </a:bodyPr>
          <a:lstStyle/>
          <a:p>
            <a:pPr algn="r"/>
            <a:r>
              <a:rPr lang="en-US" sz="3200">
                <a:solidFill>
                  <a:schemeClr val="tx2"/>
                </a:solidFill>
              </a:rPr>
              <a:t>Housing credit overview</a:t>
            </a:r>
            <a:br>
              <a:rPr lang="en-US" sz="3200">
                <a:solidFill>
                  <a:schemeClr val="tx2"/>
                </a:solidFill>
              </a:rPr>
            </a:br>
            <a:r>
              <a:rPr lang="en-US" sz="3200">
                <a:solidFill>
                  <a:schemeClr val="tx2"/>
                </a:solidFill>
              </a:rPr>
              <a:t>Income and rent restrictions</a:t>
            </a:r>
          </a:p>
        </p:txBody>
      </p:sp>
      <p:sp>
        <p:nvSpPr>
          <p:cNvPr id="10" name="Rectangle 9">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8F63243-0E0A-E934-FFF6-05DE93F64C6B}"/>
              </a:ext>
            </a:extLst>
          </p:cNvPr>
          <p:cNvSpPr>
            <a:spLocks noGrp="1"/>
          </p:cNvSpPr>
          <p:nvPr>
            <p:ph idx="1"/>
          </p:nvPr>
        </p:nvSpPr>
        <p:spPr>
          <a:xfrm>
            <a:off x="4381668" y="1126067"/>
            <a:ext cx="6605331" cy="4605866"/>
          </a:xfrm>
        </p:spPr>
        <p:txBody>
          <a:bodyPr anchor="ctr">
            <a:normAutofit/>
          </a:bodyPr>
          <a:lstStyle/>
          <a:p>
            <a:r>
              <a:rPr lang="en-US" sz="1800">
                <a:solidFill>
                  <a:schemeClr val="tx2"/>
                </a:solidFill>
              </a:rPr>
              <a:t>An owner must choose one of three occupancy restrictions:</a:t>
            </a:r>
          </a:p>
          <a:p>
            <a:pPr lvl="1"/>
            <a:r>
              <a:rPr lang="en-US" sz="1800">
                <a:solidFill>
                  <a:schemeClr val="tx2"/>
                </a:solidFill>
              </a:rPr>
              <a:t>At least 20% of residential rental units shall be rent &amp; income restricted at 50% of AMI*.</a:t>
            </a:r>
          </a:p>
          <a:p>
            <a:pPr lvl="1"/>
            <a:r>
              <a:rPr lang="en-US" sz="1800">
                <a:solidFill>
                  <a:schemeClr val="tx2"/>
                </a:solidFill>
              </a:rPr>
              <a:t>At least 40% of residential rental units shall be rent &amp; income restricted at 60% of AMI.</a:t>
            </a:r>
          </a:p>
          <a:p>
            <a:pPr lvl="1"/>
            <a:r>
              <a:rPr lang="en-US" sz="1800">
                <a:solidFill>
                  <a:schemeClr val="tx2"/>
                </a:solidFill>
              </a:rPr>
              <a:t>Most applicants select 100% of the rental residential units to be rent restricted at the 60% rent level or less as defined by the rent limits published by HUD and occupied by individuals whose income is 60% or less of the AMI.</a:t>
            </a:r>
          </a:p>
          <a:p>
            <a:pPr marL="0" indent="0">
              <a:buNone/>
            </a:pPr>
            <a:r>
              <a:rPr lang="en-US" sz="1800">
                <a:solidFill>
                  <a:schemeClr val="tx2"/>
                </a:solidFill>
              </a:rPr>
              <a:t> </a:t>
            </a:r>
          </a:p>
          <a:p>
            <a:pPr marL="0" indent="0">
              <a:buNone/>
            </a:pPr>
            <a:endParaRPr lang="en-US" sz="1800">
              <a:solidFill>
                <a:schemeClr val="tx2"/>
              </a:solidFill>
            </a:endParaRPr>
          </a:p>
          <a:p>
            <a:pPr marL="0" indent="0">
              <a:buNone/>
            </a:pPr>
            <a:r>
              <a:rPr lang="en-US" sz="1800">
                <a:solidFill>
                  <a:schemeClr val="tx2"/>
                </a:solidFill>
              </a:rPr>
              <a:t>*AMI: Area Median Income</a:t>
            </a:r>
          </a:p>
          <a:p>
            <a:endParaRPr lang="en-US" sz="1800">
              <a:solidFill>
                <a:schemeClr val="tx2"/>
              </a:solidFill>
            </a:endParaRPr>
          </a:p>
        </p:txBody>
      </p:sp>
      <p:sp>
        <p:nvSpPr>
          <p:cNvPr id="14" name="Rectangle 13">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44060124"/>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450EFA-EFF3-63F9-5B0D-3B0985FF9ADB}"/>
              </a:ext>
            </a:extLst>
          </p:cNvPr>
          <p:cNvSpPr>
            <a:spLocks noGrp="1"/>
          </p:cNvSpPr>
          <p:nvPr>
            <p:ph type="ctrTitle"/>
          </p:nvPr>
        </p:nvSpPr>
        <p:spPr>
          <a:xfrm>
            <a:off x="4378000" y="2167391"/>
            <a:ext cx="6280927" cy="2523219"/>
          </a:xfrm>
        </p:spPr>
        <p:txBody>
          <a:bodyPr>
            <a:normAutofit/>
          </a:bodyPr>
          <a:lstStyle/>
          <a:p>
            <a:pPr algn="l"/>
            <a:r>
              <a:rPr lang="en-US" sz="4400">
                <a:solidFill>
                  <a:schemeClr val="tx2"/>
                </a:solidFill>
              </a:rPr>
              <a:t>HOME investment Partnerships Program (HOME)</a:t>
            </a:r>
            <a:br>
              <a:rPr lang="en-US" sz="4400">
                <a:solidFill>
                  <a:schemeClr val="tx2"/>
                </a:solidFill>
              </a:rPr>
            </a:br>
            <a:r>
              <a:rPr lang="en-US" sz="4400">
                <a:solidFill>
                  <a:schemeClr val="tx2"/>
                </a:solidFill>
              </a:rPr>
              <a:t>Overview</a:t>
            </a:r>
          </a:p>
        </p:txBody>
      </p:sp>
      <p:sp>
        <p:nvSpPr>
          <p:cNvPr id="9" name="Rectangle 8">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1" name="Straight Connector 10">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9726791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F788EF-EB0C-E369-7B83-7D63FEBD9037}"/>
              </a:ext>
            </a:extLst>
          </p:cNvPr>
          <p:cNvSpPr>
            <a:spLocks noGrp="1"/>
          </p:cNvSpPr>
          <p:nvPr>
            <p:ph type="title"/>
          </p:nvPr>
        </p:nvSpPr>
        <p:spPr>
          <a:xfrm>
            <a:off x="643467" y="1325880"/>
            <a:ext cx="3089437" cy="4206240"/>
          </a:xfrm>
        </p:spPr>
        <p:txBody>
          <a:bodyPr>
            <a:normAutofit/>
          </a:bodyPr>
          <a:lstStyle/>
          <a:p>
            <a:pPr algn="r"/>
            <a:r>
              <a:rPr lang="en-US" sz="3200">
                <a:solidFill>
                  <a:schemeClr val="tx2"/>
                </a:solidFill>
              </a:rPr>
              <a:t>HOME Overview </a:t>
            </a:r>
            <a:br>
              <a:rPr lang="en-US" sz="3200">
                <a:solidFill>
                  <a:schemeClr val="tx2"/>
                </a:solidFill>
              </a:rPr>
            </a:br>
            <a:r>
              <a:rPr lang="en-US" sz="3200">
                <a:solidFill>
                  <a:schemeClr val="tx2"/>
                </a:solidFill>
              </a:rPr>
              <a:t>Federal</a:t>
            </a:r>
          </a:p>
        </p:txBody>
      </p:sp>
      <p:sp>
        <p:nvSpPr>
          <p:cNvPr id="10" name="Rectangle 9">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B99348F-FC25-5193-7EAD-0813F7548169}"/>
              </a:ext>
            </a:extLst>
          </p:cNvPr>
          <p:cNvSpPr>
            <a:spLocks noGrp="1"/>
          </p:cNvSpPr>
          <p:nvPr>
            <p:ph idx="1"/>
          </p:nvPr>
        </p:nvSpPr>
        <p:spPr>
          <a:xfrm>
            <a:off x="4381668" y="1126067"/>
            <a:ext cx="6605331" cy="4605866"/>
          </a:xfrm>
        </p:spPr>
        <p:txBody>
          <a:bodyPr anchor="ctr">
            <a:normAutofit/>
          </a:bodyPr>
          <a:lstStyle/>
          <a:p>
            <a:r>
              <a:rPr lang="en-US" sz="1700">
                <a:solidFill>
                  <a:schemeClr val="tx2"/>
                </a:solidFill>
              </a:rPr>
              <a:t>Governing Agency</a:t>
            </a:r>
          </a:p>
          <a:p>
            <a:pPr lvl="1">
              <a:spcBef>
                <a:spcPts val="0"/>
              </a:spcBef>
              <a:spcAft>
                <a:spcPts val="600"/>
              </a:spcAft>
            </a:pPr>
            <a:r>
              <a:rPr lang="en-US" sz="1700">
                <a:solidFill>
                  <a:schemeClr val="tx2"/>
                </a:solidFill>
              </a:rPr>
              <a:t>US Department of Housing and Urban Development (HUD)</a:t>
            </a:r>
          </a:p>
          <a:p>
            <a:r>
              <a:rPr lang="en-US" sz="1700">
                <a:solidFill>
                  <a:schemeClr val="tx2"/>
                </a:solidFill>
              </a:rPr>
              <a:t>Law: </a:t>
            </a:r>
          </a:p>
          <a:p>
            <a:pPr lvl="1">
              <a:spcBef>
                <a:spcPts val="0"/>
              </a:spcBef>
              <a:spcAft>
                <a:spcPts val="600"/>
              </a:spcAft>
            </a:pPr>
            <a:r>
              <a:rPr lang="en-US" sz="1700">
                <a:solidFill>
                  <a:schemeClr val="tx2"/>
                </a:solidFill>
              </a:rPr>
              <a:t>TITLE II of the Cranston-Gonzalez National Affordable Housing Act </a:t>
            </a:r>
          </a:p>
          <a:p>
            <a:r>
              <a:rPr lang="en-US" sz="1700">
                <a:solidFill>
                  <a:schemeClr val="tx2"/>
                </a:solidFill>
              </a:rPr>
              <a:t>Regulations:</a:t>
            </a:r>
          </a:p>
          <a:p>
            <a:pPr lvl="1">
              <a:spcBef>
                <a:spcPts val="0"/>
              </a:spcBef>
            </a:pPr>
            <a:r>
              <a:rPr lang="en-US" sz="1700">
                <a:solidFill>
                  <a:schemeClr val="tx2"/>
                </a:solidFill>
              </a:rPr>
              <a:t>TITLE 24 CFR, Subtitle A., Part 92 – HOME Investment Partnerships Program, Final Rule </a:t>
            </a:r>
          </a:p>
          <a:p>
            <a:pPr lvl="1"/>
            <a:r>
              <a:rPr lang="en-US" sz="1700">
                <a:solidFill>
                  <a:schemeClr val="tx2"/>
                </a:solidFill>
              </a:rPr>
              <a:t>TITLE 24 CFR, Parts 5, 91, 92, et al. Affirmatively Furthering Fair Housing; Final Rule</a:t>
            </a:r>
          </a:p>
          <a:p>
            <a:r>
              <a:rPr lang="en-US" sz="1700">
                <a:solidFill>
                  <a:schemeClr val="tx2"/>
                </a:solidFill>
              </a:rPr>
              <a:t>Policy</a:t>
            </a:r>
          </a:p>
          <a:p>
            <a:pPr lvl="1">
              <a:spcBef>
                <a:spcPts val="0"/>
              </a:spcBef>
              <a:spcAft>
                <a:spcPts val="600"/>
              </a:spcAft>
            </a:pPr>
            <a:r>
              <a:rPr lang="en-US" sz="1700">
                <a:solidFill>
                  <a:schemeClr val="tx2"/>
                </a:solidFill>
              </a:rPr>
              <a:t>CPD Notices</a:t>
            </a:r>
          </a:p>
          <a:p>
            <a:r>
              <a:rPr lang="en-US" sz="1700">
                <a:solidFill>
                  <a:schemeClr val="tx2"/>
                </a:solidFill>
              </a:rPr>
              <a:t>States are Permitted to Determine How the Program is Administered.</a:t>
            </a:r>
          </a:p>
          <a:p>
            <a:endParaRPr lang="en-US" sz="1700">
              <a:solidFill>
                <a:schemeClr val="tx2"/>
              </a:solidFill>
            </a:endParaRPr>
          </a:p>
        </p:txBody>
      </p:sp>
      <p:sp>
        <p:nvSpPr>
          <p:cNvPr id="14" name="Rectangle 13">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33207317"/>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865A89-FA6F-9F9C-9879-A95228634C69}"/>
              </a:ext>
            </a:extLst>
          </p:cNvPr>
          <p:cNvSpPr>
            <a:spLocks noGrp="1"/>
          </p:cNvSpPr>
          <p:nvPr>
            <p:ph type="title"/>
          </p:nvPr>
        </p:nvSpPr>
        <p:spPr>
          <a:xfrm>
            <a:off x="643467" y="1325880"/>
            <a:ext cx="3089437" cy="4206240"/>
          </a:xfrm>
        </p:spPr>
        <p:txBody>
          <a:bodyPr>
            <a:normAutofit/>
          </a:bodyPr>
          <a:lstStyle/>
          <a:p>
            <a:pPr algn="r"/>
            <a:r>
              <a:rPr lang="en-US" sz="3200">
                <a:solidFill>
                  <a:schemeClr val="tx2"/>
                </a:solidFill>
              </a:rPr>
              <a:t>HOME Overview </a:t>
            </a:r>
            <a:br>
              <a:rPr lang="en-US" sz="3200">
                <a:solidFill>
                  <a:schemeClr val="tx2"/>
                </a:solidFill>
              </a:rPr>
            </a:br>
            <a:r>
              <a:rPr lang="en-US" sz="3200">
                <a:solidFill>
                  <a:schemeClr val="tx2"/>
                </a:solidFill>
              </a:rPr>
              <a:t>Federal</a:t>
            </a:r>
          </a:p>
        </p:txBody>
      </p:sp>
      <p:sp>
        <p:nvSpPr>
          <p:cNvPr id="10" name="Rectangle 9">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9A06A3D-DA57-A9F0-9995-1753F6AE0928}"/>
              </a:ext>
            </a:extLst>
          </p:cNvPr>
          <p:cNvSpPr>
            <a:spLocks noGrp="1"/>
          </p:cNvSpPr>
          <p:nvPr>
            <p:ph idx="1"/>
          </p:nvPr>
        </p:nvSpPr>
        <p:spPr>
          <a:xfrm>
            <a:off x="4381668" y="1126067"/>
            <a:ext cx="6605331" cy="4605866"/>
          </a:xfrm>
        </p:spPr>
        <p:txBody>
          <a:bodyPr anchor="ctr">
            <a:normAutofit/>
          </a:bodyPr>
          <a:lstStyle/>
          <a:p>
            <a:r>
              <a:rPr lang="en-US" sz="1800">
                <a:solidFill>
                  <a:schemeClr val="tx2"/>
                </a:solidFill>
              </a:rPr>
              <a:t>HOME Program started in 1992</a:t>
            </a:r>
          </a:p>
          <a:p>
            <a:r>
              <a:rPr lang="en-US" sz="1800">
                <a:solidFill>
                  <a:schemeClr val="tx2"/>
                </a:solidFill>
              </a:rPr>
              <a:t>HOME has produced over one million units</a:t>
            </a:r>
          </a:p>
          <a:p>
            <a:r>
              <a:rPr lang="en-US" sz="1800">
                <a:solidFill>
                  <a:schemeClr val="tx2"/>
                </a:solidFill>
              </a:rPr>
              <a:t>Congress cut funding 38% in 2012 and imposed tighter restrictions on the Program in FY12 and FY13</a:t>
            </a:r>
          </a:p>
          <a:p>
            <a:r>
              <a:rPr lang="en-US" sz="1800">
                <a:solidFill>
                  <a:schemeClr val="tx2"/>
                </a:solidFill>
              </a:rPr>
              <a:t>HOME Final Rule was published and became effective in 2013</a:t>
            </a:r>
          </a:p>
          <a:p>
            <a:r>
              <a:rPr lang="en-US" sz="1800">
                <a:solidFill>
                  <a:schemeClr val="tx2"/>
                </a:solidFill>
              </a:rPr>
              <a:t>The Affirmatively Furthering Fair Housing Final Rule was published and became effective in 2015</a:t>
            </a:r>
          </a:p>
          <a:p>
            <a:r>
              <a:rPr lang="en-US" sz="1800">
                <a:solidFill>
                  <a:schemeClr val="tx2"/>
                </a:solidFill>
              </a:rPr>
              <a:t>Further cuts to the Program are expected</a:t>
            </a:r>
          </a:p>
        </p:txBody>
      </p:sp>
      <p:sp>
        <p:nvSpPr>
          <p:cNvPr id="14" name="Rectangle 13">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897995319"/>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BF421A-29A7-20EE-C5A4-86DA145E1854}"/>
              </a:ext>
            </a:extLst>
          </p:cNvPr>
          <p:cNvSpPr>
            <a:spLocks noGrp="1"/>
          </p:cNvSpPr>
          <p:nvPr>
            <p:ph type="title"/>
          </p:nvPr>
        </p:nvSpPr>
        <p:spPr>
          <a:xfrm>
            <a:off x="643467" y="1325880"/>
            <a:ext cx="3089437" cy="4206240"/>
          </a:xfrm>
        </p:spPr>
        <p:txBody>
          <a:bodyPr>
            <a:normAutofit/>
          </a:bodyPr>
          <a:lstStyle/>
          <a:p>
            <a:pPr algn="r"/>
            <a:r>
              <a:rPr lang="en-US" sz="3200">
                <a:solidFill>
                  <a:schemeClr val="tx2"/>
                </a:solidFill>
              </a:rPr>
              <a:t>HOME Overview </a:t>
            </a:r>
            <a:br>
              <a:rPr lang="en-US" sz="3200">
                <a:solidFill>
                  <a:schemeClr val="tx2"/>
                </a:solidFill>
              </a:rPr>
            </a:br>
            <a:r>
              <a:rPr lang="en-US" sz="3200">
                <a:solidFill>
                  <a:schemeClr val="tx2"/>
                </a:solidFill>
              </a:rPr>
              <a:t>Participating Jurisdictions (PJs)</a:t>
            </a:r>
          </a:p>
        </p:txBody>
      </p:sp>
      <p:sp>
        <p:nvSpPr>
          <p:cNvPr id="10" name="Rectangle 9">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61C0A75-C0C7-E687-353C-86BCB5812BE3}"/>
              </a:ext>
            </a:extLst>
          </p:cNvPr>
          <p:cNvSpPr>
            <a:spLocks noGrp="1"/>
          </p:cNvSpPr>
          <p:nvPr>
            <p:ph idx="1"/>
          </p:nvPr>
        </p:nvSpPr>
        <p:spPr>
          <a:xfrm>
            <a:off x="4381668" y="1126067"/>
            <a:ext cx="6605331" cy="4605866"/>
          </a:xfrm>
        </p:spPr>
        <p:txBody>
          <a:bodyPr anchor="ctr">
            <a:normAutofit/>
          </a:bodyPr>
          <a:lstStyle/>
          <a:p>
            <a:r>
              <a:rPr lang="en-US" sz="1800">
                <a:solidFill>
                  <a:schemeClr val="tx2"/>
                </a:solidFill>
              </a:rPr>
              <a:t>State PJ</a:t>
            </a:r>
          </a:p>
          <a:p>
            <a:pPr lvl="1"/>
            <a:r>
              <a:rPr lang="en-US" sz="1800">
                <a:solidFill>
                  <a:schemeClr val="tx2"/>
                </a:solidFill>
              </a:rPr>
              <a:t>Alabama Housing Finance Authority</a:t>
            </a:r>
          </a:p>
          <a:p>
            <a:pPr lvl="1"/>
            <a:r>
              <a:rPr lang="en-US" sz="1800">
                <a:solidFill>
                  <a:schemeClr val="tx2"/>
                </a:solidFill>
              </a:rPr>
              <a:t>States receive 40% of the total HOME funding </a:t>
            </a:r>
          </a:p>
          <a:p>
            <a:endParaRPr lang="en-US" sz="1800">
              <a:solidFill>
                <a:schemeClr val="tx2"/>
              </a:solidFill>
            </a:endParaRPr>
          </a:p>
          <a:p>
            <a:r>
              <a:rPr lang="en-US" sz="1800">
                <a:solidFill>
                  <a:schemeClr val="tx2"/>
                </a:solidFill>
              </a:rPr>
              <a:t>City/County PJs</a:t>
            </a:r>
          </a:p>
          <a:p>
            <a:pPr lvl="1"/>
            <a:r>
              <a:rPr lang="en-US" sz="1800">
                <a:solidFill>
                  <a:schemeClr val="tx2"/>
                </a:solidFill>
              </a:rPr>
              <a:t>Localities receive 60% of the total HOME funding based on a formula established by HUD.</a:t>
            </a:r>
          </a:p>
          <a:p>
            <a:pPr lvl="1"/>
            <a:r>
              <a:rPr lang="en-US" sz="1800">
                <a:solidFill>
                  <a:schemeClr val="tx2"/>
                </a:solidFill>
              </a:rPr>
              <a:t>Various Housing Programs</a:t>
            </a:r>
          </a:p>
          <a:p>
            <a:pPr lvl="2"/>
            <a:r>
              <a:rPr lang="en-US">
                <a:solidFill>
                  <a:schemeClr val="tx2"/>
                </a:solidFill>
              </a:rPr>
              <a:t>Homebuyer</a:t>
            </a:r>
          </a:p>
          <a:p>
            <a:pPr lvl="2"/>
            <a:r>
              <a:rPr lang="en-US">
                <a:solidFill>
                  <a:schemeClr val="tx2"/>
                </a:solidFill>
              </a:rPr>
              <a:t>Homeowner</a:t>
            </a:r>
          </a:p>
          <a:p>
            <a:pPr lvl="2"/>
            <a:r>
              <a:rPr lang="en-US">
                <a:solidFill>
                  <a:schemeClr val="tx2"/>
                </a:solidFill>
              </a:rPr>
              <a:t>Rental Assistance</a:t>
            </a:r>
          </a:p>
          <a:p>
            <a:endParaRPr lang="en-US" sz="1800">
              <a:solidFill>
                <a:schemeClr val="tx2"/>
              </a:solidFill>
            </a:endParaRPr>
          </a:p>
        </p:txBody>
      </p:sp>
      <p:sp>
        <p:nvSpPr>
          <p:cNvPr id="14" name="Rectangle 13">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442633193"/>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11">
            <a:extLst>
              <a:ext uri="{FF2B5EF4-FFF2-40B4-BE49-F238E27FC236}">
                <a16:creationId xmlns:a16="http://schemas.microsoft.com/office/drawing/2014/main" id="{4E59D7C1-6E25-48C3-B420-ED45FFDB7D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7262" y="0"/>
            <a:ext cx="60647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3">
            <a:extLst>
              <a:ext uri="{FF2B5EF4-FFF2-40B4-BE49-F238E27FC236}">
                <a16:creationId xmlns:a16="http://schemas.microsoft.com/office/drawing/2014/main" id="{6374EBE0-04D0-42B1-93D5-4FC7C9EBA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9691" y="2054942"/>
            <a:ext cx="6072309" cy="1828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865043-AF09-9628-97E1-B8EDE08391E1}"/>
              </a:ext>
            </a:extLst>
          </p:cNvPr>
          <p:cNvSpPr>
            <a:spLocks noGrp="1"/>
          </p:cNvSpPr>
          <p:nvPr>
            <p:ph type="title"/>
          </p:nvPr>
        </p:nvSpPr>
        <p:spPr>
          <a:xfrm>
            <a:off x="6449950" y="2194560"/>
            <a:ext cx="5418961" cy="1739347"/>
          </a:xfrm>
        </p:spPr>
        <p:txBody>
          <a:bodyPr vert="horz" lIns="91440" tIns="45720" rIns="91440" bIns="45720" rtlCol="0" anchor="ctr">
            <a:normAutofit/>
          </a:bodyPr>
          <a:lstStyle/>
          <a:p>
            <a:pPr algn="ctr">
              <a:lnSpc>
                <a:spcPct val="80000"/>
              </a:lnSpc>
            </a:pPr>
            <a:r>
              <a:rPr lang="en-US" spc="150" dirty="0">
                <a:solidFill>
                  <a:schemeClr val="tx2"/>
                </a:solidFill>
              </a:rPr>
              <a:t>HOME Overview </a:t>
            </a:r>
            <a:br>
              <a:rPr lang="en-US" spc="150" dirty="0">
                <a:solidFill>
                  <a:schemeClr val="tx2"/>
                </a:solidFill>
              </a:rPr>
            </a:br>
            <a:r>
              <a:rPr lang="en-US" spc="150" dirty="0">
                <a:solidFill>
                  <a:schemeClr val="tx2"/>
                </a:solidFill>
              </a:rPr>
              <a:t>Alabama Funding Distribution</a:t>
            </a:r>
          </a:p>
        </p:txBody>
      </p:sp>
      <p:sp>
        <p:nvSpPr>
          <p:cNvPr id="21" name="Rectangle 15">
            <a:extLst>
              <a:ext uri="{FF2B5EF4-FFF2-40B4-BE49-F238E27FC236}">
                <a16:creationId xmlns:a16="http://schemas.microsoft.com/office/drawing/2014/main" id="{E1EAEB6D-60FF-455D-B8CC-2AC963CE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5497"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solidFill>
                <a:schemeClr val="tx2"/>
              </a:solidFill>
            </a:endParaRPr>
          </a:p>
        </p:txBody>
      </p:sp>
      <p:pic>
        <p:nvPicPr>
          <p:cNvPr id="5" name="Picture 4" descr="A diagram of a company&#10;&#10;Description automatically generated">
            <a:extLst>
              <a:ext uri="{FF2B5EF4-FFF2-40B4-BE49-F238E27FC236}">
                <a16:creationId xmlns:a16="http://schemas.microsoft.com/office/drawing/2014/main" id="{5CD14BB3-956F-24A9-E230-F679CD00FD2E}"/>
              </a:ext>
            </a:extLst>
          </p:cNvPr>
          <p:cNvPicPr>
            <a:picLocks noChangeAspect="1"/>
          </p:cNvPicPr>
          <p:nvPr/>
        </p:nvPicPr>
        <p:blipFill rotWithShape="1">
          <a:blip r:embed="rId2"/>
          <a:srcRect l="-1430" b="-1432"/>
          <a:stretch/>
        </p:blipFill>
        <p:spPr>
          <a:xfrm>
            <a:off x="634275" y="1958999"/>
            <a:ext cx="4851141" cy="2898556"/>
          </a:xfrm>
          <a:prstGeom prst="rect">
            <a:avLst/>
          </a:prstGeom>
        </p:spPr>
      </p:pic>
      <p:sp>
        <p:nvSpPr>
          <p:cNvPr id="6" name="Rectangle 5">
            <a:extLst>
              <a:ext uri="{FF2B5EF4-FFF2-40B4-BE49-F238E27FC236}">
                <a16:creationId xmlns:a16="http://schemas.microsoft.com/office/drawing/2014/main" id="{FA4575E6-4360-4647-F31B-DA1B1AF41B38}"/>
              </a:ext>
            </a:extLst>
          </p:cNvPr>
          <p:cNvSpPr/>
          <p:nvPr/>
        </p:nvSpPr>
        <p:spPr>
          <a:xfrm>
            <a:off x="466531" y="3883741"/>
            <a:ext cx="1119673" cy="10738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5F18B9A-A0D2-2C51-013F-DC3E0D7EB5FD}"/>
              </a:ext>
            </a:extLst>
          </p:cNvPr>
          <p:cNvSpPr txBox="1"/>
          <p:nvPr/>
        </p:nvSpPr>
        <p:spPr>
          <a:xfrm>
            <a:off x="553673" y="2718033"/>
            <a:ext cx="1761688" cy="710967"/>
          </a:xfrm>
          <a:prstGeom prst="rect">
            <a:avLst/>
          </a:prstGeom>
          <a:solidFill>
            <a:schemeClr val="bg1"/>
          </a:solidFill>
        </p:spPr>
        <p:txBody>
          <a:bodyPr wrap="square" rtlCol="0">
            <a:spAutoFit/>
          </a:bodyPr>
          <a:lstStyle/>
          <a:p>
            <a:endParaRPr lang="en-US" dirty="0"/>
          </a:p>
        </p:txBody>
      </p:sp>
      <p:pic>
        <p:nvPicPr>
          <p:cNvPr id="8" name="Picture 7">
            <a:extLst>
              <a:ext uri="{FF2B5EF4-FFF2-40B4-BE49-F238E27FC236}">
                <a16:creationId xmlns:a16="http://schemas.microsoft.com/office/drawing/2014/main" id="{3C513528-7D84-DE5D-B59F-C53701B1A53F}"/>
              </a:ext>
            </a:extLst>
          </p:cNvPr>
          <p:cNvPicPr>
            <a:picLocks noChangeAspect="1"/>
          </p:cNvPicPr>
          <p:nvPr/>
        </p:nvPicPr>
        <p:blipFill>
          <a:blip r:embed="rId3"/>
          <a:stretch>
            <a:fillRect/>
          </a:stretch>
        </p:blipFill>
        <p:spPr>
          <a:xfrm>
            <a:off x="323089" y="2781770"/>
            <a:ext cx="2348124" cy="564926"/>
          </a:xfrm>
          <a:prstGeom prst="rect">
            <a:avLst/>
          </a:prstGeom>
        </p:spPr>
      </p:pic>
      <p:sp>
        <p:nvSpPr>
          <p:cNvPr id="9" name="TextBox 8">
            <a:extLst>
              <a:ext uri="{FF2B5EF4-FFF2-40B4-BE49-F238E27FC236}">
                <a16:creationId xmlns:a16="http://schemas.microsoft.com/office/drawing/2014/main" id="{8B6B6F11-755C-D6A6-C73C-EB077A437AD3}"/>
              </a:ext>
            </a:extLst>
          </p:cNvPr>
          <p:cNvSpPr txBox="1"/>
          <p:nvPr/>
        </p:nvSpPr>
        <p:spPr>
          <a:xfrm>
            <a:off x="-1765" y="5452844"/>
            <a:ext cx="6097765" cy="738664"/>
          </a:xfrm>
          <a:prstGeom prst="rect">
            <a:avLst/>
          </a:prstGeom>
          <a:noFill/>
        </p:spPr>
        <p:txBody>
          <a:bodyPr wrap="square" rtlCol="0">
            <a:spAutoFit/>
          </a:bodyPr>
          <a:lstStyle/>
          <a:p>
            <a:r>
              <a:rPr lang="en-US" sz="1400" dirty="0"/>
              <a:t>*AHFA will not accept or consider an application for HOME funds submitted in a city or county that is a HUD approved PJ and receives its own allocation of HOME Funds.</a:t>
            </a:r>
          </a:p>
        </p:txBody>
      </p:sp>
    </p:spTree>
    <p:extLst>
      <p:ext uri="{BB962C8B-B14F-4D97-AF65-F5344CB8AC3E}">
        <p14:creationId xmlns:p14="http://schemas.microsoft.com/office/powerpoint/2010/main" val="4080951022"/>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25239F-A6FB-43A8-BD4A-3FB7C0B48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9A457F22-2034-4200-B6E4-5B8372AAC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163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9DA7986-F4F5-4F92-94A3-343B2D7200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6981"/>
            <a:ext cx="4686300" cy="1639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DEC1C6-AF3F-5A6C-DA86-3F12DB82C6C9}"/>
              </a:ext>
            </a:extLst>
          </p:cNvPr>
          <p:cNvSpPr>
            <a:spLocks noGrp="1"/>
          </p:cNvSpPr>
          <p:nvPr>
            <p:ph type="title"/>
          </p:nvPr>
        </p:nvSpPr>
        <p:spPr>
          <a:xfrm>
            <a:off x="634277" y="284176"/>
            <a:ext cx="3670874" cy="1508760"/>
          </a:xfrm>
        </p:spPr>
        <p:txBody>
          <a:bodyPr vert="horz" lIns="91440" tIns="45720" rIns="91440" bIns="45720" rtlCol="0" anchor="ctr">
            <a:normAutofit/>
          </a:bodyPr>
          <a:lstStyle/>
          <a:p>
            <a:r>
              <a:rPr lang="en-US" sz="3400" dirty="0" err="1">
                <a:solidFill>
                  <a:schemeClr val="tx2"/>
                </a:solidFill>
              </a:rPr>
              <a:t>Ahfa</a:t>
            </a:r>
            <a:r>
              <a:rPr lang="en-US" sz="3400" dirty="0">
                <a:solidFill>
                  <a:schemeClr val="tx2"/>
                </a:solidFill>
              </a:rPr>
              <a:t> allocation amounts</a:t>
            </a:r>
          </a:p>
        </p:txBody>
      </p:sp>
      <p:sp>
        <p:nvSpPr>
          <p:cNvPr id="3" name="Content Placeholder 2">
            <a:extLst>
              <a:ext uri="{FF2B5EF4-FFF2-40B4-BE49-F238E27FC236}">
                <a16:creationId xmlns:a16="http://schemas.microsoft.com/office/drawing/2014/main" id="{7CBEB107-1227-07ED-AB06-0B36A097CC60}"/>
              </a:ext>
            </a:extLst>
          </p:cNvPr>
          <p:cNvSpPr>
            <a:spLocks noGrp="1"/>
          </p:cNvSpPr>
          <p:nvPr>
            <p:ph sz="half" idx="1"/>
          </p:nvPr>
        </p:nvSpPr>
        <p:spPr>
          <a:xfrm>
            <a:off x="117987" y="1906542"/>
            <a:ext cx="4428388" cy="4206240"/>
          </a:xfrm>
        </p:spPr>
        <p:txBody>
          <a:bodyPr vert="horz" lIns="91440" tIns="45720" rIns="91440" bIns="45720" rtlCol="0">
            <a:noAutofit/>
          </a:bodyPr>
          <a:lstStyle/>
          <a:p>
            <a:r>
              <a:rPr lang="en-US" sz="1800" dirty="0">
                <a:solidFill>
                  <a:schemeClr val="bg1"/>
                </a:solidFill>
              </a:rPr>
              <a:t>Each state’s 9% Housing Credit allocation is subject to a volume cap based on its population limiting the availability of the Credit in each state. Volume cap figures are published by the IRS on an annual basis.</a:t>
            </a:r>
          </a:p>
          <a:p>
            <a:r>
              <a:rPr lang="en-US" sz="1800" dirty="0">
                <a:solidFill>
                  <a:schemeClr val="bg1"/>
                </a:solidFill>
              </a:rPr>
              <a:t>The Annual HOME Allocation is established by Congress in each annual budget appropriation.</a:t>
            </a:r>
          </a:p>
          <a:p>
            <a:r>
              <a:rPr lang="en-US" sz="1800" dirty="0">
                <a:solidFill>
                  <a:schemeClr val="bg1"/>
                </a:solidFill>
              </a:rPr>
              <a:t>The Annual HTF Allocation is based on funds contributed by Fannie Mae and Freddie Mac and an equation is used to determine the allocation for each state.</a:t>
            </a:r>
          </a:p>
          <a:p>
            <a:pPr marL="0" indent="0">
              <a:buNone/>
            </a:pPr>
            <a:r>
              <a:rPr lang="en-US" sz="1400" dirty="0">
                <a:solidFill>
                  <a:schemeClr val="bg1"/>
                </a:solidFill>
              </a:rPr>
              <a:t>Please Note: The figures in the table are provided only as examples and are subject to change each year.</a:t>
            </a:r>
          </a:p>
        </p:txBody>
      </p:sp>
      <p:sp>
        <p:nvSpPr>
          <p:cNvPr id="16" name="Rectangle 15">
            <a:extLst>
              <a:ext uri="{FF2B5EF4-FFF2-40B4-BE49-F238E27FC236}">
                <a16:creationId xmlns:a16="http://schemas.microsoft.com/office/drawing/2014/main" id="{428E76FD-76EE-4DE6-BBA4-EEA6E4B98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190" y="0"/>
            <a:ext cx="7566810"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graphicFrame>
        <p:nvGraphicFramePr>
          <p:cNvPr id="5" name="Table 5">
            <a:extLst>
              <a:ext uri="{FF2B5EF4-FFF2-40B4-BE49-F238E27FC236}">
                <a16:creationId xmlns:a16="http://schemas.microsoft.com/office/drawing/2014/main" id="{C8B7701A-A184-942F-E99B-B2C7626C6B8C}"/>
              </a:ext>
            </a:extLst>
          </p:cNvPr>
          <p:cNvGraphicFramePr>
            <a:graphicFrameLocks/>
          </p:cNvGraphicFramePr>
          <p:nvPr>
            <p:extLst>
              <p:ext uri="{D42A27DB-BD31-4B8C-83A1-F6EECF244321}">
                <p14:modId xmlns:p14="http://schemas.microsoft.com/office/powerpoint/2010/main" val="2044610717"/>
              </p:ext>
            </p:extLst>
          </p:nvPr>
        </p:nvGraphicFramePr>
        <p:xfrm>
          <a:off x="4913143" y="562453"/>
          <a:ext cx="6485170" cy="5789187"/>
        </p:xfrm>
        <a:graphic>
          <a:graphicData uri="http://schemas.openxmlformats.org/drawingml/2006/table">
            <a:tbl>
              <a:tblPr firstRow="1" bandRow="1">
                <a:tableStyleId>{5C22544A-7EE6-4342-B048-85BDC9FD1C3A}</a:tableStyleId>
              </a:tblPr>
              <a:tblGrid>
                <a:gridCol w="1249451">
                  <a:extLst>
                    <a:ext uri="{9D8B030D-6E8A-4147-A177-3AD203B41FA5}">
                      <a16:colId xmlns:a16="http://schemas.microsoft.com/office/drawing/2014/main" val="2466213659"/>
                    </a:ext>
                  </a:extLst>
                </a:gridCol>
                <a:gridCol w="2237274">
                  <a:extLst>
                    <a:ext uri="{9D8B030D-6E8A-4147-A177-3AD203B41FA5}">
                      <a16:colId xmlns:a16="http://schemas.microsoft.com/office/drawing/2014/main" val="762215337"/>
                    </a:ext>
                  </a:extLst>
                </a:gridCol>
                <a:gridCol w="1367764">
                  <a:extLst>
                    <a:ext uri="{9D8B030D-6E8A-4147-A177-3AD203B41FA5}">
                      <a16:colId xmlns:a16="http://schemas.microsoft.com/office/drawing/2014/main" val="2951141270"/>
                    </a:ext>
                  </a:extLst>
                </a:gridCol>
                <a:gridCol w="1630681">
                  <a:extLst>
                    <a:ext uri="{9D8B030D-6E8A-4147-A177-3AD203B41FA5}">
                      <a16:colId xmlns:a16="http://schemas.microsoft.com/office/drawing/2014/main" val="1598114343"/>
                    </a:ext>
                  </a:extLst>
                </a:gridCol>
              </a:tblGrid>
              <a:tr h="975183">
                <a:tc>
                  <a:txBody>
                    <a:bodyPr/>
                    <a:lstStyle/>
                    <a:p>
                      <a:r>
                        <a:rPr lang="en-US" sz="1600">
                          <a:latin typeface="+mn-lt"/>
                        </a:rPr>
                        <a:t>Funding</a:t>
                      </a:r>
                    </a:p>
                  </a:txBody>
                  <a:tcPr marL="53067" marR="53067" marT="26534" marB="26534"/>
                </a:tc>
                <a:tc>
                  <a:txBody>
                    <a:bodyPr/>
                    <a:lstStyle/>
                    <a:p>
                      <a:pPr algn="ctr"/>
                      <a:r>
                        <a:rPr lang="en-US" sz="1600" dirty="0">
                          <a:latin typeface="+mn-lt"/>
                        </a:rPr>
                        <a:t>Housing Credit</a:t>
                      </a:r>
                    </a:p>
                  </a:txBody>
                  <a:tcPr marL="53067" marR="53067" marT="26534" marB="26534"/>
                </a:tc>
                <a:tc>
                  <a:txBody>
                    <a:bodyPr/>
                    <a:lstStyle/>
                    <a:p>
                      <a:pPr algn="ctr"/>
                      <a:r>
                        <a:rPr lang="en-US" sz="1600">
                          <a:latin typeface="+mn-lt"/>
                        </a:rPr>
                        <a:t>HOME</a:t>
                      </a:r>
                    </a:p>
                  </a:txBody>
                  <a:tcPr marL="53067" marR="53067" marT="26534" marB="26534"/>
                </a:tc>
                <a:tc>
                  <a:txBody>
                    <a:bodyPr/>
                    <a:lstStyle/>
                    <a:p>
                      <a:pPr algn="ctr"/>
                      <a:r>
                        <a:rPr lang="en-US" sz="1600" dirty="0">
                          <a:latin typeface="+mn-lt"/>
                        </a:rPr>
                        <a:t>National Housing Trust Fund (HTF)</a:t>
                      </a:r>
                    </a:p>
                  </a:txBody>
                  <a:tcPr marL="53067" marR="53067" marT="26534" marB="26534"/>
                </a:tc>
                <a:extLst>
                  <a:ext uri="{0D108BD9-81ED-4DB2-BD59-A6C34878D82A}">
                    <a16:rowId xmlns:a16="http://schemas.microsoft.com/office/drawing/2014/main" val="2248433062"/>
                  </a:ext>
                </a:extLst>
              </a:tr>
              <a:tr h="1779914">
                <a:tc>
                  <a:txBody>
                    <a:bodyPr/>
                    <a:lstStyle/>
                    <a:p>
                      <a:r>
                        <a:rPr lang="en-US" sz="1600" dirty="0">
                          <a:latin typeface="+mn-lt"/>
                          <a:ea typeface="Cambria" panose="02040503050406030204" pitchFamily="18" charset="0"/>
                        </a:rPr>
                        <a:t>Allocation (estimated)</a:t>
                      </a:r>
                    </a:p>
                  </a:txBody>
                  <a:tcPr marL="53067" marR="53067" marT="26534" marB="26534"/>
                </a:tc>
                <a:tc>
                  <a:txBody>
                    <a:bodyPr/>
                    <a:lstStyle/>
                    <a:p>
                      <a:pPr algn="ctr"/>
                      <a:r>
                        <a:rPr lang="en-US" sz="1600" b="1" dirty="0">
                          <a:latin typeface="+mn-lt"/>
                          <a:ea typeface="Cambria" panose="02040503050406030204" pitchFamily="18" charset="0"/>
                          <a:cs typeface="Calibri" panose="020F0502020204030204" pitchFamily="34" charset="0"/>
                        </a:rPr>
                        <a:t>$15.0M</a:t>
                      </a:r>
                      <a:r>
                        <a:rPr lang="en-US" sz="1600" dirty="0">
                          <a:latin typeface="+mn-lt"/>
                          <a:ea typeface="Cambria" panose="02040503050406030204" pitchFamily="18" charset="0"/>
                          <a:cs typeface="Calibri" panose="020F0502020204030204" pitchFamily="34" charset="0"/>
                        </a:rPr>
                        <a:t>*</a:t>
                      </a:r>
                    </a:p>
                    <a:p>
                      <a:pPr algn="ctr"/>
                      <a:endParaRPr lang="en-US" sz="1600" dirty="0">
                        <a:latin typeface="+mn-lt"/>
                        <a:ea typeface="Cambria" panose="02040503050406030204" pitchFamily="18" charset="0"/>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600" b="1" dirty="0">
                        <a:latin typeface="+mn-lt"/>
                        <a:ea typeface="Cambria" panose="02040503050406030204" pitchFamily="18" charset="0"/>
                        <a:cs typeface="Calibri" panose="020F0502020204030204" pitchFamily="34" charset="0"/>
                      </a:endParaRPr>
                    </a:p>
                    <a:p>
                      <a:pPr algn="ctr"/>
                      <a:endParaRPr lang="en-US" sz="1600" dirty="0">
                        <a:highlight>
                          <a:srgbClr val="FFFF00"/>
                        </a:highlight>
                        <a:latin typeface="+mn-lt"/>
                        <a:ea typeface="Cambria" panose="02040503050406030204" pitchFamily="18" charset="0"/>
                        <a:cs typeface="Calibri" panose="020F0502020204030204" pitchFamily="34" charset="0"/>
                      </a:endParaRPr>
                    </a:p>
                  </a:txBody>
                  <a:tcPr marL="53067" marR="53067" marT="26534" marB="2653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mn-lt"/>
                          <a:ea typeface="Cambria" panose="02040503050406030204" pitchFamily="18" charset="0"/>
                          <a:cs typeface="Calibri" panose="020F0502020204030204" pitchFamily="34" charset="0"/>
                        </a:rPr>
                        <a:t>$10.8 M</a:t>
                      </a:r>
                    </a:p>
                    <a:p>
                      <a:pPr algn="ctr"/>
                      <a:endParaRPr lang="en-US" sz="1600" dirty="0">
                        <a:latin typeface="+mn-lt"/>
                        <a:ea typeface="Cambria" panose="02040503050406030204" pitchFamily="18" charset="0"/>
                        <a:cs typeface="Calibri" panose="020F0502020204030204" pitchFamily="34" charset="0"/>
                      </a:endParaRPr>
                    </a:p>
                  </a:txBody>
                  <a:tcPr marL="53067" marR="53067" marT="26534" marB="26534"/>
                </a:tc>
                <a:tc>
                  <a:txBody>
                    <a:bodyPr/>
                    <a:lstStyle/>
                    <a:p>
                      <a:pPr algn="ctr"/>
                      <a:r>
                        <a:rPr lang="en-US" sz="1600" b="1" dirty="0">
                          <a:latin typeface="+mn-lt"/>
                          <a:ea typeface="Cambria" panose="02040503050406030204" pitchFamily="18" charset="0"/>
                          <a:cs typeface="Calibri" panose="020F0502020204030204" pitchFamily="34" charset="0"/>
                        </a:rPr>
                        <a:t>$3.0 M </a:t>
                      </a:r>
                    </a:p>
                    <a:p>
                      <a:pPr algn="ctr"/>
                      <a:endParaRPr lang="en-US" sz="1600" b="0" dirty="0">
                        <a:highlight>
                          <a:srgbClr val="FFFF00"/>
                        </a:highlight>
                        <a:latin typeface="+mn-lt"/>
                        <a:ea typeface="Cambria" panose="02040503050406030204" pitchFamily="18" charset="0"/>
                        <a:cs typeface="Calibri" panose="020F0502020204030204" pitchFamily="34" charset="0"/>
                      </a:endParaRPr>
                    </a:p>
                    <a:p>
                      <a:pPr algn="ctr"/>
                      <a:endParaRPr lang="en-US" sz="1600" b="0" dirty="0">
                        <a:highlight>
                          <a:srgbClr val="FFFF00"/>
                        </a:highlight>
                        <a:latin typeface="+mn-lt"/>
                        <a:ea typeface="Cambria" panose="02040503050406030204" pitchFamily="18" charset="0"/>
                        <a:cs typeface="Calibri" panose="020F0502020204030204" pitchFamily="34" charset="0"/>
                      </a:endParaRPr>
                    </a:p>
                  </a:txBody>
                  <a:tcPr marL="53067" marR="53067" marT="26534" marB="26534"/>
                </a:tc>
                <a:extLst>
                  <a:ext uri="{0D108BD9-81ED-4DB2-BD59-A6C34878D82A}">
                    <a16:rowId xmlns:a16="http://schemas.microsoft.com/office/drawing/2014/main" val="2353360608"/>
                  </a:ext>
                </a:extLst>
              </a:tr>
              <a:tr h="679424">
                <a:tc>
                  <a:txBody>
                    <a:bodyPr/>
                    <a:lstStyle/>
                    <a:p>
                      <a:r>
                        <a:rPr lang="en-US" sz="1600">
                          <a:latin typeface="+mn-lt"/>
                          <a:ea typeface="Cambria" panose="02040503050406030204" pitchFamily="18" charset="0"/>
                        </a:rPr>
                        <a:t>Set Asides</a:t>
                      </a:r>
                    </a:p>
                  </a:txBody>
                  <a:tcPr marL="53067" marR="53067" marT="26534" marB="26534"/>
                </a:tc>
                <a:tc>
                  <a:txBody>
                    <a:bodyPr/>
                    <a:lstStyle/>
                    <a:p>
                      <a:pPr algn="ctr"/>
                      <a:r>
                        <a:rPr lang="en-US" sz="1600">
                          <a:latin typeface="+mn-lt"/>
                          <a:ea typeface="Cambria" panose="02040503050406030204" pitchFamily="18" charset="0"/>
                          <a:cs typeface="Calibri" panose="020F0502020204030204" pitchFamily="34" charset="0"/>
                        </a:rPr>
                        <a:t>Non-profit</a:t>
                      </a:r>
                      <a:r>
                        <a:rPr lang="en-US" sz="1600" baseline="0">
                          <a:latin typeface="+mn-lt"/>
                          <a:ea typeface="Cambria" panose="02040503050406030204" pitchFamily="18" charset="0"/>
                          <a:cs typeface="Calibri" panose="020F0502020204030204" pitchFamily="34" charset="0"/>
                        </a:rPr>
                        <a:t> 10%</a:t>
                      </a:r>
                    </a:p>
                  </a:txBody>
                  <a:tcPr marL="53067" marR="53067" marT="26534" marB="26534"/>
                </a:tc>
                <a:tc>
                  <a:txBody>
                    <a:bodyPr/>
                    <a:lstStyle/>
                    <a:p>
                      <a:pPr algn="ctr"/>
                      <a:r>
                        <a:rPr lang="en-US" sz="1600">
                          <a:latin typeface="+mn-lt"/>
                          <a:ea typeface="Cambria" panose="02040503050406030204" pitchFamily="18" charset="0"/>
                          <a:cs typeface="Calibri" panose="020F0502020204030204" pitchFamily="34" charset="0"/>
                        </a:rPr>
                        <a:t>CHDO 15%</a:t>
                      </a:r>
                    </a:p>
                  </a:txBody>
                  <a:tcPr marL="53067" marR="53067" marT="26534" marB="26534"/>
                </a:tc>
                <a:tc>
                  <a:txBody>
                    <a:bodyPr/>
                    <a:lstStyle/>
                    <a:p>
                      <a:pPr algn="ctr"/>
                      <a:r>
                        <a:rPr lang="en-US" sz="1600">
                          <a:latin typeface="+mn-lt"/>
                          <a:ea typeface="Cambria" panose="02040503050406030204" pitchFamily="18" charset="0"/>
                          <a:cs typeface="Calibri" panose="020F0502020204030204" pitchFamily="34" charset="0"/>
                        </a:rPr>
                        <a:t>None</a:t>
                      </a:r>
                    </a:p>
                  </a:txBody>
                  <a:tcPr marL="53067" marR="53067" marT="26534" marB="26534"/>
                </a:tc>
                <a:extLst>
                  <a:ext uri="{0D108BD9-81ED-4DB2-BD59-A6C34878D82A}">
                    <a16:rowId xmlns:a16="http://schemas.microsoft.com/office/drawing/2014/main" val="3497589423"/>
                  </a:ext>
                </a:extLst>
              </a:tr>
              <a:tr h="404300">
                <a:tc>
                  <a:txBody>
                    <a:bodyPr/>
                    <a:lstStyle/>
                    <a:p>
                      <a:r>
                        <a:rPr lang="en-US" sz="1600">
                          <a:latin typeface="+mn-lt"/>
                          <a:ea typeface="Cambria" panose="02040503050406030204" pitchFamily="18" charset="0"/>
                        </a:rPr>
                        <a:t>Caps</a:t>
                      </a:r>
                    </a:p>
                  </a:txBody>
                  <a:tcPr marL="53067" marR="53067" marT="26534" marB="26534"/>
                </a:tc>
                <a:tc>
                  <a:txBody>
                    <a:bodyPr/>
                    <a:lstStyle/>
                    <a:p>
                      <a:pPr algn="ctr"/>
                      <a:r>
                        <a:rPr lang="en-US" sz="1600">
                          <a:latin typeface="+mn-lt"/>
                          <a:ea typeface="Cambria" panose="02040503050406030204" pitchFamily="18" charset="0"/>
                          <a:cs typeface="Calibri" panose="020F0502020204030204" pitchFamily="34" charset="0"/>
                        </a:rPr>
                        <a:t>15%</a:t>
                      </a:r>
                    </a:p>
                  </a:txBody>
                  <a:tcPr marL="53067" marR="53067" marT="26534" marB="26534"/>
                </a:tc>
                <a:tc>
                  <a:txBody>
                    <a:bodyPr/>
                    <a:lstStyle/>
                    <a:p>
                      <a:pPr algn="ctr"/>
                      <a:r>
                        <a:rPr lang="en-US" sz="1600">
                          <a:latin typeface="+mn-lt"/>
                          <a:ea typeface="Cambria" panose="02040503050406030204" pitchFamily="18" charset="0"/>
                          <a:cs typeface="Calibri" panose="020F0502020204030204" pitchFamily="34" charset="0"/>
                        </a:rPr>
                        <a:t>25%</a:t>
                      </a:r>
                    </a:p>
                  </a:txBody>
                  <a:tcPr marL="53067" marR="53067" marT="26534" marB="26534"/>
                </a:tc>
                <a:tc>
                  <a:txBody>
                    <a:bodyPr/>
                    <a:lstStyle/>
                    <a:p>
                      <a:pPr algn="ctr"/>
                      <a:r>
                        <a:rPr lang="en-US" sz="1600">
                          <a:latin typeface="+mn-lt"/>
                          <a:ea typeface="Cambria" panose="02040503050406030204" pitchFamily="18" charset="0"/>
                          <a:cs typeface="Calibri" panose="020F0502020204030204" pitchFamily="34" charset="0"/>
                        </a:rPr>
                        <a:t>$1.35M</a:t>
                      </a:r>
                    </a:p>
                  </a:txBody>
                  <a:tcPr marL="53067" marR="53067" marT="26534" marB="26534"/>
                </a:tc>
                <a:extLst>
                  <a:ext uri="{0D108BD9-81ED-4DB2-BD59-A6C34878D82A}">
                    <a16:rowId xmlns:a16="http://schemas.microsoft.com/office/drawing/2014/main" val="3686732595"/>
                  </a:ext>
                </a:extLst>
              </a:tr>
              <a:tr h="975183">
                <a:tc>
                  <a:txBody>
                    <a:bodyPr/>
                    <a:lstStyle/>
                    <a:p>
                      <a:r>
                        <a:rPr lang="en-US" sz="1600">
                          <a:latin typeface="+mn-lt"/>
                          <a:ea typeface="Cambria" panose="02040503050406030204" pitchFamily="18" charset="0"/>
                        </a:rPr>
                        <a:t>Uses</a:t>
                      </a:r>
                    </a:p>
                  </a:txBody>
                  <a:tcPr marL="53067" marR="53067" marT="26534" marB="26534"/>
                </a:tc>
                <a:tc>
                  <a:txBody>
                    <a:bodyPr/>
                    <a:lstStyle/>
                    <a:p>
                      <a:pPr marL="285750" indent="-285750" algn="l">
                        <a:buFont typeface="Arial" panose="020B0604020202020204" pitchFamily="34" charset="0"/>
                        <a:buChar char="•"/>
                      </a:pPr>
                      <a:r>
                        <a:rPr lang="en-US" sz="1600" dirty="0">
                          <a:latin typeface="+mn-lt"/>
                          <a:ea typeface="Cambria" panose="02040503050406030204" pitchFamily="18" charset="0"/>
                          <a:cs typeface="Calibri" panose="020F0502020204030204" pitchFamily="34" charset="0"/>
                        </a:rPr>
                        <a:t>New Construction</a:t>
                      </a:r>
                    </a:p>
                    <a:p>
                      <a:pPr marL="285750" indent="-285750" algn="l">
                        <a:buFont typeface="Arial" panose="020B0604020202020204" pitchFamily="34" charset="0"/>
                        <a:buChar char="•"/>
                      </a:pPr>
                      <a:r>
                        <a:rPr lang="en-US" sz="1600" dirty="0">
                          <a:latin typeface="+mn-lt"/>
                          <a:ea typeface="Cambria" panose="02040503050406030204" pitchFamily="18" charset="0"/>
                          <a:cs typeface="Calibri" panose="020F0502020204030204" pitchFamily="34" charset="0"/>
                        </a:rPr>
                        <a:t>Acquisition /Rehab</a:t>
                      </a:r>
                    </a:p>
                    <a:p>
                      <a:pPr marL="285750" indent="-285750" algn="l">
                        <a:buFont typeface="Arial" panose="020B0604020202020204" pitchFamily="34" charset="0"/>
                        <a:buChar char="•"/>
                      </a:pPr>
                      <a:r>
                        <a:rPr lang="en-US" sz="1600" dirty="0">
                          <a:latin typeface="+mn-lt"/>
                          <a:ea typeface="Cambria" panose="02040503050406030204" pitchFamily="18" charset="0"/>
                          <a:cs typeface="Calibri" panose="020F0502020204030204" pitchFamily="34" charset="0"/>
                        </a:rPr>
                        <a:t>Adaptive</a:t>
                      </a:r>
                      <a:r>
                        <a:rPr lang="en-US" sz="1600" baseline="0" dirty="0">
                          <a:latin typeface="+mn-lt"/>
                          <a:ea typeface="Cambria" panose="02040503050406030204" pitchFamily="18" charset="0"/>
                          <a:cs typeface="Calibri" panose="020F0502020204030204" pitchFamily="34" charset="0"/>
                        </a:rPr>
                        <a:t> Reuse</a:t>
                      </a:r>
                      <a:endParaRPr lang="en-US" sz="1600" dirty="0">
                        <a:latin typeface="+mn-lt"/>
                        <a:ea typeface="Cambria" panose="02040503050406030204" pitchFamily="18" charset="0"/>
                        <a:cs typeface="Calibri" panose="020F0502020204030204" pitchFamily="34" charset="0"/>
                      </a:endParaRPr>
                    </a:p>
                  </a:txBody>
                  <a:tcPr marL="53067" marR="53067" marT="26534" marB="26534"/>
                </a:tc>
                <a:tc>
                  <a:txBody>
                    <a:bodyPr/>
                    <a:lstStyle/>
                    <a:p>
                      <a:pPr algn="ctr"/>
                      <a:r>
                        <a:rPr lang="en-US" sz="1600">
                          <a:latin typeface="+mn-lt"/>
                          <a:ea typeface="Cambria" panose="02040503050406030204" pitchFamily="18" charset="0"/>
                          <a:cs typeface="Calibri" panose="020F0502020204030204" pitchFamily="34" charset="0"/>
                        </a:rPr>
                        <a:t>New Construction</a:t>
                      </a:r>
                    </a:p>
                  </a:txBody>
                  <a:tcPr marL="53067" marR="53067" marT="26534" marB="26534"/>
                </a:tc>
                <a:tc>
                  <a:txBody>
                    <a:bodyPr/>
                    <a:lstStyle/>
                    <a:p>
                      <a:pPr algn="ctr"/>
                      <a:r>
                        <a:rPr lang="en-US" sz="1600">
                          <a:latin typeface="+mn-lt"/>
                          <a:ea typeface="Cambria" panose="02040503050406030204" pitchFamily="18" charset="0"/>
                          <a:cs typeface="Calibri" panose="020F0502020204030204" pitchFamily="34" charset="0"/>
                        </a:rPr>
                        <a:t>New Construction</a:t>
                      </a:r>
                    </a:p>
                  </a:txBody>
                  <a:tcPr marL="53067" marR="53067" marT="26534" marB="26534"/>
                </a:tc>
                <a:extLst>
                  <a:ext uri="{0D108BD9-81ED-4DB2-BD59-A6C34878D82A}">
                    <a16:rowId xmlns:a16="http://schemas.microsoft.com/office/drawing/2014/main" val="1146252628"/>
                  </a:ext>
                </a:extLst>
              </a:tr>
              <a:tr h="975183">
                <a:tc>
                  <a:txBody>
                    <a:bodyPr/>
                    <a:lstStyle/>
                    <a:p>
                      <a:r>
                        <a:rPr lang="en-US" sz="1600">
                          <a:latin typeface="+mn-lt"/>
                          <a:ea typeface="Cambria" panose="02040503050406030204" pitchFamily="18" charset="0"/>
                        </a:rPr>
                        <a:t>Units</a:t>
                      </a:r>
                    </a:p>
                  </a:txBody>
                  <a:tcPr marL="53067" marR="53067" marT="26534" marB="26534"/>
                </a:tc>
                <a:tc>
                  <a:txBody>
                    <a:bodyPr/>
                    <a:lstStyle/>
                    <a:p>
                      <a:pPr algn="ctr"/>
                      <a:r>
                        <a:rPr lang="en-US" sz="1600" dirty="0">
                          <a:latin typeface="+mn-lt"/>
                          <a:ea typeface="Cambria" panose="02040503050406030204" pitchFamily="18" charset="0"/>
                          <a:cs typeface="Calibri" panose="020F0502020204030204" pitchFamily="34" charset="0"/>
                        </a:rPr>
                        <a:t>Min: 12</a:t>
                      </a:r>
                    </a:p>
                    <a:p>
                      <a:pPr algn="ctr"/>
                      <a:r>
                        <a:rPr lang="en-US" sz="1600" dirty="0">
                          <a:latin typeface="+mn-lt"/>
                          <a:ea typeface="Cambria" panose="02040503050406030204" pitchFamily="18" charset="0"/>
                          <a:cs typeface="Calibri" panose="020F0502020204030204" pitchFamily="34" charset="0"/>
                        </a:rPr>
                        <a:t>Max: Cap Based</a:t>
                      </a:r>
                    </a:p>
                  </a:txBody>
                  <a:tcPr marL="53067" marR="53067" marT="26534" marB="26534"/>
                </a:tc>
                <a:tc>
                  <a:txBody>
                    <a:bodyPr/>
                    <a:lstStyle/>
                    <a:p>
                      <a:pPr algn="ctr"/>
                      <a:r>
                        <a:rPr lang="en-US" sz="1600">
                          <a:latin typeface="+mn-lt"/>
                          <a:ea typeface="Cambria" panose="02040503050406030204" pitchFamily="18" charset="0"/>
                          <a:cs typeface="Calibri" panose="020F0502020204030204" pitchFamily="34" charset="0"/>
                        </a:rPr>
                        <a:t>Min: 12</a:t>
                      </a:r>
                    </a:p>
                    <a:p>
                      <a:pPr algn="ctr"/>
                      <a:r>
                        <a:rPr lang="en-US" sz="1600">
                          <a:latin typeface="+mn-lt"/>
                          <a:ea typeface="Cambria" panose="02040503050406030204" pitchFamily="18" charset="0"/>
                          <a:cs typeface="Calibri" panose="020F0502020204030204" pitchFamily="34" charset="0"/>
                        </a:rPr>
                        <a:t>Max: 56</a:t>
                      </a:r>
                    </a:p>
                  </a:txBody>
                  <a:tcPr marL="53067" marR="53067" marT="26534" marB="26534"/>
                </a:tc>
                <a:tc>
                  <a:txBody>
                    <a:bodyPr/>
                    <a:lstStyle/>
                    <a:p>
                      <a:pPr algn="ctr"/>
                      <a:r>
                        <a:rPr lang="en-US" sz="1600" dirty="0">
                          <a:latin typeface="+mn-lt"/>
                          <a:ea typeface="Cambria" panose="02040503050406030204" pitchFamily="18" charset="0"/>
                          <a:cs typeface="Calibri" panose="020F0502020204030204" pitchFamily="34" charset="0"/>
                        </a:rPr>
                        <a:t>Min:</a:t>
                      </a:r>
                      <a:r>
                        <a:rPr lang="en-US" sz="1600" baseline="0" dirty="0">
                          <a:latin typeface="+mn-lt"/>
                          <a:ea typeface="Cambria" panose="02040503050406030204" pitchFamily="18" charset="0"/>
                          <a:cs typeface="Calibri" panose="020F0502020204030204" pitchFamily="34" charset="0"/>
                        </a:rPr>
                        <a:t> 1</a:t>
                      </a:r>
                    </a:p>
                    <a:p>
                      <a:pPr algn="ctr"/>
                      <a:r>
                        <a:rPr lang="en-US" sz="1600" baseline="0" dirty="0">
                          <a:latin typeface="+mn-lt"/>
                          <a:ea typeface="Cambria" panose="02040503050406030204" pitchFamily="18" charset="0"/>
                          <a:cs typeface="Calibri" panose="020F0502020204030204" pitchFamily="34" charset="0"/>
                        </a:rPr>
                        <a:t>Max: $1.35M Cap</a:t>
                      </a:r>
                      <a:endParaRPr lang="en-US" sz="1600" dirty="0">
                        <a:latin typeface="+mn-lt"/>
                        <a:ea typeface="Cambria" panose="02040503050406030204" pitchFamily="18" charset="0"/>
                        <a:cs typeface="Calibri" panose="020F0502020204030204" pitchFamily="34" charset="0"/>
                      </a:endParaRPr>
                    </a:p>
                  </a:txBody>
                  <a:tcPr marL="53067" marR="53067" marT="26534" marB="26534"/>
                </a:tc>
                <a:extLst>
                  <a:ext uri="{0D108BD9-81ED-4DB2-BD59-A6C34878D82A}">
                    <a16:rowId xmlns:a16="http://schemas.microsoft.com/office/drawing/2014/main" val="2387982687"/>
                  </a:ext>
                </a:extLst>
              </a:tr>
            </a:tbl>
          </a:graphicData>
        </a:graphic>
      </p:graphicFrame>
      <p:sp>
        <p:nvSpPr>
          <p:cNvPr id="6" name="TextBox 5">
            <a:extLst>
              <a:ext uri="{FF2B5EF4-FFF2-40B4-BE49-F238E27FC236}">
                <a16:creationId xmlns:a16="http://schemas.microsoft.com/office/drawing/2014/main" id="{35C75119-9924-D7D0-16B6-70DE5C6D86ED}"/>
              </a:ext>
            </a:extLst>
          </p:cNvPr>
          <p:cNvSpPr txBox="1"/>
          <p:nvPr/>
        </p:nvSpPr>
        <p:spPr>
          <a:xfrm>
            <a:off x="5122606" y="6351639"/>
            <a:ext cx="5329084" cy="369332"/>
          </a:xfrm>
          <a:prstGeom prst="rect">
            <a:avLst/>
          </a:prstGeom>
          <a:noFill/>
        </p:spPr>
        <p:txBody>
          <a:bodyPr wrap="square" rtlCol="0">
            <a:spAutoFit/>
          </a:bodyPr>
          <a:lstStyle/>
          <a:p>
            <a:r>
              <a:rPr lang="en-US" dirty="0"/>
              <a:t>*M=Million</a:t>
            </a:r>
          </a:p>
        </p:txBody>
      </p:sp>
    </p:spTree>
    <p:extLst>
      <p:ext uri="{BB962C8B-B14F-4D97-AF65-F5344CB8AC3E}">
        <p14:creationId xmlns:p14="http://schemas.microsoft.com/office/powerpoint/2010/main" val="3298622300"/>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97B77D-8A2B-E3DF-B478-0AF23F9AB2DA}"/>
              </a:ext>
            </a:extLst>
          </p:cNvPr>
          <p:cNvSpPr>
            <a:spLocks noGrp="1"/>
          </p:cNvSpPr>
          <p:nvPr>
            <p:ph type="title"/>
          </p:nvPr>
        </p:nvSpPr>
        <p:spPr>
          <a:xfrm>
            <a:off x="643467" y="1325880"/>
            <a:ext cx="3089437" cy="4206240"/>
          </a:xfrm>
        </p:spPr>
        <p:txBody>
          <a:bodyPr>
            <a:normAutofit/>
          </a:bodyPr>
          <a:lstStyle/>
          <a:p>
            <a:pPr algn="r"/>
            <a:r>
              <a:rPr lang="en-US" sz="3200">
                <a:solidFill>
                  <a:schemeClr val="tx2"/>
                </a:solidFill>
              </a:rPr>
              <a:t>HOME Overview</a:t>
            </a:r>
            <a:br>
              <a:rPr lang="en-US" sz="3200">
                <a:solidFill>
                  <a:schemeClr val="tx2"/>
                </a:solidFill>
              </a:rPr>
            </a:br>
            <a:r>
              <a:rPr lang="en-US" sz="3200">
                <a:solidFill>
                  <a:schemeClr val="tx2"/>
                </a:solidFill>
              </a:rPr>
              <a:t>The CHDO Set-Aside</a:t>
            </a:r>
          </a:p>
        </p:txBody>
      </p:sp>
      <p:sp>
        <p:nvSpPr>
          <p:cNvPr id="10" name="Rectangle 9">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8031EAE-F9AB-8593-7E4D-3A1C88993EC8}"/>
              </a:ext>
            </a:extLst>
          </p:cNvPr>
          <p:cNvSpPr>
            <a:spLocks noGrp="1"/>
          </p:cNvSpPr>
          <p:nvPr>
            <p:ph idx="1"/>
          </p:nvPr>
        </p:nvSpPr>
        <p:spPr>
          <a:xfrm>
            <a:off x="4381668" y="1126067"/>
            <a:ext cx="6605331" cy="4605866"/>
          </a:xfrm>
        </p:spPr>
        <p:txBody>
          <a:bodyPr anchor="ctr">
            <a:normAutofit/>
          </a:bodyPr>
          <a:lstStyle/>
          <a:p>
            <a:r>
              <a:rPr lang="en-US" sz="1800">
                <a:solidFill>
                  <a:schemeClr val="tx2"/>
                </a:solidFill>
              </a:rPr>
              <a:t>Community Housing Development Organization</a:t>
            </a:r>
          </a:p>
          <a:p>
            <a:pPr lvl="1"/>
            <a:r>
              <a:rPr lang="en-US" sz="1800">
                <a:solidFill>
                  <a:schemeClr val="tx2"/>
                </a:solidFill>
              </a:rPr>
              <a:t>Specific type of designation for non-profits</a:t>
            </a:r>
          </a:p>
          <a:p>
            <a:r>
              <a:rPr lang="en-US" sz="1800">
                <a:solidFill>
                  <a:schemeClr val="tx2"/>
                </a:solidFill>
              </a:rPr>
              <a:t>15% of the Annual Allocation is reserved for CHDO projects:</a:t>
            </a:r>
          </a:p>
          <a:p>
            <a:pPr lvl="1"/>
            <a:r>
              <a:rPr lang="en-US" sz="1800">
                <a:solidFill>
                  <a:schemeClr val="tx2"/>
                </a:solidFill>
              </a:rPr>
              <a:t>Rental Housing</a:t>
            </a:r>
          </a:p>
          <a:p>
            <a:pPr lvl="1"/>
            <a:r>
              <a:rPr lang="en-US" sz="1800">
                <a:solidFill>
                  <a:schemeClr val="tx2"/>
                </a:solidFill>
              </a:rPr>
              <a:t>Reservation = project commitment</a:t>
            </a:r>
          </a:p>
          <a:p>
            <a:pPr lvl="1"/>
            <a:r>
              <a:rPr lang="en-US" sz="1800">
                <a:solidFill>
                  <a:schemeClr val="tx2"/>
                </a:solidFill>
              </a:rPr>
              <a:t>92.300 definitions: owned/developed</a:t>
            </a:r>
          </a:p>
        </p:txBody>
      </p:sp>
      <p:sp>
        <p:nvSpPr>
          <p:cNvPr id="14" name="Rectangle 13">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651588723"/>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25D15-8985-3540-035A-B1A690727038}"/>
              </a:ext>
            </a:extLst>
          </p:cNvPr>
          <p:cNvSpPr>
            <a:spLocks noGrp="1"/>
          </p:cNvSpPr>
          <p:nvPr>
            <p:ph type="title"/>
          </p:nvPr>
        </p:nvSpPr>
        <p:spPr/>
        <p:txBody>
          <a:bodyPr/>
          <a:lstStyle/>
          <a:p>
            <a:r>
              <a:rPr lang="en-US"/>
              <a:t>HOME Overview</a:t>
            </a:r>
            <a:br>
              <a:rPr lang="en-US"/>
            </a:br>
            <a:r>
              <a:rPr lang="en-US" sz="3200"/>
              <a:t>CHDO Certification</a:t>
            </a:r>
            <a:endParaRPr lang="en-US" dirty="0"/>
          </a:p>
        </p:txBody>
      </p:sp>
      <p:sp>
        <p:nvSpPr>
          <p:cNvPr id="3" name="Content Placeholder 2">
            <a:extLst>
              <a:ext uri="{FF2B5EF4-FFF2-40B4-BE49-F238E27FC236}">
                <a16:creationId xmlns:a16="http://schemas.microsoft.com/office/drawing/2014/main" id="{FC4A0900-4C76-0443-94DB-8BF9C196FBF1}"/>
              </a:ext>
            </a:extLst>
          </p:cNvPr>
          <p:cNvSpPr>
            <a:spLocks noGrp="1"/>
          </p:cNvSpPr>
          <p:nvPr>
            <p:ph idx="1"/>
          </p:nvPr>
        </p:nvSpPr>
        <p:spPr/>
        <p:txBody>
          <a:bodyPr/>
          <a:lstStyle/>
          <a:p>
            <a:r>
              <a:rPr lang="en-US"/>
              <a:t>Nonprofit must qualify as CHDO</a:t>
            </a:r>
          </a:p>
          <a:p>
            <a:pPr lvl="1"/>
            <a:r>
              <a:rPr lang="en-US" sz="2200"/>
              <a:t>At time of reservation (commitment)</a:t>
            </a:r>
          </a:p>
          <a:p>
            <a:pPr lvl="1"/>
            <a:r>
              <a:rPr lang="en-US" sz="2200"/>
              <a:t>Must meet CHDO definition (92.2) capacity (staff</a:t>
            </a:r>
            <a:r>
              <a:rPr lang="en-US"/>
              <a:t>)</a:t>
            </a:r>
          </a:p>
          <a:p>
            <a:endParaRPr lang="en-US" dirty="0"/>
          </a:p>
        </p:txBody>
      </p:sp>
      <p:pic>
        <p:nvPicPr>
          <p:cNvPr id="6" name="Picture 5">
            <a:extLst>
              <a:ext uri="{FF2B5EF4-FFF2-40B4-BE49-F238E27FC236}">
                <a16:creationId xmlns:a16="http://schemas.microsoft.com/office/drawing/2014/main" id="{1957019C-4D1E-AE52-3060-0ABF22117C44}"/>
              </a:ext>
            </a:extLst>
          </p:cNvPr>
          <p:cNvPicPr>
            <a:picLocks noChangeAspect="1"/>
          </p:cNvPicPr>
          <p:nvPr/>
        </p:nvPicPr>
        <p:blipFill>
          <a:blip r:embed="rId2"/>
          <a:stretch>
            <a:fillRect/>
          </a:stretch>
        </p:blipFill>
        <p:spPr>
          <a:xfrm>
            <a:off x="2633220" y="3429000"/>
            <a:ext cx="6335009" cy="2248214"/>
          </a:xfrm>
          <a:prstGeom prst="rect">
            <a:avLst/>
          </a:prstGeom>
        </p:spPr>
      </p:pic>
    </p:spTree>
    <p:extLst>
      <p:ext uri="{BB962C8B-B14F-4D97-AF65-F5344CB8AC3E}">
        <p14:creationId xmlns:p14="http://schemas.microsoft.com/office/powerpoint/2010/main" val="3631261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FF124-C420-9128-7DA7-7251ED329ED7}"/>
              </a:ext>
            </a:extLst>
          </p:cNvPr>
          <p:cNvSpPr>
            <a:spLocks noGrp="1"/>
          </p:cNvSpPr>
          <p:nvPr>
            <p:ph type="title"/>
          </p:nvPr>
        </p:nvSpPr>
        <p:spPr/>
        <p:txBody>
          <a:bodyPr/>
          <a:lstStyle/>
          <a:p>
            <a:r>
              <a:rPr lang="en-US"/>
              <a:t>HOME Overview </a:t>
            </a:r>
            <a:br>
              <a:rPr lang="en-US"/>
            </a:br>
            <a:r>
              <a:rPr lang="en-US" sz="3200"/>
              <a:t>Federal</a:t>
            </a:r>
            <a:endParaRPr lang="en-US" dirty="0"/>
          </a:p>
        </p:txBody>
      </p:sp>
      <p:graphicFrame>
        <p:nvGraphicFramePr>
          <p:cNvPr id="9" name="Content Placeholder 2">
            <a:extLst>
              <a:ext uri="{FF2B5EF4-FFF2-40B4-BE49-F238E27FC236}">
                <a16:creationId xmlns:a16="http://schemas.microsoft.com/office/drawing/2014/main" id="{FF977C7C-52F4-BBD4-EB71-0E3417510644}"/>
              </a:ext>
            </a:extLst>
          </p:cNvPr>
          <p:cNvGraphicFramePr>
            <a:graphicFrameLocks noGrp="1"/>
          </p:cNvGraphicFramePr>
          <p:nvPr>
            <p:ph idx="1"/>
          </p:nvPr>
        </p:nvGraphicFramePr>
        <p:xfrm>
          <a:off x="1202919" y="2011680"/>
          <a:ext cx="9784080" cy="4206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488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8C079-B2E2-D5DF-C502-5505174E1823}"/>
              </a:ext>
            </a:extLst>
          </p:cNvPr>
          <p:cNvSpPr>
            <a:spLocks noGrp="1"/>
          </p:cNvSpPr>
          <p:nvPr>
            <p:ph type="title"/>
          </p:nvPr>
        </p:nvSpPr>
        <p:spPr/>
        <p:txBody>
          <a:bodyPr/>
          <a:lstStyle/>
          <a:p>
            <a:r>
              <a:rPr lang="en-US" dirty="0"/>
              <a:t>HOME Overview</a:t>
            </a:r>
            <a:br>
              <a:rPr lang="en-US" dirty="0"/>
            </a:br>
            <a:r>
              <a:rPr lang="en-US" sz="3200" dirty="0"/>
              <a:t>Eligible/Ineligible Uses</a:t>
            </a:r>
            <a:endParaRPr lang="en-US" dirty="0"/>
          </a:p>
        </p:txBody>
      </p:sp>
      <p:sp>
        <p:nvSpPr>
          <p:cNvPr id="3" name="Text Placeholder 2">
            <a:extLst>
              <a:ext uri="{FF2B5EF4-FFF2-40B4-BE49-F238E27FC236}">
                <a16:creationId xmlns:a16="http://schemas.microsoft.com/office/drawing/2014/main" id="{EE771C31-DB00-932E-35CC-4C6AAF2DE782}"/>
              </a:ext>
            </a:extLst>
          </p:cNvPr>
          <p:cNvSpPr>
            <a:spLocks noGrp="1"/>
          </p:cNvSpPr>
          <p:nvPr>
            <p:ph type="body" idx="1"/>
          </p:nvPr>
        </p:nvSpPr>
        <p:spPr/>
        <p:txBody>
          <a:bodyPr>
            <a:normAutofit/>
          </a:bodyPr>
          <a:lstStyle/>
          <a:p>
            <a:r>
              <a:rPr lang="en-US" sz="2400" u="sng" dirty="0"/>
              <a:t>Eligible Uses</a:t>
            </a:r>
          </a:p>
        </p:txBody>
      </p:sp>
      <p:sp>
        <p:nvSpPr>
          <p:cNvPr id="4" name="Content Placeholder 3">
            <a:extLst>
              <a:ext uri="{FF2B5EF4-FFF2-40B4-BE49-F238E27FC236}">
                <a16:creationId xmlns:a16="http://schemas.microsoft.com/office/drawing/2014/main" id="{222D2B0F-CFE5-AF5D-BC86-F2F0D2BAEE4B}"/>
              </a:ext>
            </a:extLst>
          </p:cNvPr>
          <p:cNvSpPr>
            <a:spLocks noGrp="1"/>
          </p:cNvSpPr>
          <p:nvPr>
            <p:ph sz="half" idx="2"/>
          </p:nvPr>
        </p:nvSpPr>
        <p:spPr/>
        <p:txBody>
          <a:bodyPr/>
          <a:lstStyle/>
          <a:p>
            <a:r>
              <a:rPr lang="en-US" dirty="0"/>
              <a:t>Acquisition/Site Improvements</a:t>
            </a:r>
          </a:p>
          <a:p>
            <a:r>
              <a:rPr lang="en-US" dirty="0"/>
              <a:t>New Construction</a:t>
            </a:r>
          </a:p>
          <a:p>
            <a:r>
              <a:rPr lang="en-US" dirty="0"/>
              <a:t>Project Soft Costs</a:t>
            </a:r>
          </a:p>
          <a:p>
            <a:endParaRPr lang="en-US" dirty="0"/>
          </a:p>
        </p:txBody>
      </p:sp>
      <p:sp>
        <p:nvSpPr>
          <p:cNvPr id="5" name="Text Placeholder 4">
            <a:extLst>
              <a:ext uri="{FF2B5EF4-FFF2-40B4-BE49-F238E27FC236}">
                <a16:creationId xmlns:a16="http://schemas.microsoft.com/office/drawing/2014/main" id="{C98EC14D-2D25-85FC-C371-6B1AB0B1DB78}"/>
              </a:ext>
            </a:extLst>
          </p:cNvPr>
          <p:cNvSpPr>
            <a:spLocks noGrp="1"/>
          </p:cNvSpPr>
          <p:nvPr>
            <p:ph type="body" sz="quarter" idx="3"/>
          </p:nvPr>
        </p:nvSpPr>
        <p:spPr/>
        <p:txBody>
          <a:bodyPr>
            <a:normAutofit/>
          </a:bodyPr>
          <a:lstStyle/>
          <a:p>
            <a:r>
              <a:rPr lang="en-US" sz="2400" u="sng" dirty="0"/>
              <a:t>Ineligible Uses</a:t>
            </a:r>
          </a:p>
        </p:txBody>
      </p:sp>
      <p:sp>
        <p:nvSpPr>
          <p:cNvPr id="6" name="Content Placeholder 5">
            <a:extLst>
              <a:ext uri="{FF2B5EF4-FFF2-40B4-BE49-F238E27FC236}">
                <a16:creationId xmlns:a16="http://schemas.microsoft.com/office/drawing/2014/main" id="{228EFCD1-79B3-0A48-38B9-CA3899715DD4}"/>
              </a:ext>
            </a:extLst>
          </p:cNvPr>
          <p:cNvSpPr>
            <a:spLocks noGrp="1"/>
          </p:cNvSpPr>
          <p:nvPr>
            <p:ph sz="quarter" idx="4"/>
          </p:nvPr>
        </p:nvSpPr>
        <p:spPr/>
        <p:txBody>
          <a:bodyPr/>
          <a:lstStyle/>
          <a:p>
            <a:r>
              <a:rPr lang="en-US" dirty="0"/>
              <a:t>Non-housing</a:t>
            </a:r>
          </a:p>
          <a:p>
            <a:r>
              <a:rPr lang="en-US" dirty="0"/>
              <a:t>Non-low-income housing</a:t>
            </a:r>
          </a:p>
          <a:p>
            <a:r>
              <a:rPr lang="en-US" dirty="0"/>
              <a:t>Shelters</a:t>
            </a:r>
          </a:p>
          <a:p>
            <a:r>
              <a:rPr lang="en-US" dirty="0"/>
              <a:t>Off-Site Infrastructure</a:t>
            </a:r>
          </a:p>
          <a:p>
            <a:r>
              <a:rPr lang="en-US" dirty="0"/>
              <a:t>Project Reserves</a:t>
            </a:r>
          </a:p>
          <a:p>
            <a:r>
              <a:rPr lang="en-US" dirty="0"/>
              <a:t>Public Housing</a:t>
            </a:r>
          </a:p>
          <a:p>
            <a:endParaRPr lang="en-US" dirty="0"/>
          </a:p>
        </p:txBody>
      </p:sp>
    </p:spTree>
    <p:extLst>
      <p:ext uri="{BB962C8B-B14F-4D97-AF65-F5344CB8AC3E}">
        <p14:creationId xmlns:p14="http://schemas.microsoft.com/office/powerpoint/2010/main" val="3581500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8DA7FE-E773-D5B5-61EE-68615C7AD255}"/>
              </a:ext>
            </a:extLst>
          </p:cNvPr>
          <p:cNvSpPr>
            <a:spLocks noGrp="1"/>
          </p:cNvSpPr>
          <p:nvPr>
            <p:ph type="title"/>
          </p:nvPr>
        </p:nvSpPr>
        <p:spPr>
          <a:xfrm>
            <a:off x="643467" y="1325880"/>
            <a:ext cx="3089437" cy="4206240"/>
          </a:xfrm>
        </p:spPr>
        <p:txBody>
          <a:bodyPr>
            <a:normAutofit/>
          </a:bodyPr>
          <a:lstStyle/>
          <a:p>
            <a:pPr algn="r"/>
            <a:r>
              <a:rPr lang="en-US" sz="3200">
                <a:solidFill>
                  <a:schemeClr val="tx2"/>
                </a:solidFill>
              </a:rPr>
              <a:t>HOME Overview</a:t>
            </a:r>
            <a:br>
              <a:rPr lang="en-US" sz="3200">
                <a:solidFill>
                  <a:schemeClr val="tx2"/>
                </a:solidFill>
              </a:rPr>
            </a:br>
            <a:r>
              <a:rPr lang="en-US" sz="3200">
                <a:solidFill>
                  <a:schemeClr val="tx2"/>
                </a:solidFill>
              </a:rPr>
              <a:t>Federal: Project Timeline</a:t>
            </a:r>
          </a:p>
        </p:txBody>
      </p:sp>
      <p:sp>
        <p:nvSpPr>
          <p:cNvPr id="10" name="Rectangle 9">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5D09E7C-44C1-60DA-848B-2448C02E575E}"/>
              </a:ext>
            </a:extLst>
          </p:cNvPr>
          <p:cNvSpPr>
            <a:spLocks noGrp="1"/>
          </p:cNvSpPr>
          <p:nvPr>
            <p:ph idx="1"/>
          </p:nvPr>
        </p:nvSpPr>
        <p:spPr>
          <a:xfrm>
            <a:off x="4381668" y="1126067"/>
            <a:ext cx="6605331" cy="4605866"/>
          </a:xfrm>
        </p:spPr>
        <p:txBody>
          <a:bodyPr anchor="ctr">
            <a:normAutofit lnSpcReduction="10000"/>
          </a:bodyPr>
          <a:lstStyle/>
          <a:p>
            <a:r>
              <a:rPr lang="en-US" sz="1800" dirty="0">
                <a:solidFill>
                  <a:schemeClr val="tx2"/>
                </a:solidFill>
              </a:rPr>
              <a:t>Project Deadlines</a:t>
            </a:r>
          </a:p>
          <a:p>
            <a:pPr marL="0" indent="0">
              <a:buNone/>
            </a:pPr>
            <a:endParaRPr lang="en-US" sz="1800" dirty="0">
              <a:solidFill>
                <a:schemeClr val="tx2"/>
              </a:solidFill>
            </a:endParaRPr>
          </a:p>
          <a:p>
            <a:pPr lvl="1"/>
            <a:r>
              <a:rPr lang="en-US" sz="1800" dirty="0">
                <a:solidFill>
                  <a:schemeClr val="tx2"/>
                </a:solidFill>
              </a:rPr>
              <a:t>Completion: four years* from commitment to completion</a:t>
            </a:r>
          </a:p>
          <a:p>
            <a:pPr lvl="2"/>
            <a:r>
              <a:rPr lang="en-US" dirty="0">
                <a:solidFill>
                  <a:schemeClr val="tx2"/>
                </a:solidFill>
              </a:rPr>
              <a:t>Construction Completion and all funds drawn</a:t>
            </a:r>
          </a:p>
          <a:p>
            <a:r>
              <a:rPr lang="en-US" sz="1800" dirty="0">
                <a:solidFill>
                  <a:schemeClr val="tx2"/>
                </a:solidFill>
              </a:rPr>
              <a:t>Occupancy: 18 months to rent all units</a:t>
            </a:r>
          </a:p>
          <a:p>
            <a:endParaRPr lang="en-US" sz="1800" dirty="0">
              <a:solidFill>
                <a:schemeClr val="tx2"/>
              </a:solidFill>
            </a:endParaRPr>
          </a:p>
          <a:p>
            <a:pPr marL="0" indent="0">
              <a:buNone/>
            </a:pPr>
            <a:endParaRPr lang="en-US" sz="1800" dirty="0">
              <a:solidFill>
                <a:schemeClr val="tx2"/>
              </a:solidFill>
            </a:endParaRPr>
          </a:p>
          <a:p>
            <a:pPr marL="0" indent="0">
              <a:buNone/>
            </a:pPr>
            <a:endParaRPr lang="en-US" sz="1800" dirty="0">
              <a:solidFill>
                <a:schemeClr val="tx2"/>
              </a:solidFill>
            </a:endParaRPr>
          </a:p>
          <a:p>
            <a:pPr marL="0" indent="0">
              <a:buNone/>
            </a:pPr>
            <a:endParaRPr lang="en-US" sz="1800" dirty="0">
              <a:solidFill>
                <a:schemeClr val="tx2"/>
              </a:solidFill>
            </a:endParaRPr>
          </a:p>
          <a:p>
            <a:pPr marL="0" indent="0">
              <a:buNone/>
            </a:pPr>
            <a:endParaRPr lang="en-US" sz="1800" dirty="0">
              <a:solidFill>
                <a:schemeClr val="tx2"/>
              </a:solidFill>
            </a:endParaRPr>
          </a:p>
          <a:p>
            <a:pPr marL="0" indent="0">
              <a:buNone/>
            </a:pPr>
            <a:r>
              <a:rPr lang="en-US" sz="1800" dirty="0">
                <a:solidFill>
                  <a:schemeClr val="tx2"/>
                </a:solidFill>
              </a:rPr>
              <a:t>*2 years allowed for completion when combined with the Housing Credit Program </a:t>
            </a:r>
          </a:p>
          <a:p>
            <a:endParaRPr lang="en-US" sz="1800" dirty="0">
              <a:solidFill>
                <a:schemeClr val="tx2"/>
              </a:solidFill>
            </a:endParaRPr>
          </a:p>
        </p:txBody>
      </p:sp>
      <p:sp>
        <p:nvSpPr>
          <p:cNvPr id="14" name="Rectangle 13">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305339851"/>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8B3AE79A-6B95-44C3-B0A5-80E2F3E60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0358" y="0"/>
            <a:ext cx="465164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A49FE10-080D-48D7-80FF-9A64D270A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551" y="2054942"/>
            <a:ext cx="4657449" cy="18287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7AD914-DF8E-EED0-DCFB-E8C347EB4B98}"/>
              </a:ext>
            </a:extLst>
          </p:cNvPr>
          <p:cNvSpPr>
            <a:spLocks noGrp="1"/>
          </p:cNvSpPr>
          <p:nvPr>
            <p:ph type="title"/>
          </p:nvPr>
        </p:nvSpPr>
        <p:spPr>
          <a:xfrm>
            <a:off x="7865806" y="2194560"/>
            <a:ext cx="4001729" cy="1739347"/>
          </a:xfrm>
        </p:spPr>
        <p:txBody>
          <a:bodyPr vert="horz" lIns="91440" tIns="45720" rIns="91440" bIns="45720" rtlCol="0" anchor="ctr">
            <a:normAutofit fontScale="90000"/>
          </a:bodyPr>
          <a:lstStyle/>
          <a:p>
            <a:pPr algn="ctr">
              <a:lnSpc>
                <a:spcPct val="80000"/>
              </a:lnSpc>
            </a:pPr>
            <a:r>
              <a:rPr lang="en-US" sz="4400" spc="150" dirty="0">
                <a:solidFill>
                  <a:schemeClr val="tx2"/>
                </a:solidFill>
              </a:rPr>
              <a:t>HOME Overview</a:t>
            </a:r>
            <a:br>
              <a:rPr lang="en-US" sz="3000" spc="150" dirty="0">
                <a:solidFill>
                  <a:schemeClr val="tx2"/>
                </a:solidFill>
              </a:rPr>
            </a:br>
            <a:r>
              <a:rPr lang="en-US" sz="3000" spc="150" dirty="0">
                <a:solidFill>
                  <a:schemeClr val="tx2"/>
                </a:solidFill>
              </a:rPr>
              <a:t>Federal: Project Timeline</a:t>
            </a:r>
          </a:p>
        </p:txBody>
      </p:sp>
      <p:sp>
        <p:nvSpPr>
          <p:cNvPr id="30" name="Rectangle 29">
            <a:extLst>
              <a:ext uri="{FF2B5EF4-FFF2-40B4-BE49-F238E27FC236}">
                <a16:creationId xmlns:a16="http://schemas.microsoft.com/office/drawing/2014/main" id="{60A9E987-6859-4A62-922F-51B47D50D7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0358"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8" name="Content Placeholder 7">
            <a:extLst>
              <a:ext uri="{FF2B5EF4-FFF2-40B4-BE49-F238E27FC236}">
                <a16:creationId xmlns:a16="http://schemas.microsoft.com/office/drawing/2014/main" id="{C1601F1E-2548-0F33-351A-10DAC5DE0423}"/>
              </a:ext>
            </a:extLst>
          </p:cNvPr>
          <p:cNvPicPr>
            <a:picLocks noGrp="1" noChangeAspect="1"/>
          </p:cNvPicPr>
          <p:nvPr>
            <p:ph idx="1"/>
          </p:nvPr>
        </p:nvPicPr>
        <p:blipFill>
          <a:blip r:embed="rId2"/>
          <a:stretch>
            <a:fillRect/>
          </a:stretch>
        </p:blipFill>
        <p:spPr>
          <a:xfrm>
            <a:off x="634275" y="1700792"/>
            <a:ext cx="6266001" cy="3414970"/>
          </a:xfrm>
          <a:prstGeom prst="rect">
            <a:avLst/>
          </a:prstGeom>
        </p:spPr>
      </p:pic>
      <p:sp>
        <p:nvSpPr>
          <p:cNvPr id="9" name="Rectangle 8">
            <a:extLst>
              <a:ext uri="{FF2B5EF4-FFF2-40B4-BE49-F238E27FC236}">
                <a16:creationId xmlns:a16="http://schemas.microsoft.com/office/drawing/2014/main" id="{35A196FF-A623-A946-DE5E-F221D28F3DC2}"/>
              </a:ext>
            </a:extLst>
          </p:cNvPr>
          <p:cNvSpPr/>
          <p:nvPr/>
        </p:nvSpPr>
        <p:spPr>
          <a:xfrm>
            <a:off x="429208" y="4012163"/>
            <a:ext cx="951723" cy="14618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202161"/>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12A79C-1A90-D3E3-B4EF-B0CDFF29BAFE}"/>
              </a:ext>
            </a:extLst>
          </p:cNvPr>
          <p:cNvSpPr>
            <a:spLocks noGrp="1"/>
          </p:cNvSpPr>
          <p:nvPr>
            <p:ph type="title"/>
          </p:nvPr>
        </p:nvSpPr>
        <p:spPr>
          <a:xfrm>
            <a:off x="643467" y="1325880"/>
            <a:ext cx="3089437" cy="4206240"/>
          </a:xfrm>
        </p:spPr>
        <p:txBody>
          <a:bodyPr>
            <a:normAutofit/>
          </a:bodyPr>
          <a:lstStyle/>
          <a:p>
            <a:pPr algn="r"/>
            <a:r>
              <a:rPr lang="en-US" sz="3200">
                <a:solidFill>
                  <a:schemeClr val="tx2"/>
                </a:solidFill>
              </a:rPr>
              <a:t>HOME Overview</a:t>
            </a:r>
            <a:br>
              <a:rPr lang="en-US" sz="3200">
                <a:solidFill>
                  <a:schemeClr val="tx2"/>
                </a:solidFill>
              </a:rPr>
            </a:br>
            <a:r>
              <a:rPr lang="en-US" sz="3200">
                <a:solidFill>
                  <a:schemeClr val="tx2"/>
                </a:solidFill>
              </a:rPr>
              <a:t>Cross-Cutting /Other Federal Requirements</a:t>
            </a:r>
          </a:p>
        </p:txBody>
      </p:sp>
      <p:sp>
        <p:nvSpPr>
          <p:cNvPr id="10" name="Rectangle 9">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9854AE4-E620-89B3-551F-0266D70074D8}"/>
              </a:ext>
            </a:extLst>
          </p:cNvPr>
          <p:cNvSpPr>
            <a:spLocks noGrp="1"/>
          </p:cNvSpPr>
          <p:nvPr>
            <p:ph idx="1"/>
          </p:nvPr>
        </p:nvSpPr>
        <p:spPr>
          <a:xfrm>
            <a:off x="4381668" y="1126067"/>
            <a:ext cx="6605331" cy="4605866"/>
          </a:xfrm>
        </p:spPr>
        <p:txBody>
          <a:bodyPr anchor="ctr">
            <a:normAutofit/>
          </a:bodyPr>
          <a:lstStyle/>
          <a:p>
            <a:r>
              <a:rPr lang="en-US" sz="1800">
                <a:solidFill>
                  <a:schemeClr val="tx2"/>
                </a:solidFill>
              </a:rPr>
              <a:t>HOME recipients are responsible for all applicable Federal Requirements</a:t>
            </a:r>
          </a:p>
          <a:p>
            <a:pPr lvl="1"/>
            <a:r>
              <a:rPr lang="en-US" sz="1800">
                <a:solidFill>
                  <a:schemeClr val="tx2"/>
                </a:solidFill>
              </a:rPr>
              <a:t>Environmental Review</a:t>
            </a:r>
          </a:p>
          <a:p>
            <a:pPr lvl="1"/>
            <a:r>
              <a:rPr lang="en-US" sz="1800">
                <a:solidFill>
                  <a:schemeClr val="tx2"/>
                </a:solidFill>
              </a:rPr>
              <a:t>Relocation: Uniform Relocation Assistance (URA) &amp; The Housing and Development Act  (HCDA) of 1974 S. 104(d)</a:t>
            </a:r>
          </a:p>
          <a:p>
            <a:pPr lvl="1"/>
            <a:r>
              <a:rPr lang="en-US" sz="1800">
                <a:solidFill>
                  <a:schemeClr val="tx2"/>
                </a:solidFill>
              </a:rPr>
              <a:t>Labor: Davis Bacon (if 12+ units)</a:t>
            </a:r>
          </a:p>
          <a:p>
            <a:pPr lvl="1"/>
            <a:r>
              <a:rPr lang="en-US" sz="1800">
                <a:solidFill>
                  <a:schemeClr val="tx2"/>
                </a:solidFill>
              </a:rPr>
              <a:t>Equal Employment Opportunity (EEO),  Minority and Women- owned Business Enterprise (M/WBE) , Section 3</a:t>
            </a:r>
          </a:p>
          <a:p>
            <a:pPr lvl="1"/>
            <a:r>
              <a:rPr lang="en-US" sz="1800">
                <a:solidFill>
                  <a:schemeClr val="tx2"/>
                </a:solidFill>
              </a:rPr>
              <a:t>Fair Housing &amp; Accessibility: Section 504 &amp; Fair Housing Amendments Act (FHAA)</a:t>
            </a:r>
          </a:p>
          <a:p>
            <a:endParaRPr lang="en-US" sz="1800">
              <a:solidFill>
                <a:schemeClr val="tx2"/>
              </a:solidFill>
            </a:endParaRPr>
          </a:p>
        </p:txBody>
      </p:sp>
      <p:sp>
        <p:nvSpPr>
          <p:cNvPr id="14" name="Rectangle 13">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364316242"/>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EEB70-5893-7A75-FAC2-2C42054733D6}"/>
              </a:ext>
            </a:extLst>
          </p:cNvPr>
          <p:cNvSpPr>
            <a:spLocks noGrp="1"/>
          </p:cNvSpPr>
          <p:nvPr>
            <p:ph type="title"/>
          </p:nvPr>
        </p:nvSpPr>
        <p:spPr>
          <a:xfrm>
            <a:off x="1202919" y="284176"/>
            <a:ext cx="9784080" cy="1508760"/>
          </a:xfrm>
        </p:spPr>
        <p:txBody>
          <a:bodyPr>
            <a:normAutofit/>
          </a:bodyPr>
          <a:lstStyle/>
          <a:p>
            <a:r>
              <a:rPr lang="en-US" dirty="0"/>
              <a:t>HOME Overview</a:t>
            </a:r>
            <a:br>
              <a:rPr lang="en-US" dirty="0"/>
            </a:br>
            <a:r>
              <a:rPr lang="en-US"/>
              <a:t>HOME Assisted Units</a:t>
            </a:r>
            <a:endParaRPr lang="en-US" dirty="0"/>
          </a:p>
        </p:txBody>
      </p:sp>
      <p:graphicFrame>
        <p:nvGraphicFramePr>
          <p:cNvPr id="5" name="Content Placeholder 2">
            <a:extLst>
              <a:ext uri="{FF2B5EF4-FFF2-40B4-BE49-F238E27FC236}">
                <a16:creationId xmlns:a16="http://schemas.microsoft.com/office/drawing/2014/main" id="{CE5A4129-F038-3991-539E-4D82528586D1}"/>
              </a:ext>
            </a:extLst>
          </p:cNvPr>
          <p:cNvGraphicFramePr>
            <a:graphicFrameLocks noGrp="1"/>
          </p:cNvGraphicFramePr>
          <p:nvPr>
            <p:ph idx="1"/>
            <p:extLst>
              <p:ext uri="{D42A27DB-BD31-4B8C-83A1-F6EECF244321}">
                <p14:modId xmlns:p14="http://schemas.microsoft.com/office/powerpoint/2010/main" val="618560619"/>
              </p:ext>
            </p:extLst>
          </p:nvPr>
        </p:nvGraphicFramePr>
        <p:xfrm>
          <a:off x="1203325" y="2476595"/>
          <a:ext cx="9783763" cy="3416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9263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C67B25-8628-019B-FB21-095A21EC02F4}"/>
              </a:ext>
            </a:extLst>
          </p:cNvPr>
          <p:cNvSpPr>
            <a:spLocks noGrp="1"/>
          </p:cNvSpPr>
          <p:nvPr>
            <p:ph type="title"/>
          </p:nvPr>
        </p:nvSpPr>
        <p:spPr>
          <a:xfrm>
            <a:off x="643467" y="1325880"/>
            <a:ext cx="3089437" cy="4206240"/>
          </a:xfrm>
        </p:spPr>
        <p:txBody>
          <a:bodyPr>
            <a:normAutofit/>
          </a:bodyPr>
          <a:lstStyle/>
          <a:p>
            <a:pPr algn="r"/>
            <a:r>
              <a:rPr lang="en-US" dirty="0">
                <a:solidFill>
                  <a:schemeClr val="tx2"/>
                </a:solidFill>
              </a:rPr>
              <a:t>HOME Overview</a:t>
            </a:r>
            <a:br>
              <a:rPr lang="en-US" dirty="0">
                <a:solidFill>
                  <a:schemeClr val="tx2"/>
                </a:solidFill>
              </a:rPr>
            </a:br>
            <a:r>
              <a:rPr lang="en-US" dirty="0">
                <a:solidFill>
                  <a:schemeClr val="tx2"/>
                </a:solidFill>
              </a:rPr>
              <a:t>Program </a:t>
            </a:r>
            <a:r>
              <a:rPr lang="en-US" sz="3200" dirty="0">
                <a:solidFill>
                  <a:schemeClr val="tx2"/>
                </a:solidFill>
              </a:rPr>
              <a:t>Compliance - The 5 P’s of Compliance</a:t>
            </a:r>
          </a:p>
        </p:txBody>
      </p:sp>
      <p:sp>
        <p:nvSpPr>
          <p:cNvPr id="10" name="Rectangle 9">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F67FC2A-75AF-2053-D5FD-FD853B177369}"/>
              </a:ext>
            </a:extLst>
          </p:cNvPr>
          <p:cNvSpPr>
            <a:spLocks noGrp="1"/>
          </p:cNvSpPr>
          <p:nvPr>
            <p:ph idx="1"/>
          </p:nvPr>
        </p:nvSpPr>
        <p:spPr>
          <a:xfrm>
            <a:off x="4381668" y="1126067"/>
            <a:ext cx="6605331" cy="4605866"/>
          </a:xfrm>
        </p:spPr>
        <p:txBody>
          <a:bodyPr anchor="ctr">
            <a:normAutofit/>
          </a:bodyPr>
          <a:lstStyle/>
          <a:p>
            <a:pPr>
              <a:spcBef>
                <a:spcPts val="700"/>
              </a:spcBef>
              <a:spcAft>
                <a:spcPts val="0"/>
              </a:spcAft>
              <a:buClr>
                <a:srgbClr val="297FD5"/>
              </a:buClr>
              <a:buSzPct val="60000"/>
              <a:defRPr/>
            </a:pPr>
            <a:r>
              <a:rPr kumimoji="0" lang="en-US" b="0" i="0" u="none" strike="noStrike" kern="1200" cap="none" spc="0" normalizeH="0" baseline="0" noProof="0" dirty="0">
                <a:ln>
                  <a:noFill/>
                </a:ln>
                <a:solidFill>
                  <a:schemeClr val="tx2"/>
                </a:solidFill>
                <a:effectLst/>
                <a:uLnTx/>
                <a:uFillTx/>
                <a:ea typeface="+mn-ea"/>
                <a:cs typeface="+mn-cs"/>
              </a:rPr>
              <a:t>Statutory cornerstones for HOME Assisted Units</a:t>
            </a:r>
          </a:p>
          <a:p>
            <a:pPr marL="822960" lvl="1" indent="-457200">
              <a:spcBef>
                <a:spcPts val="550"/>
              </a:spcBef>
              <a:spcAft>
                <a:spcPts val="0"/>
              </a:spcAft>
              <a:buClr>
                <a:srgbClr val="629DD1"/>
              </a:buClr>
              <a:buSzPct val="70000"/>
              <a:defRPr/>
            </a:pPr>
            <a:r>
              <a:rPr kumimoji="0" lang="en-US" sz="2200" b="1" i="0" u="sng" strike="noStrike" kern="1200" cap="none" spc="0" normalizeH="0" baseline="0" noProof="0" dirty="0">
                <a:ln>
                  <a:noFill/>
                </a:ln>
                <a:solidFill>
                  <a:schemeClr val="tx2"/>
                </a:solidFill>
                <a:effectLst/>
                <a:uLnTx/>
                <a:uFillTx/>
                <a:ea typeface="+mn-ea"/>
                <a:cs typeface="+mn-cs"/>
              </a:rPr>
              <a:t>P</a:t>
            </a:r>
            <a:r>
              <a:rPr kumimoji="0" lang="en-US" sz="2200" b="0" i="0" u="none" strike="noStrike" kern="1200" cap="none" spc="0" normalizeH="0" baseline="0" noProof="0" dirty="0">
                <a:ln>
                  <a:noFill/>
                </a:ln>
                <a:solidFill>
                  <a:schemeClr val="tx2"/>
                </a:solidFill>
                <a:effectLst/>
                <a:uLnTx/>
                <a:uFillTx/>
                <a:ea typeface="+mn-ea"/>
                <a:cs typeface="+mn-cs"/>
              </a:rPr>
              <a:t>eople – income</a:t>
            </a:r>
          </a:p>
          <a:p>
            <a:pPr marL="822960" lvl="1" indent="-457200">
              <a:spcBef>
                <a:spcPts val="550"/>
              </a:spcBef>
              <a:spcAft>
                <a:spcPts val="0"/>
              </a:spcAft>
              <a:buClr>
                <a:srgbClr val="629DD1"/>
              </a:buClr>
              <a:buSzPct val="70000"/>
              <a:defRPr/>
            </a:pPr>
            <a:r>
              <a:rPr kumimoji="0" lang="en-US" sz="2200" b="1" i="0" u="sng" strike="noStrike" kern="1200" cap="none" spc="0" normalizeH="0" baseline="0" noProof="0" dirty="0">
                <a:ln>
                  <a:noFill/>
                </a:ln>
                <a:solidFill>
                  <a:schemeClr val="tx2"/>
                </a:solidFill>
                <a:effectLst/>
                <a:uLnTx/>
                <a:uFillTx/>
                <a:ea typeface="+mn-ea"/>
                <a:cs typeface="+mn-cs"/>
              </a:rPr>
              <a:t>P</a:t>
            </a:r>
            <a:r>
              <a:rPr kumimoji="0" lang="en-US" sz="2200" b="0" i="0" u="none" strike="noStrike" kern="1200" cap="none" spc="0" normalizeH="0" baseline="0" noProof="0" dirty="0">
                <a:ln>
                  <a:noFill/>
                </a:ln>
                <a:solidFill>
                  <a:schemeClr val="tx2"/>
                </a:solidFill>
                <a:effectLst/>
                <a:uLnTx/>
                <a:uFillTx/>
                <a:ea typeface="+mn-ea"/>
                <a:cs typeface="+mn-cs"/>
              </a:rPr>
              <a:t>rice – rent limits</a:t>
            </a:r>
          </a:p>
          <a:p>
            <a:pPr marL="822960" lvl="1" indent="-457200">
              <a:spcBef>
                <a:spcPts val="550"/>
              </a:spcBef>
              <a:spcAft>
                <a:spcPts val="0"/>
              </a:spcAft>
              <a:buClr>
                <a:srgbClr val="629DD1"/>
              </a:buClr>
              <a:buSzPct val="70000"/>
              <a:defRPr/>
            </a:pPr>
            <a:r>
              <a:rPr kumimoji="0" lang="en-US" sz="2200" b="1" i="0" u="sng" strike="noStrike" kern="1200" cap="none" spc="0" normalizeH="0" baseline="0" noProof="0" dirty="0">
                <a:ln>
                  <a:noFill/>
                </a:ln>
                <a:solidFill>
                  <a:schemeClr val="tx2"/>
                </a:solidFill>
                <a:effectLst/>
                <a:uLnTx/>
                <a:uFillTx/>
                <a:ea typeface="+mn-ea"/>
                <a:cs typeface="+mn-cs"/>
              </a:rPr>
              <a:t>P</a:t>
            </a:r>
            <a:r>
              <a:rPr kumimoji="0" lang="en-US" sz="2200" b="0" i="0" u="none" strike="noStrike" kern="1200" cap="none" spc="0" normalizeH="0" baseline="0" noProof="0" dirty="0">
                <a:ln>
                  <a:noFill/>
                </a:ln>
                <a:solidFill>
                  <a:schemeClr val="tx2"/>
                </a:solidFill>
                <a:effectLst/>
                <a:uLnTx/>
                <a:uFillTx/>
                <a:ea typeface="+mn-ea"/>
                <a:cs typeface="+mn-cs"/>
              </a:rPr>
              <a:t>roperty – property standards</a:t>
            </a:r>
          </a:p>
          <a:p>
            <a:pPr marL="822960" lvl="1" indent="-457200">
              <a:spcBef>
                <a:spcPts val="550"/>
              </a:spcBef>
              <a:spcAft>
                <a:spcPts val="0"/>
              </a:spcAft>
              <a:buClr>
                <a:srgbClr val="629DD1"/>
              </a:buClr>
              <a:buSzPct val="70000"/>
              <a:defRPr/>
            </a:pPr>
            <a:r>
              <a:rPr kumimoji="0" lang="en-US" sz="2200" b="1" i="0" u="sng" strike="noStrike" kern="1200" cap="none" spc="0" normalizeH="0" baseline="0" noProof="0" dirty="0">
                <a:ln>
                  <a:noFill/>
                </a:ln>
                <a:solidFill>
                  <a:schemeClr val="tx2"/>
                </a:solidFill>
                <a:effectLst/>
                <a:uLnTx/>
                <a:uFillTx/>
                <a:ea typeface="+mn-ea"/>
                <a:cs typeface="+mn-cs"/>
              </a:rPr>
              <a:t>P</a:t>
            </a:r>
            <a:r>
              <a:rPr kumimoji="0" lang="en-US" sz="2200" b="0" i="0" u="none" strike="noStrike" kern="1200" cap="none" spc="0" normalizeH="0" baseline="0" noProof="0" dirty="0">
                <a:ln>
                  <a:noFill/>
                </a:ln>
                <a:solidFill>
                  <a:schemeClr val="tx2"/>
                </a:solidFill>
                <a:effectLst/>
                <a:uLnTx/>
                <a:uFillTx/>
                <a:ea typeface="+mn-ea"/>
                <a:cs typeface="+mn-cs"/>
              </a:rPr>
              <a:t>eriod – 20-year affordability period</a:t>
            </a:r>
          </a:p>
          <a:p>
            <a:pPr marL="822960" lvl="1" indent="-457200">
              <a:spcBef>
                <a:spcPts val="550"/>
              </a:spcBef>
              <a:spcAft>
                <a:spcPts val="0"/>
              </a:spcAft>
              <a:buClr>
                <a:srgbClr val="629DD1"/>
              </a:buClr>
              <a:buSzPct val="70000"/>
              <a:defRPr/>
            </a:pPr>
            <a:r>
              <a:rPr kumimoji="0" lang="en-US" sz="2200" b="1" i="0" u="sng" strike="noStrike" kern="1200" cap="none" spc="0" normalizeH="0" baseline="0" noProof="0" dirty="0">
                <a:ln>
                  <a:noFill/>
                </a:ln>
                <a:solidFill>
                  <a:schemeClr val="tx2"/>
                </a:solidFill>
                <a:effectLst/>
                <a:uLnTx/>
                <a:uFillTx/>
                <a:ea typeface="+mn-ea"/>
                <a:cs typeface="+mn-cs"/>
              </a:rPr>
              <a:t>P</a:t>
            </a:r>
            <a:r>
              <a:rPr kumimoji="0" lang="en-US" sz="2200" b="0" i="0" u="none" strike="noStrike" kern="1200" cap="none" spc="0" normalizeH="0" baseline="0" noProof="0" dirty="0">
                <a:ln>
                  <a:noFill/>
                </a:ln>
                <a:solidFill>
                  <a:schemeClr val="tx2"/>
                </a:solidFill>
                <a:effectLst/>
                <a:uLnTx/>
                <a:uFillTx/>
                <a:ea typeface="+mn-ea"/>
                <a:cs typeface="+mn-cs"/>
              </a:rPr>
              <a:t>olicies: </a:t>
            </a:r>
            <a:r>
              <a:rPr kumimoji="0" lang="en-US" sz="2200" b="1" i="0" u="sng" strike="noStrike" kern="1200" cap="none" spc="0" normalizeH="0" baseline="0" noProof="0" dirty="0">
                <a:ln>
                  <a:noFill/>
                </a:ln>
                <a:solidFill>
                  <a:schemeClr val="tx2"/>
                </a:solidFill>
                <a:effectLst/>
                <a:uLnTx/>
                <a:uFillTx/>
                <a:ea typeface="+mn-ea"/>
                <a:cs typeface="+mn-cs"/>
              </a:rPr>
              <a:t>p</a:t>
            </a:r>
            <a:r>
              <a:rPr kumimoji="0" lang="en-US" sz="2200" b="0" i="0" u="none" strike="noStrike" kern="1200" cap="none" spc="0" normalizeH="0" baseline="0" noProof="0" dirty="0">
                <a:ln>
                  <a:noFill/>
                </a:ln>
                <a:solidFill>
                  <a:schemeClr val="tx2"/>
                </a:solidFill>
                <a:effectLst/>
                <a:uLnTx/>
                <a:uFillTx/>
                <a:ea typeface="+mn-ea"/>
                <a:cs typeface="+mn-cs"/>
              </a:rPr>
              <a:t>rocess, </a:t>
            </a:r>
            <a:r>
              <a:rPr kumimoji="0" lang="en-US" sz="2200" b="1" i="0" u="sng" strike="noStrike" kern="1200" cap="none" spc="0" normalizeH="0" baseline="0" noProof="0" dirty="0">
                <a:ln>
                  <a:noFill/>
                </a:ln>
                <a:solidFill>
                  <a:schemeClr val="tx2"/>
                </a:solidFill>
                <a:effectLst/>
                <a:uLnTx/>
                <a:uFillTx/>
                <a:ea typeface="+mn-ea"/>
                <a:cs typeface="+mn-cs"/>
              </a:rPr>
              <a:t>p</a:t>
            </a:r>
            <a:r>
              <a:rPr kumimoji="0" lang="en-US" sz="2200" b="0" i="0" u="none" strike="noStrike" kern="1200" cap="none" spc="0" normalizeH="0" baseline="0" noProof="0" dirty="0">
                <a:ln>
                  <a:noFill/>
                </a:ln>
                <a:solidFill>
                  <a:schemeClr val="tx2"/>
                </a:solidFill>
                <a:effectLst/>
                <a:uLnTx/>
                <a:uFillTx/>
                <a:ea typeface="+mn-ea"/>
                <a:cs typeface="+mn-cs"/>
              </a:rPr>
              <a:t>rocedures, </a:t>
            </a:r>
            <a:r>
              <a:rPr kumimoji="0" lang="en-US" sz="2200" b="1" i="0" u="sng" strike="noStrike" kern="1200" cap="none" spc="0" normalizeH="0" baseline="0" noProof="0" dirty="0">
                <a:ln>
                  <a:noFill/>
                </a:ln>
                <a:solidFill>
                  <a:schemeClr val="tx2"/>
                </a:solidFill>
                <a:effectLst/>
                <a:uLnTx/>
                <a:uFillTx/>
                <a:ea typeface="+mn-ea"/>
                <a:cs typeface="+mn-cs"/>
              </a:rPr>
              <a:t>p</a:t>
            </a:r>
            <a:r>
              <a:rPr kumimoji="0" lang="en-US" sz="2200" b="0" i="0" u="none" strike="noStrike" kern="1200" cap="none" spc="0" normalizeH="0" baseline="0" noProof="0" dirty="0">
                <a:ln>
                  <a:noFill/>
                </a:ln>
                <a:solidFill>
                  <a:schemeClr val="tx2"/>
                </a:solidFill>
                <a:effectLst/>
                <a:uLnTx/>
                <a:uFillTx/>
                <a:ea typeface="+mn-ea"/>
                <a:cs typeface="+mn-cs"/>
              </a:rPr>
              <a:t>aper</a:t>
            </a:r>
          </a:p>
          <a:p>
            <a:pPr marL="822960" lvl="1" indent="-457200">
              <a:spcBef>
                <a:spcPts val="550"/>
              </a:spcBef>
              <a:spcAft>
                <a:spcPts val="0"/>
              </a:spcAft>
              <a:buClr>
                <a:srgbClr val="629DD1"/>
              </a:buClr>
              <a:buSzPct val="70000"/>
              <a:defRPr/>
            </a:pPr>
            <a:endParaRPr lang="en-US" sz="1800" dirty="0">
              <a:solidFill>
                <a:schemeClr val="tx2"/>
              </a:solidFill>
              <a:latin typeface="Calibri"/>
            </a:endParaRPr>
          </a:p>
          <a:p>
            <a:pPr marL="365760" lvl="1" indent="0">
              <a:spcBef>
                <a:spcPts val="550"/>
              </a:spcBef>
              <a:spcAft>
                <a:spcPts val="0"/>
              </a:spcAft>
              <a:buClr>
                <a:srgbClr val="629DD1"/>
              </a:buClr>
              <a:buSzPct val="70000"/>
              <a:buNone/>
              <a:defRPr/>
            </a:pPr>
            <a:endParaRPr lang="en-US" sz="1200" dirty="0"/>
          </a:p>
          <a:p>
            <a:pPr marL="365760" lvl="1" indent="0">
              <a:spcBef>
                <a:spcPts val="550"/>
              </a:spcBef>
              <a:spcAft>
                <a:spcPts val="0"/>
              </a:spcAft>
              <a:buClr>
                <a:srgbClr val="629DD1"/>
              </a:buClr>
              <a:buSzPct val="70000"/>
              <a:buNone/>
              <a:defRPr/>
            </a:pPr>
            <a:endParaRPr lang="en-US" sz="1200" dirty="0"/>
          </a:p>
          <a:p>
            <a:pPr marL="365760" lvl="1" indent="0">
              <a:spcBef>
                <a:spcPts val="550"/>
              </a:spcBef>
              <a:spcAft>
                <a:spcPts val="0"/>
              </a:spcAft>
              <a:buClr>
                <a:srgbClr val="629DD1"/>
              </a:buClr>
              <a:buSzPct val="70000"/>
              <a:buNone/>
              <a:defRPr/>
            </a:pPr>
            <a:endParaRPr lang="en-US" sz="1200" dirty="0"/>
          </a:p>
          <a:p>
            <a:pPr marL="365760" lvl="1" indent="0">
              <a:spcBef>
                <a:spcPts val="550"/>
              </a:spcBef>
              <a:spcAft>
                <a:spcPts val="0"/>
              </a:spcAft>
              <a:buClr>
                <a:srgbClr val="629DD1"/>
              </a:buClr>
              <a:buSzPct val="70000"/>
              <a:buNone/>
              <a:defRPr/>
            </a:pPr>
            <a:endParaRPr lang="en-US" sz="1200" dirty="0"/>
          </a:p>
          <a:p>
            <a:pPr marL="365760" lvl="1" indent="0">
              <a:spcBef>
                <a:spcPts val="550"/>
              </a:spcBef>
              <a:spcAft>
                <a:spcPts val="0"/>
              </a:spcAft>
              <a:buClr>
                <a:srgbClr val="629DD1"/>
              </a:buClr>
              <a:buSzPct val="70000"/>
              <a:buNone/>
              <a:defRPr/>
            </a:pPr>
            <a:r>
              <a:rPr lang="en-US" sz="1400" dirty="0"/>
              <a:t>Franke, Monte. "HOME Essentials." Lecture, The HFA Institute, J.W. Marriott, Washington D.C., January 10, 2016. </a:t>
            </a:r>
          </a:p>
          <a:p>
            <a:pPr marL="822960" lvl="1" indent="-457200">
              <a:spcBef>
                <a:spcPts val="550"/>
              </a:spcBef>
              <a:spcAft>
                <a:spcPts val="0"/>
              </a:spcAft>
              <a:buClr>
                <a:srgbClr val="629DD1"/>
              </a:buClr>
              <a:buSzPct val="70000"/>
              <a:defRPr/>
            </a:pPr>
            <a:endParaRPr kumimoji="0" lang="en-US" sz="1800" b="0" i="0" u="none" strike="noStrike" kern="1200" cap="none" spc="0" normalizeH="0" baseline="0" noProof="0" dirty="0">
              <a:ln>
                <a:noFill/>
              </a:ln>
              <a:solidFill>
                <a:schemeClr val="tx2"/>
              </a:solidFill>
              <a:effectLst/>
              <a:uLnTx/>
              <a:uFillTx/>
              <a:latin typeface="Calibri"/>
              <a:ea typeface="+mn-ea"/>
              <a:cs typeface="+mn-cs"/>
            </a:endParaRPr>
          </a:p>
          <a:p>
            <a:endParaRPr lang="en-US" sz="1800" dirty="0">
              <a:solidFill>
                <a:schemeClr val="tx2"/>
              </a:solidFill>
            </a:endParaRPr>
          </a:p>
        </p:txBody>
      </p:sp>
      <p:sp>
        <p:nvSpPr>
          <p:cNvPr id="14" name="Rectangle 13">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656250413"/>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90E81-1CBA-B8AF-EC2F-CE72B745141E}"/>
              </a:ext>
            </a:extLst>
          </p:cNvPr>
          <p:cNvSpPr>
            <a:spLocks noGrp="1"/>
          </p:cNvSpPr>
          <p:nvPr>
            <p:ph type="title"/>
          </p:nvPr>
        </p:nvSpPr>
        <p:spPr/>
        <p:txBody>
          <a:bodyPr>
            <a:normAutofit/>
          </a:bodyPr>
          <a:lstStyle/>
          <a:p>
            <a:r>
              <a:rPr lang="en-US" dirty="0"/>
              <a:t>HOME Overview</a:t>
            </a:r>
            <a:br>
              <a:rPr lang="en-US" dirty="0"/>
            </a:br>
            <a:r>
              <a:rPr lang="en-US" sz="3200" b="1" u="sng" dirty="0">
                <a:solidFill>
                  <a:schemeClr val="bg2">
                    <a:lumMod val="60000"/>
                    <a:lumOff val="40000"/>
                  </a:schemeClr>
                </a:solidFill>
              </a:rPr>
              <a:t>P</a:t>
            </a:r>
            <a:r>
              <a:rPr lang="en-US" sz="3200" dirty="0"/>
              <a:t>eople : Income and Rent Restrictions</a:t>
            </a:r>
            <a:endParaRPr lang="en-US" dirty="0"/>
          </a:p>
        </p:txBody>
      </p:sp>
      <p:sp>
        <p:nvSpPr>
          <p:cNvPr id="3" name="Content Placeholder 2">
            <a:extLst>
              <a:ext uri="{FF2B5EF4-FFF2-40B4-BE49-F238E27FC236}">
                <a16:creationId xmlns:a16="http://schemas.microsoft.com/office/drawing/2014/main" id="{8F2265CF-9711-CB08-D0E9-3C905DCF3D7A}"/>
              </a:ext>
            </a:extLst>
          </p:cNvPr>
          <p:cNvSpPr>
            <a:spLocks noGrp="1"/>
          </p:cNvSpPr>
          <p:nvPr>
            <p:ph idx="1"/>
          </p:nvPr>
        </p:nvSpPr>
        <p:spPr>
          <a:xfrm>
            <a:off x="1065402" y="2011680"/>
            <a:ext cx="9921597" cy="4846320"/>
          </a:xfrm>
        </p:spPr>
        <p:txBody>
          <a:bodyPr>
            <a:normAutofit fontScale="92500" lnSpcReduction="10000"/>
          </a:bodyPr>
          <a:lstStyle/>
          <a:p>
            <a:r>
              <a:rPr lang="en-US" sz="2400" dirty="0"/>
              <a:t>An owner must meet the following occupancy restrictions:</a:t>
            </a:r>
          </a:p>
          <a:p>
            <a:pPr lvl="1"/>
            <a:r>
              <a:rPr lang="en-US" sz="2400" dirty="0"/>
              <a:t>At least twenty percent (20%) of the units are rent restricted at or below the fifty percent (50%) rent level with the remaining eighty percent (80%) of the units restricted at or below the sixty percent (60%) rent level or fair market value whichever is less as defined by the rent limits published by HUD.</a:t>
            </a:r>
          </a:p>
          <a:p>
            <a:pPr lvl="1"/>
            <a:r>
              <a:rPr lang="en-US" sz="2400" dirty="0"/>
              <a:t>At least twenty percent (20%) of the units in this project shall be rent restricted and occupied by individuals whose income is fifty percent (50%) or less of the area median income with the remaining eighty percent (80%) of the units to be rent restricted and occupied by individuals whose income is sixty percent (60%) or less of the area median income. </a:t>
            </a:r>
          </a:p>
          <a:p>
            <a:pPr marL="228600" lvl="1" indent="0">
              <a:buNone/>
            </a:pPr>
            <a:endParaRPr lang="en-US" dirty="0"/>
          </a:p>
          <a:p>
            <a:pPr marL="228600" lvl="1" indent="0">
              <a:buNone/>
            </a:pPr>
            <a:endParaRPr lang="en-US" dirty="0"/>
          </a:p>
          <a:p>
            <a:pPr marL="228600" lvl="1" indent="0">
              <a:buNone/>
            </a:pPr>
            <a:endParaRPr lang="en-US" dirty="0"/>
          </a:p>
          <a:p>
            <a:pPr marL="228600" lvl="1" indent="0">
              <a:buNone/>
            </a:pPr>
            <a:endParaRPr lang="en-US" dirty="0"/>
          </a:p>
          <a:p>
            <a:pPr marL="228600" lvl="1" indent="0" algn="ctr">
              <a:buNone/>
            </a:pPr>
            <a:endParaRPr lang="en-US" sz="1500" dirty="0"/>
          </a:p>
          <a:p>
            <a:pPr marL="228600" lvl="1" indent="0" algn="ctr">
              <a:buNone/>
            </a:pPr>
            <a:r>
              <a:rPr lang="en-US" sz="1500" dirty="0"/>
              <a:t>*More restrictive requirements apply if combined with other sources of funds.</a:t>
            </a:r>
          </a:p>
          <a:p>
            <a:endParaRPr lang="en-US" dirty="0"/>
          </a:p>
        </p:txBody>
      </p:sp>
      <p:pic>
        <p:nvPicPr>
          <p:cNvPr id="5" name="Picture 4">
            <a:extLst>
              <a:ext uri="{FF2B5EF4-FFF2-40B4-BE49-F238E27FC236}">
                <a16:creationId xmlns:a16="http://schemas.microsoft.com/office/drawing/2014/main" id="{B5717071-F757-FE60-BD0C-9E89865B704C}"/>
              </a:ext>
            </a:extLst>
          </p:cNvPr>
          <p:cNvPicPr>
            <a:picLocks noChangeAspect="1"/>
          </p:cNvPicPr>
          <p:nvPr/>
        </p:nvPicPr>
        <p:blipFill>
          <a:blip r:embed="rId2"/>
          <a:stretch>
            <a:fillRect/>
          </a:stretch>
        </p:blipFill>
        <p:spPr>
          <a:xfrm>
            <a:off x="2806300" y="4958669"/>
            <a:ext cx="6439799" cy="1333686"/>
          </a:xfrm>
          <a:prstGeom prst="rect">
            <a:avLst/>
          </a:prstGeom>
        </p:spPr>
      </p:pic>
    </p:spTree>
    <p:extLst>
      <p:ext uri="{BB962C8B-B14F-4D97-AF65-F5344CB8AC3E}">
        <p14:creationId xmlns:p14="http://schemas.microsoft.com/office/powerpoint/2010/main" val="3540485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6F0EA-4261-FF64-FE65-590950CBBC07}"/>
              </a:ext>
            </a:extLst>
          </p:cNvPr>
          <p:cNvSpPr>
            <a:spLocks noGrp="1"/>
          </p:cNvSpPr>
          <p:nvPr>
            <p:ph type="title"/>
          </p:nvPr>
        </p:nvSpPr>
        <p:spPr>
          <a:xfrm>
            <a:off x="1202919" y="284176"/>
            <a:ext cx="9784080" cy="1508760"/>
          </a:xfrm>
        </p:spPr>
        <p:txBody>
          <a:bodyPr/>
          <a:lstStyle/>
          <a:p>
            <a:r>
              <a:rPr lang="en-US" dirty="0"/>
              <a:t>Low-Income Housing Tax Credit Program (Housing Credit)</a:t>
            </a:r>
          </a:p>
        </p:txBody>
      </p:sp>
      <p:sp>
        <p:nvSpPr>
          <p:cNvPr id="3" name="Text Placeholder 2">
            <a:extLst>
              <a:ext uri="{FF2B5EF4-FFF2-40B4-BE49-F238E27FC236}">
                <a16:creationId xmlns:a16="http://schemas.microsoft.com/office/drawing/2014/main" id="{13B70B64-B008-8AF0-9D2F-E9226444BD56}"/>
              </a:ext>
            </a:extLst>
          </p:cNvPr>
          <p:cNvSpPr>
            <a:spLocks noGrp="1"/>
          </p:cNvSpPr>
          <p:nvPr>
            <p:ph type="body" idx="1"/>
          </p:nvPr>
        </p:nvSpPr>
        <p:spPr>
          <a:xfrm>
            <a:off x="1207008" y="1913470"/>
            <a:ext cx="4754880" cy="743094"/>
          </a:xfrm>
        </p:spPr>
        <p:txBody>
          <a:bodyPr/>
          <a:lstStyle/>
          <a:p>
            <a:r>
              <a:rPr lang="en-US" dirty="0"/>
              <a:t>The Low-Income Housing Tax Credit (LIHTC) program</a:t>
            </a:r>
          </a:p>
        </p:txBody>
      </p:sp>
      <p:sp>
        <p:nvSpPr>
          <p:cNvPr id="4" name="Content Placeholder 3">
            <a:extLst>
              <a:ext uri="{FF2B5EF4-FFF2-40B4-BE49-F238E27FC236}">
                <a16:creationId xmlns:a16="http://schemas.microsoft.com/office/drawing/2014/main" id="{AA56A238-C154-3D7B-D697-8C7C12AB98C9}"/>
              </a:ext>
            </a:extLst>
          </p:cNvPr>
          <p:cNvSpPr>
            <a:spLocks noGrp="1"/>
          </p:cNvSpPr>
          <p:nvPr>
            <p:ph sz="half" idx="2"/>
          </p:nvPr>
        </p:nvSpPr>
        <p:spPr>
          <a:xfrm>
            <a:off x="1207008" y="2656566"/>
            <a:ext cx="4754880" cy="3566160"/>
          </a:xfrm>
        </p:spPr>
        <p:txBody>
          <a:bodyPr/>
          <a:lstStyle/>
          <a:p>
            <a:pPr marL="0" indent="0">
              <a:buNone/>
            </a:pPr>
            <a:r>
              <a:rPr lang="en-US" dirty="0"/>
              <a:t>is the largest production driver of new and rehabilitated affordable rental housing in the nation. Each year, the Internal Revenue Service distributes housing credits to state housing finance agencies. </a:t>
            </a:r>
          </a:p>
        </p:txBody>
      </p:sp>
      <p:pic>
        <p:nvPicPr>
          <p:cNvPr id="7" name="Content Placeholder 6">
            <a:extLst>
              <a:ext uri="{FF2B5EF4-FFF2-40B4-BE49-F238E27FC236}">
                <a16:creationId xmlns:a16="http://schemas.microsoft.com/office/drawing/2014/main" id="{9C72DEC0-CB47-40E7-62F7-6B8BF63EB386}"/>
              </a:ext>
            </a:extLst>
          </p:cNvPr>
          <p:cNvPicPr>
            <a:picLocks noGrp="1" noChangeAspect="1"/>
          </p:cNvPicPr>
          <p:nvPr>
            <p:ph sz="quarter" idx="4"/>
          </p:nvPr>
        </p:nvPicPr>
        <p:blipFill>
          <a:blip r:embed="rId2"/>
          <a:stretch>
            <a:fillRect/>
          </a:stretch>
        </p:blipFill>
        <p:spPr>
          <a:xfrm>
            <a:off x="8070209" y="1789332"/>
            <a:ext cx="2743200" cy="5065712"/>
          </a:xfrm>
        </p:spPr>
      </p:pic>
    </p:spTree>
    <p:extLst>
      <p:ext uri="{BB962C8B-B14F-4D97-AF65-F5344CB8AC3E}">
        <p14:creationId xmlns:p14="http://schemas.microsoft.com/office/powerpoint/2010/main" val="441773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711FAD-982A-D25F-9959-A4ADAA83C7DA}"/>
              </a:ext>
            </a:extLst>
          </p:cNvPr>
          <p:cNvSpPr>
            <a:spLocks noGrp="1"/>
          </p:cNvSpPr>
          <p:nvPr>
            <p:ph type="title"/>
          </p:nvPr>
        </p:nvSpPr>
        <p:spPr>
          <a:xfrm>
            <a:off x="643467" y="1325880"/>
            <a:ext cx="3089437" cy="4206240"/>
          </a:xfrm>
        </p:spPr>
        <p:txBody>
          <a:bodyPr>
            <a:normAutofit/>
          </a:bodyPr>
          <a:lstStyle/>
          <a:p>
            <a:pPr algn="r"/>
            <a:r>
              <a:rPr lang="en-US" sz="3200">
                <a:solidFill>
                  <a:schemeClr val="tx2"/>
                </a:solidFill>
              </a:rPr>
              <a:t>HOME Overview</a:t>
            </a:r>
            <a:br>
              <a:rPr lang="en-US" sz="3200">
                <a:solidFill>
                  <a:schemeClr val="tx2"/>
                </a:solidFill>
              </a:rPr>
            </a:br>
            <a:r>
              <a:rPr lang="en-US" sz="3200" b="1" u="sng">
                <a:solidFill>
                  <a:schemeClr val="tx2"/>
                </a:solidFill>
              </a:rPr>
              <a:t>P</a:t>
            </a:r>
            <a:r>
              <a:rPr lang="en-US" sz="3200">
                <a:solidFill>
                  <a:schemeClr val="tx2"/>
                </a:solidFill>
              </a:rPr>
              <a:t>rice : Affordability</a:t>
            </a:r>
          </a:p>
        </p:txBody>
      </p:sp>
      <p:sp>
        <p:nvSpPr>
          <p:cNvPr id="10" name="Rectangle 9">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C30F54E-F812-6740-F35F-49180243A1D7}"/>
              </a:ext>
            </a:extLst>
          </p:cNvPr>
          <p:cNvSpPr>
            <a:spLocks noGrp="1"/>
          </p:cNvSpPr>
          <p:nvPr>
            <p:ph idx="1"/>
          </p:nvPr>
        </p:nvSpPr>
        <p:spPr>
          <a:xfrm>
            <a:off x="4381668" y="1126067"/>
            <a:ext cx="6605331" cy="4605866"/>
          </a:xfrm>
        </p:spPr>
        <p:txBody>
          <a:bodyPr anchor="ctr">
            <a:normAutofit/>
          </a:bodyPr>
          <a:lstStyle/>
          <a:p>
            <a:r>
              <a:rPr lang="en-US" sz="1800">
                <a:solidFill>
                  <a:schemeClr val="tx2"/>
                </a:solidFill>
              </a:rPr>
              <a:t>Rent Limits</a:t>
            </a:r>
          </a:p>
          <a:p>
            <a:pPr lvl="1"/>
            <a:r>
              <a:rPr lang="en-US" sz="1800">
                <a:solidFill>
                  <a:schemeClr val="tx2"/>
                </a:solidFill>
              </a:rPr>
              <a:t>HUD publishes annually</a:t>
            </a:r>
          </a:p>
          <a:p>
            <a:pPr lvl="1"/>
            <a:r>
              <a:rPr lang="en-US" sz="1800">
                <a:solidFill>
                  <a:schemeClr val="tx2"/>
                </a:solidFill>
              </a:rPr>
              <a:t>All rents adjusted for tenant-paid utility allowances</a:t>
            </a:r>
          </a:p>
          <a:p>
            <a:pPr lvl="1"/>
            <a:r>
              <a:rPr lang="en-US" sz="1800">
                <a:solidFill>
                  <a:schemeClr val="tx2"/>
                </a:solidFill>
              </a:rPr>
              <a:t>AHFA must approve rents annually</a:t>
            </a:r>
          </a:p>
          <a:p>
            <a:pPr lvl="1"/>
            <a:r>
              <a:rPr lang="en-US" sz="1800">
                <a:solidFill>
                  <a:schemeClr val="tx2"/>
                </a:solidFill>
              </a:rPr>
              <a:t>Limits on fees beyond rent (92.214)</a:t>
            </a:r>
          </a:p>
          <a:p>
            <a:endParaRPr lang="en-US" sz="1800">
              <a:solidFill>
                <a:schemeClr val="tx2"/>
              </a:solidFill>
            </a:endParaRPr>
          </a:p>
        </p:txBody>
      </p:sp>
      <p:sp>
        <p:nvSpPr>
          <p:cNvPr id="14" name="Rectangle 13">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307366236"/>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903EC245-C9B2-41DB-AC99-41DB7FC14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D006CB6-41D0-433B-A9A4-C3C0695FD1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0358" y="0"/>
            <a:ext cx="465164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6B085380-27CE-4E71-AA77-81E6A0399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0358" y="2224216"/>
            <a:ext cx="4651642" cy="17381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691C97-0173-00FF-C48D-EC99AC896D74}"/>
              </a:ext>
            </a:extLst>
          </p:cNvPr>
          <p:cNvSpPr>
            <a:spLocks noGrp="1"/>
          </p:cNvSpPr>
          <p:nvPr>
            <p:ph type="title"/>
          </p:nvPr>
        </p:nvSpPr>
        <p:spPr>
          <a:xfrm>
            <a:off x="7663070" y="2338928"/>
            <a:ext cx="4134677" cy="1508760"/>
          </a:xfrm>
        </p:spPr>
        <p:txBody>
          <a:bodyPr>
            <a:normAutofit/>
          </a:bodyPr>
          <a:lstStyle/>
          <a:p>
            <a:r>
              <a:rPr lang="en-US" sz="2800">
                <a:solidFill>
                  <a:schemeClr val="tx2"/>
                </a:solidFill>
              </a:rPr>
              <a:t>HOME Overview</a:t>
            </a:r>
            <a:br>
              <a:rPr lang="en-US" sz="2800">
                <a:solidFill>
                  <a:schemeClr val="tx2"/>
                </a:solidFill>
              </a:rPr>
            </a:br>
            <a:r>
              <a:rPr lang="en-US" sz="2800" b="1" u="sng">
                <a:solidFill>
                  <a:schemeClr val="tx2"/>
                </a:solidFill>
              </a:rPr>
              <a:t>P</a:t>
            </a:r>
            <a:r>
              <a:rPr lang="en-US" sz="2800">
                <a:solidFill>
                  <a:schemeClr val="tx2"/>
                </a:solidFill>
              </a:rPr>
              <a:t>roperty : Property Standards</a:t>
            </a:r>
          </a:p>
        </p:txBody>
      </p:sp>
      <p:graphicFrame>
        <p:nvGraphicFramePr>
          <p:cNvPr id="10" name="Content Placeholder 2">
            <a:extLst>
              <a:ext uri="{FF2B5EF4-FFF2-40B4-BE49-F238E27FC236}">
                <a16:creationId xmlns:a16="http://schemas.microsoft.com/office/drawing/2014/main" id="{CB2590E1-B5C7-83D0-C964-F1FB52F0C940}"/>
              </a:ext>
            </a:extLst>
          </p:cNvPr>
          <p:cNvGraphicFramePr>
            <a:graphicFrameLocks noGrp="1"/>
          </p:cNvGraphicFramePr>
          <p:nvPr>
            <p:ph idx="1"/>
            <p:extLst>
              <p:ext uri="{D42A27DB-BD31-4B8C-83A1-F6EECF244321}">
                <p14:modId xmlns:p14="http://schemas.microsoft.com/office/powerpoint/2010/main" val="1024577123"/>
              </p:ext>
            </p:extLst>
          </p:nvPr>
        </p:nvGraphicFramePr>
        <p:xfrm>
          <a:off x="965199" y="927809"/>
          <a:ext cx="5606327" cy="5011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0443613"/>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3EC245-C9B2-41DB-AC99-41DB7FC14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D006CB6-41D0-433B-A9A4-C3C0695FD1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0358" y="0"/>
            <a:ext cx="465164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6B085380-27CE-4E71-AA77-81E6A0399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0358" y="2224216"/>
            <a:ext cx="4651642" cy="17381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006659-ECB9-BDEC-C460-19FED34F3513}"/>
              </a:ext>
            </a:extLst>
          </p:cNvPr>
          <p:cNvSpPr>
            <a:spLocks noGrp="1"/>
          </p:cNvSpPr>
          <p:nvPr>
            <p:ph type="title"/>
          </p:nvPr>
        </p:nvSpPr>
        <p:spPr>
          <a:xfrm>
            <a:off x="7663070" y="2338928"/>
            <a:ext cx="4134677" cy="1508760"/>
          </a:xfrm>
        </p:spPr>
        <p:txBody>
          <a:bodyPr>
            <a:normAutofit/>
          </a:bodyPr>
          <a:lstStyle/>
          <a:p>
            <a:r>
              <a:rPr lang="en-US" sz="2800">
                <a:solidFill>
                  <a:schemeClr val="tx2"/>
                </a:solidFill>
              </a:rPr>
              <a:t>HOME Overview</a:t>
            </a:r>
            <a:br>
              <a:rPr lang="en-US" sz="2800">
                <a:solidFill>
                  <a:schemeClr val="tx2"/>
                </a:solidFill>
              </a:rPr>
            </a:br>
            <a:r>
              <a:rPr lang="en-US" sz="2800" b="1" u="sng">
                <a:solidFill>
                  <a:schemeClr val="tx2"/>
                </a:solidFill>
              </a:rPr>
              <a:t>P</a:t>
            </a:r>
            <a:r>
              <a:rPr lang="en-US" sz="2800">
                <a:solidFill>
                  <a:schemeClr val="tx2"/>
                </a:solidFill>
              </a:rPr>
              <a:t>eriod – Affordability Period</a:t>
            </a:r>
          </a:p>
        </p:txBody>
      </p:sp>
      <p:graphicFrame>
        <p:nvGraphicFramePr>
          <p:cNvPr id="5" name="Content Placeholder 2">
            <a:extLst>
              <a:ext uri="{FF2B5EF4-FFF2-40B4-BE49-F238E27FC236}">
                <a16:creationId xmlns:a16="http://schemas.microsoft.com/office/drawing/2014/main" id="{CEB9D112-1F19-768A-825C-63F57DDAE534}"/>
              </a:ext>
            </a:extLst>
          </p:cNvPr>
          <p:cNvGraphicFramePr>
            <a:graphicFrameLocks noGrp="1"/>
          </p:cNvGraphicFramePr>
          <p:nvPr>
            <p:ph idx="1"/>
            <p:extLst>
              <p:ext uri="{D42A27DB-BD31-4B8C-83A1-F6EECF244321}">
                <p14:modId xmlns:p14="http://schemas.microsoft.com/office/powerpoint/2010/main" val="662695776"/>
              </p:ext>
            </p:extLst>
          </p:nvPr>
        </p:nvGraphicFramePr>
        <p:xfrm>
          <a:off x="965199" y="927809"/>
          <a:ext cx="5606327" cy="5011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5590778"/>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49D8DFA-139C-473F-838D-D33ABE885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2" name="Rectangle 21">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548633-A65C-8225-940B-F55DA068C4CE}"/>
              </a:ext>
            </a:extLst>
          </p:cNvPr>
          <p:cNvSpPr>
            <a:spLocks noGrp="1"/>
          </p:cNvSpPr>
          <p:nvPr>
            <p:ph type="title"/>
          </p:nvPr>
        </p:nvSpPr>
        <p:spPr>
          <a:xfrm>
            <a:off x="643467" y="1325880"/>
            <a:ext cx="3089437" cy="4206240"/>
          </a:xfrm>
        </p:spPr>
        <p:txBody>
          <a:bodyPr vert="horz" lIns="91440" tIns="45720" rIns="91440" bIns="45720" rtlCol="0" anchor="ctr">
            <a:normAutofit/>
          </a:bodyPr>
          <a:lstStyle/>
          <a:p>
            <a:pPr algn="r"/>
            <a:r>
              <a:rPr lang="en-US" sz="3200" spc="150">
                <a:solidFill>
                  <a:schemeClr val="tx2"/>
                </a:solidFill>
              </a:rPr>
              <a:t>HOME Overview</a:t>
            </a:r>
            <a:br>
              <a:rPr lang="en-US" sz="3200" spc="150">
                <a:solidFill>
                  <a:schemeClr val="tx2"/>
                </a:solidFill>
              </a:rPr>
            </a:br>
            <a:r>
              <a:rPr lang="en-US" sz="3200" b="1" u="sng" spc="150">
                <a:solidFill>
                  <a:schemeClr val="tx2"/>
                </a:solidFill>
              </a:rPr>
              <a:t>P</a:t>
            </a:r>
            <a:r>
              <a:rPr lang="en-US" sz="3200" spc="150">
                <a:solidFill>
                  <a:schemeClr val="tx2"/>
                </a:solidFill>
              </a:rPr>
              <a:t>olicies: </a:t>
            </a:r>
            <a:r>
              <a:rPr lang="en-US" sz="3200" b="1" u="sng" spc="150">
                <a:solidFill>
                  <a:schemeClr val="tx2"/>
                </a:solidFill>
              </a:rPr>
              <a:t>p</a:t>
            </a:r>
            <a:r>
              <a:rPr lang="en-US" sz="3200" spc="150">
                <a:solidFill>
                  <a:schemeClr val="tx2"/>
                </a:solidFill>
              </a:rPr>
              <a:t>rocess, </a:t>
            </a:r>
            <a:r>
              <a:rPr lang="en-US" sz="3200" b="1" u="sng" spc="150">
                <a:solidFill>
                  <a:schemeClr val="tx2"/>
                </a:solidFill>
              </a:rPr>
              <a:t>p</a:t>
            </a:r>
            <a:r>
              <a:rPr lang="en-US" sz="3200" spc="150">
                <a:solidFill>
                  <a:schemeClr val="tx2"/>
                </a:solidFill>
              </a:rPr>
              <a:t>rocedures, </a:t>
            </a:r>
            <a:r>
              <a:rPr lang="en-US" sz="3200" b="1" u="sng" spc="150">
                <a:solidFill>
                  <a:schemeClr val="tx2"/>
                </a:solidFill>
              </a:rPr>
              <a:t>p</a:t>
            </a:r>
            <a:r>
              <a:rPr lang="en-US" sz="3200" spc="150">
                <a:solidFill>
                  <a:schemeClr val="tx2"/>
                </a:solidFill>
              </a:rPr>
              <a:t>aper</a:t>
            </a:r>
          </a:p>
        </p:txBody>
      </p:sp>
      <p:sp>
        <p:nvSpPr>
          <p:cNvPr id="24" name="Rectangle 23">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6" name="Straight Connector 25">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A022E32-8AF8-4037-E874-410452A1A0ED}"/>
              </a:ext>
            </a:extLst>
          </p:cNvPr>
          <p:cNvSpPr txBox="1"/>
          <p:nvPr/>
        </p:nvSpPr>
        <p:spPr>
          <a:xfrm>
            <a:off x="4381668" y="1126067"/>
            <a:ext cx="6605331" cy="4605866"/>
          </a:xfrm>
          <a:prstGeom prst="rect">
            <a:avLst/>
          </a:prstGeom>
        </p:spPr>
        <p:txBody>
          <a:bodyPr vert="horz" lIns="91440" tIns="45720" rIns="91440" bIns="45720" rtlCol="0" anchor="ctr">
            <a:normAutofit/>
          </a:bodyPr>
          <a:lstStyle/>
          <a:p>
            <a:pPr marL="285750" indent="-182880" defTabSz="914400">
              <a:lnSpc>
                <a:spcPct val="90000"/>
              </a:lnSpc>
              <a:spcAft>
                <a:spcPts val="600"/>
              </a:spcAft>
              <a:buClr>
                <a:schemeClr val="tx1"/>
              </a:buClr>
              <a:buFont typeface="Wingdings" pitchFamily="2" charset="2"/>
              <a:buChar char=""/>
            </a:pPr>
            <a:r>
              <a:rPr lang="en-US" dirty="0">
                <a:solidFill>
                  <a:schemeClr val="tx2"/>
                </a:solidFill>
              </a:rPr>
              <a:t>Written Agreements</a:t>
            </a:r>
            <a:r>
              <a:rPr lang="en-US" dirty="0">
                <a:solidFill>
                  <a:schemeClr val="tx2"/>
                </a:solidFill>
                <a:sym typeface="Wingdings" panose="05000000000000000000" pitchFamily="2" charset="2"/>
              </a:rPr>
              <a:t> Unit Mix, occupancy requirements, initial rents, deadlines, affordability start</a:t>
            </a:r>
          </a:p>
          <a:p>
            <a:pPr marL="285750" indent="-182880" defTabSz="914400">
              <a:lnSpc>
                <a:spcPct val="90000"/>
              </a:lnSpc>
              <a:spcAft>
                <a:spcPts val="600"/>
              </a:spcAft>
              <a:buClr>
                <a:schemeClr val="tx1"/>
              </a:buClr>
              <a:buFont typeface="Wingdings" pitchFamily="2" charset="2"/>
              <a:buChar char=""/>
            </a:pPr>
            <a:r>
              <a:rPr lang="en-US" dirty="0">
                <a:solidFill>
                  <a:schemeClr val="tx2"/>
                </a:solidFill>
                <a:sym typeface="Wingdings" panose="05000000000000000000" pitchFamily="2" charset="2"/>
              </a:rPr>
              <a:t>Affirmative Marketing Plan Special outreach to those least likely to apply</a:t>
            </a:r>
          </a:p>
          <a:p>
            <a:pPr marL="285750" indent="-182880" defTabSz="914400">
              <a:lnSpc>
                <a:spcPct val="90000"/>
              </a:lnSpc>
              <a:spcAft>
                <a:spcPts val="600"/>
              </a:spcAft>
              <a:buClr>
                <a:schemeClr val="tx1"/>
              </a:buClr>
              <a:buFont typeface="Wingdings" pitchFamily="2" charset="2"/>
              <a:buChar char=""/>
            </a:pPr>
            <a:r>
              <a:rPr lang="en-US" dirty="0">
                <a:solidFill>
                  <a:schemeClr val="tx2"/>
                </a:solidFill>
                <a:sym typeface="Wingdings" panose="05000000000000000000" pitchFamily="2" charset="2"/>
              </a:rPr>
              <a:t>Tenant Selection Plan Preferences, selection policies, and procedures for intake, processing, grievances, waitlist</a:t>
            </a:r>
          </a:p>
          <a:p>
            <a:pPr marL="285750" indent="-182880" defTabSz="914400">
              <a:lnSpc>
                <a:spcPct val="90000"/>
              </a:lnSpc>
              <a:spcAft>
                <a:spcPts val="600"/>
              </a:spcAft>
              <a:buClr>
                <a:schemeClr val="tx1"/>
              </a:buClr>
              <a:buFont typeface="Wingdings" pitchFamily="2" charset="2"/>
              <a:buChar char=""/>
            </a:pPr>
            <a:r>
              <a:rPr lang="en-US" dirty="0">
                <a:solidFill>
                  <a:schemeClr val="tx2"/>
                </a:solidFill>
                <a:sym typeface="Wingdings" panose="05000000000000000000" pitchFamily="2" charset="2"/>
              </a:rPr>
              <a:t>Lease Hud Lease Addendum* must be included in tenant leases</a:t>
            </a:r>
          </a:p>
          <a:p>
            <a:pPr marL="285750" indent="-182880" defTabSz="914400">
              <a:lnSpc>
                <a:spcPct val="90000"/>
              </a:lnSpc>
              <a:spcAft>
                <a:spcPts val="600"/>
              </a:spcAft>
              <a:buClr>
                <a:schemeClr val="tx1"/>
              </a:buClr>
              <a:buFont typeface="Wingdings" pitchFamily="2" charset="2"/>
              <a:buChar char=""/>
            </a:pPr>
            <a:r>
              <a:rPr lang="en-US" dirty="0">
                <a:solidFill>
                  <a:schemeClr val="tx2"/>
                </a:solidFill>
                <a:sym typeface="Wingdings" panose="05000000000000000000" pitchFamily="2" charset="2"/>
              </a:rPr>
              <a:t>Tenant Participation Plan (CHDOs only) Fair lease &amp; grievance procedures, tenant participation in management decisions</a:t>
            </a:r>
          </a:p>
          <a:p>
            <a:pPr marL="285750" indent="-182880" defTabSz="914400">
              <a:lnSpc>
                <a:spcPct val="90000"/>
              </a:lnSpc>
              <a:spcAft>
                <a:spcPts val="600"/>
              </a:spcAft>
              <a:buClr>
                <a:schemeClr val="tx1"/>
              </a:buClr>
              <a:buFont typeface="Wingdings" pitchFamily="2" charset="2"/>
              <a:buChar char=""/>
            </a:pPr>
            <a:endParaRPr lang="en-US" dirty="0">
              <a:solidFill>
                <a:schemeClr val="tx2"/>
              </a:solidFill>
              <a:sym typeface="Wingdings" panose="05000000000000000000" pitchFamily="2" charset="2"/>
            </a:endParaRPr>
          </a:p>
          <a:p>
            <a:pPr indent="-182880" defTabSz="914400">
              <a:lnSpc>
                <a:spcPct val="90000"/>
              </a:lnSpc>
              <a:spcAft>
                <a:spcPts val="600"/>
              </a:spcAft>
              <a:buClr>
                <a:schemeClr val="tx1"/>
              </a:buClr>
              <a:buFont typeface="Wingdings" pitchFamily="2" charset="2"/>
              <a:buChar char=""/>
            </a:pPr>
            <a:r>
              <a:rPr lang="en-US" dirty="0">
                <a:solidFill>
                  <a:schemeClr val="tx2"/>
                </a:solidFill>
                <a:sym typeface="Wingdings" panose="05000000000000000000" pitchFamily="2" charset="2"/>
              </a:rPr>
              <a:t>*Provided as Addendum to AHFA HOME Written Agreement</a:t>
            </a:r>
            <a:endParaRPr lang="en-US" dirty="0">
              <a:solidFill>
                <a:schemeClr val="tx2"/>
              </a:solidFill>
            </a:endParaRPr>
          </a:p>
        </p:txBody>
      </p:sp>
      <p:sp>
        <p:nvSpPr>
          <p:cNvPr id="28" name="Rectangle 27">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862882282"/>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941E6F-F411-9994-54CA-3C703072BD41}"/>
              </a:ext>
            </a:extLst>
          </p:cNvPr>
          <p:cNvSpPr>
            <a:spLocks noGrp="1"/>
          </p:cNvSpPr>
          <p:nvPr>
            <p:ph type="ctrTitle"/>
          </p:nvPr>
        </p:nvSpPr>
        <p:spPr>
          <a:xfrm>
            <a:off x="4378000" y="2167391"/>
            <a:ext cx="6280927" cy="2523219"/>
          </a:xfrm>
        </p:spPr>
        <p:txBody>
          <a:bodyPr>
            <a:normAutofit/>
          </a:bodyPr>
          <a:lstStyle/>
          <a:p>
            <a:pPr algn="l"/>
            <a:r>
              <a:rPr lang="en-US" sz="4400">
                <a:solidFill>
                  <a:schemeClr val="tx2"/>
                </a:solidFill>
              </a:rPr>
              <a:t>National Housing Trust Fund (Htf) requirements</a:t>
            </a:r>
          </a:p>
        </p:txBody>
      </p:sp>
      <p:sp>
        <p:nvSpPr>
          <p:cNvPr id="9" name="Rectangle 8">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1" name="Straight Connector 10">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9879466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4D9C4F3-3A51-4F45-8A5D-AAD196BF7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BD6F0EA-4261-FF64-FE65-590950CBBC07}"/>
              </a:ext>
            </a:extLst>
          </p:cNvPr>
          <p:cNvSpPr>
            <a:spLocks noGrp="1"/>
          </p:cNvSpPr>
          <p:nvPr>
            <p:ph type="title"/>
          </p:nvPr>
        </p:nvSpPr>
        <p:spPr>
          <a:xfrm>
            <a:off x="1202919" y="284176"/>
            <a:ext cx="9784080" cy="1508760"/>
          </a:xfrm>
        </p:spPr>
        <p:txBody>
          <a:bodyPr vert="horz" lIns="91440" tIns="45720" rIns="91440" bIns="45720" rtlCol="0" anchor="ctr">
            <a:normAutofit/>
          </a:bodyPr>
          <a:lstStyle/>
          <a:p>
            <a:r>
              <a:rPr lang="en-US"/>
              <a:t>Ahfa’s</a:t>
            </a:r>
            <a:r>
              <a:rPr lang="en-US" dirty="0"/>
              <a:t> national housing trust fund program (</a:t>
            </a:r>
            <a:r>
              <a:rPr lang="en-US"/>
              <a:t>htf</a:t>
            </a:r>
            <a:r>
              <a:rPr lang="en-US" dirty="0"/>
              <a:t>)</a:t>
            </a:r>
          </a:p>
        </p:txBody>
      </p:sp>
      <p:pic>
        <p:nvPicPr>
          <p:cNvPr id="8" name="Picture 7">
            <a:extLst>
              <a:ext uri="{FF2B5EF4-FFF2-40B4-BE49-F238E27FC236}">
                <a16:creationId xmlns:a16="http://schemas.microsoft.com/office/drawing/2014/main" id="{2AEE19B2-998F-CBD8-C297-7B1C77C9485B}"/>
              </a:ext>
            </a:extLst>
          </p:cNvPr>
          <p:cNvPicPr>
            <a:picLocks noChangeAspect="1"/>
          </p:cNvPicPr>
          <p:nvPr/>
        </p:nvPicPr>
        <p:blipFill>
          <a:blip r:embed="rId2"/>
          <a:srcRect t="32408" r="2" b="15985"/>
          <a:stretch>
            <a:fillRect/>
          </a:stretch>
        </p:blipFill>
        <p:spPr>
          <a:xfrm>
            <a:off x="483" y="1822028"/>
            <a:ext cx="4342417" cy="5035972"/>
          </a:xfrm>
          <a:prstGeom prst="rect">
            <a:avLst/>
          </a:prstGeom>
        </p:spPr>
      </p:pic>
      <p:sp>
        <p:nvSpPr>
          <p:cNvPr id="4" name="Content Placeholder 3">
            <a:extLst>
              <a:ext uri="{FF2B5EF4-FFF2-40B4-BE49-F238E27FC236}">
                <a16:creationId xmlns:a16="http://schemas.microsoft.com/office/drawing/2014/main" id="{AA56A238-C154-3D7B-D697-8C7C12AB98C9}"/>
              </a:ext>
            </a:extLst>
          </p:cNvPr>
          <p:cNvSpPr>
            <a:spLocks noGrp="1"/>
          </p:cNvSpPr>
          <p:nvPr>
            <p:ph sz="half" idx="2"/>
          </p:nvPr>
        </p:nvSpPr>
        <p:spPr>
          <a:xfrm>
            <a:off x="4772025" y="2011680"/>
            <a:ext cx="6524625" cy="4206240"/>
          </a:xfrm>
        </p:spPr>
        <p:txBody>
          <a:bodyPr vert="horz" lIns="91440" tIns="45720" rIns="91440" bIns="45720" rtlCol="0">
            <a:normAutofit/>
          </a:bodyPr>
          <a:lstStyle/>
          <a:p>
            <a:pPr marL="0"/>
            <a:r>
              <a:rPr lang="en-US" sz="1500" b="0" i="0">
                <a:effectLst/>
              </a:rPr>
              <a:t>The National Housing Trust Fund (HTF) was established by Congress under Title I of the Housing and Economic Recovery Act of 2008. HTF is a formula grant program to be administered by the states. For 2024, HUD allocated to the State of Alabama a grant of $3.4 million. AHFA’s proposal, designed pursuant to HUD guidance, targets Extremely Low-Income populations (ELI), with a preference to homeless and at-risk of becoming homeless veterans of the U.S. armed forces. Data as of 2017 reflects that of the 369,962 veterans living in the state an estimated 29,047 veterans in Alabama fall into the ELI category. In 2018, there were approximately 339 homeless veterans statewide, and with the housing cost burden, this number could increase.</a:t>
            </a:r>
            <a:endParaRPr lang="en-US" sz="1500"/>
          </a:p>
          <a:p>
            <a:pPr marL="0"/>
            <a:r>
              <a:rPr lang="en-US" sz="1500" b="0" i="0">
                <a:effectLst/>
              </a:rPr>
              <a:t>AHFA proposes a National HTF Allocation Plan (the Plan) using a competitive application cycle and point scoring system similar to, but more concise than, the Low-Income Housing Tax Credit program. The Plan is designed to provide funds to develop new construction of decent, safe and sanitary rental housing, with an initial preference for ELI homeless or transitioning veterans located primarily in underserved rural areas.</a:t>
            </a:r>
            <a:endParaRPr lang="en-US" sz="1500"/>
          </a:p>
        </p:txBody>
      </p:sp>
    </p:spTree>
    <p:extLst>
      <p:ext uri="{BB962C8B-B14F-4D97-AF65-F5344CB8AC3E}">
        <p14:creationId xmlns:p14="http://schemas.microsoft.com/office/powerpoint/2010/main" val="3919907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021BD9-43A4-7CFE-E91A-060D0CE20DCB}"/>
              </a:ext>
            </a:extLst>
          </p:cNvPr>
          <p:cNvSpPr>
            <a:spLocks noGrp="1"/>
          </p:cNvSpPr>
          <p:nvPr>
            <p:ph type="title"/>
          </p:nvPr>
        </p:nvSpPr>
        <p:spPr>
          <a:xfrm>
            <a:off x="643467" y="1325880"/>
            <a:ext cx="3089437" cy="4206240"/>
          </a:xfrm>
        </p:spPr>
        <p:txBody>
          <a:bodyPr>
            <a:normAutofit/>
          </a:bodyPr>
          <a:lstStyle/>
          <a:p>
            <a:pPr algn="r"/>
            <a:r>
              <a:rPr lang="en-US" sz="3200">
                <a:solidFill>
                  <a:schemeClr val="tx2"/>
                </a:solidFill>
              </a:rPr>
              <a:t>Htf requirements </a:t>
            </a:r>
            <a:br>
              <a:rPr lang="en-US" sz="3200">
                <a:solidFill>
                  <a:schemeClr val="tx2"/>
                </a:solidFill>
              </a:rPr>
            </a:br>
            <a:r>
              <a:rPr lang="en-US" sz="3200">
                <a:solidFill>
                  <a:schemeClr val="tx2"/>
                </a:solidFill>
              </a:rPr>
              <a:t>overview</a:t>
            </a:r>
          </a:p>
        </p:txBody>
      </p:sp>
      <p:sp>
        <p:nvSpPr>
          <p:cNvPr id="10" name="Rectangle 9">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5670730-04E9-FABF-927C-204D8F665EF4}"/>
              </a:ext>
            </a:extLst>
          </p:cNvPr>
          <p:cNvSpPr>
            <a:spLocks noGrp="1"/>
          </p:cNvSpPr>
          <p:nvPr>
            <p:ph idx="1"/>
          </p:nvPr>
        </p:nvSpPr>
        <p:spPr>
          <a:xfrm>
            <a:off x="4381668" y="1126067"/>
            <a:ext cx="6605331" cy="4605866"/>
          </a:xfrm>
        </p:spPr>
        <p:txBody>
          <a:bodyPr anchor="ctr">
            <a:normAutofit/>
          </a:bodyPr>
          <a:lstStyle/>
          <a:p>
            <a:r>
              <a:rPr lang="en-US" sz="1800">
                <a:solidFill>
                  <a:schemeClr val="tx2"/>
                </a:solidFill>
              </a:rPr>
              <a:t>Federal Program</a:t>
            </a:r>
          </a:p>
          <a:p>
            <a:r>
              <a:rPr lang="en-US" sz="1800">
                <a:solidFill>
                  <a:schemeClr val="tx2"/>
                </a:solidFill>
              </a:rPr>
              <a:t>Goal is to increase decent, safe, and sanitary affordable housing for extremely low-income (ELI) and very low-income (VLI) households.</a:t>
            </a:r>
          </a:p>
          <a:p>
            <a:r>
              <a:rPr lang="en-US" sz="1800">
                <a:solidFill>
                  <a:schemeClr val="tx2"/>
                </a:solidFill>
              </a:rPr>
              <a:t>May be used for a production of new construction rental housing.</a:t>
            </a:r>
          </a:p>
          <a:p>
            <a:r>
              <a:rPr lang="en-US" sz="1800">
                <a:solidFill>
                  <a:schemeClr val="tx2"/>
                </a:solidFill>
              </a:rPr>
              <a:t>Must adhere to a minimum 30-year affordability period.</a:t>
            </a:r>
          </a:p>
          <a:p>
            <a:r>
              <a:rPr lang="en-US" sz="1800">
                <a:solidFill>
                  <a:schemeClr val="tx2"/>
                </a:solidFill>
              </a:rPr>
              <a:t>Reduce the number of homeless individuals and families.</a:t>
            </a:r>
          </a:p>
          <a:p>
            <a:r>
              <a:rPr lang="en-US" sz="1800">
                <a:solidFill>
                  <a:schemeClr val="tx2"/>
                </a:solidFill>
              </a:rPr>
              <a:t>Alabama’s program further encourages provision of veteran housing.</a:t>
            </a:r>
          </a:p>
        </p:txBody>
      </p:sp>
      <p:sp>
        <p:nvSpPr>
          <p:cNvPr id="14" name="Rectangle 13">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128004906"/>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690C77-CF16-19A4-7DEB-A3167A2FD01D}"/>
              </a:ext>
            </a:extLst>
          </p:cNvPr>
          <p:cNvSpPr>
            <a:spLocks noGrp="1"/>
          </p:cNvSpPr>
          <p:nvPr>
            <p:ph type="title"/>
          </p:nvPr>
        </p:nvSpPr>
        <p:spPr>
          <a:xfrm>
            <a:off x="643467" y="1325880"/>
            <a:ext cx="3089437" cy="4206240"/>
          </a:xfrm>
        </p:spPr>
        <p:txBody>
          <a:bodyPr>
            <a:normAutofit/>
          </a:bodyPr>
          <a:lstStyle/>
          <a:p>
            <a:pPr algn="r"/>
            <a:r>
              <a:rPr lang="en-US" sz="3200">
                <a:solidFill>
                  <a:schemeClr val="tx2"/>
                </a:solidFill>
              </a:rPr>
              <a:t>Htf requirements </a:t>
            </a:r>
            <a:br>
              <a:rPr lang="en-US" sz="3200">
                <a:solidFill>
                  <a:schemeClr val="tx2"/>
                </a:solidFill>
              </a:rPr>
            </a:br>
            <a:r>
              <a:rPr lang="en-US" sz="3200">
                <a:solidFill>
                  <a:schemeClr val="tx2"/>
                </a:solidFill>
              </a:rPr>
              <a:t>overview</a:t>
            </a:r>
          </a:p>
        </p:txBody>
      </p:sp>
      <p:sp>
        <p:nvSpPr>
          <p:cNvPr id="10" name="Rectangle 9">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9ED4996-D221-5971-3A9F-2DA102AE5737}"/>
              </a:ext>
            </a:extLst>
          </p:cNvPr>
          <p:cNvSpPr>
            <a:spLocks noGrp="1"/>
          </p:cNvSpPr>
          <p:nvPr>
            <p:ph idx="1"/>
          </p:nvPr>
        </p:nvSpPr>
        <p:spPr>
          <a:xfrm>
            <a:off x="4381668" y="1126067"/>
            <a:ext cx="6605331" cy="4605866"/>
          </a:xfrm>
        </p:spPr>
        <p:txBody>
          <a:bodyPr anchor="ctr">
            <a:normAutofit/>
          </a:bodyPr>
          <a:lstStyle/>
          <a:p>
            <a:r>
              <a:rPr lang="en-US" sz="1800">
                <a:solidFill>
                  <a:schemeClr val="tx2"/>
                </a:solidFill>
              </a:rPr>
              <a:t>Focus of the AHFA HTF Plans target ELI veteran populations, homeless populations, and populations with mental or physical disabilities.</a:t>
            </a:r>
          </a:p>
          <a:p>
            <a:r>
              <a:rPr lang="en-US" sz="1800">
                <a:solidFill>
                  <a:schemeClr val="tx2"/>
                </a:solidFill>
              </a:rPr>
              <a:t>AHFA offers a rolling application process open to stand-alone applicants or combining with other AHFA programs.</a:t>
            </a:r>
          </a:p>
          <a:p>
            <a:r>
              <a:rPr lang="en-US" sz="1800">
                <a:solidFill>
                  <a:schemeClr val="tx2"/>
                </a:solidFill>
              </a:rPr>
              <a:t> HTF Application requirements and materials are available on the </a:t>
            </a:r>
            <a:r>
              <a:rPr lang="en-US" sz="1800">
                <a:solidFill>
                  <a:schemeClr val="tx2"/>
                </a:solidFill>
                <a:hlinkClick r:id="rId2"/>
              </a:rPr>
              <a:t>AHFA website. </a:t>
            </a:r>
            <a:endParaRPr lang="en-US" sz="1800">
              <a:solidFill>
                <a:schemeClr val="tx2"/>
              </a:solidFill>
            </a:endParaRPr>
          </a:p>
          <a:p>
            <a:pPr marL="0" indent="0">
              <a:buNone/>
            </a:pPr>
            <a:endParaRPr lang="en-US" sz="1800">
              <a:solidFill>
                <a:schemeClr val="tx2"/>
              </a:solidFill>
            </a:endParaRPr>
          </a:p>
        </p:txBody>
      </p:sp>
      <p:sp>
        <p:nvSpPr>
          <p:cNvPr id="14" name="Rectangle 13">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754002058"/>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F9DC5-DCAB-233B-0C96-5F0F92958FB0}"/>
              </a:ext>
            </a:extLst>
          </p:cNvPr>
          <p:cNvSpPr>
            <a:spLocks noGrp="1"/>
          </p:cNvSpPr>
          <p:nvPr>
            <p:ph type="title"/>
          </p:nvPr>
        </p:nvSpPr>
        <p:spPr>
          <a:xfrm>
            <a:off x="1202919" y="284176"/>
            <a:ext cx="9784080" cy="1508760"/>
          </a:xfrm>
        </p:spPr>
        <p:txBody>
          <a:bodyPr>
            <a:normAutofit/>
          </a:bodyPr>
          <a:lstStyle/>
          <a:p>
            <a:r>
              <a:rPr lang="en-US" dirty="0" err="1"/>
              <a:t>Htf</a:t>
            </a:r>
            <a:r>
              <a:rPr lang="en-US" dirty="0"/>
              <a:t> requirements </a:t>
            </a:r>
            <a:br>
              <a:rPr lang="en-US" dirty="0"/>
            </a:br>
            <a:r>
              <a:rPr lang="en-US"/>
              <a:t>eligible activities</a:t>
            </a:r>
          </a:p>
        </p:txBody>
      </p:sp>
      <p:graphicFrame>
        <p:nvGraphicFramePr>
          <p:cNvPr id="5" name="Content Placeholder 2">
            <a:extLst>
              <a:ext uri="{FF2B5EF4-FFF2-40B4-BE49-F238E27FC236}">
                <a16:creationId xmlns:a16="http://schemas.microsoft.com/office/drawing/2014/main" id="{5261E17C-C058-1452-4C9F-FBB0396C7470}"/>
              </a:ext>
            </a:extLst>
          </p:cNvPr>
          <p:cNvGraphicFramePr>
            <a:graphicFrameLocks noGrp="1"/>
          </p:cNvGraphicFramePr>
          <p:nvPr>
            <p:ph idx="1"/>
            <p:extLst>
              <p:ext uri="{D42A27DB-BD31-4B8C-83A1-F6EECF244321}">
                <p14:modId xmlns:p14="http://schemas.microsoft.com/office/powerpoint/2010/main" val="1830646533"/>
              </p:ext>
            </p:extLst>
          </p:nvPr>
        </p:nvGraphicFramePr>
        <p:xfrm>
          <a:off x="1202919" y="2104103"/>
          <a:ext cx="9784169" cy="42377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81805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2D6110-98BF-C6F1-186C-73CD210DE05F}"/>
              </a:ext>
            </a:extLst>
          </p:cNvPr>
          <p:cNvSpPr>
            <a:spLocks noGrp="1"/>
          </p:cNvSpPr>
          <p:nvPr>
            <p:ph type="title"/>
          </p:nvPr>
        </p:nvSpPr>
        <p:spPr>
          <a:xfrm>
            <a:off x="643467" y="1325880"/>
            <a:ext cx="3089437" cy="4206240"/>
          </a:xfrm>
        </p:spPr>
        <p:txBody>
          <a:bodyPr>
            <a:normAutofit/>
          </a:bodyPr>
          <a:lstStyle/>
          <a:p>
            <a:pPr algn="r"/>
            <a:r>
              <a:rPr lang="en-US" sz="3200">
                <a:solidFill>
                  <a:schemeClr val="tx2"/>
                </a:solidFill>
              </a:rPr>
              <a:t>Htf requirements </a:t>
            </a:r>
            <a:br>
              <a:rPr lang="en-US" sz="3200">
                <a:solidFill>
                  <a:schemeClr val="tx2"/>
                </a:solidFill>
              </a:rPr>
            </a:br>
            <a:r>
              <a:rPr lang="en-US" sz="3200">
                <a:solidFill>
                  <a:schemeClr val="tx2"/>
                </a:solidFill>
              </a:rPr>
              <a:t>eligible recipients</a:t>
            </a:r>
          </a:p>
        </p:txBody>
      </p:sp>
      <p:sp>
        <p:nvSpPr>
          <p:cNvPr id="10" name="Rectangle 9">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EAD37DD-E31E-F18B-0938-8A0770FB3936}"/>
              </a:ext>
            </a:extLst>
          </p:cNvPr>
          <p:cNvSpPr>
            <a:spLocks noGrp="1"/>
          </p:cNvSpPr>
          <p:nvPr>
            <p:ph idx="1"/>
          </p:nvPr>
        </p:nvSpPr>
        <p:spPr>
          <a:xfrm>
            <a:off x="4381668" y="1126067"/>
            <a:ext cx="6605331" cy="4605866"/>
          </a:xfrm>
        </p:spPr>
        <p:txBody>
          <a:bodyPr anchor="ctr">
            <a:normAutofit/>
          </a:bodyPr>
          <a:lstStyle/>
          <a:p>
            <a:pPr marL="0" indent="0">
              <a:buNone/>
            </a:pPr>
            <a:r>
              <a:rPr lang="en-US" sz="1800">
                <a:solidFill>
                  <a:schemeClr val="tx2"/>
                </a:solidFill>
              </a:rPr>
              <a:t>Recipients must:</a:t>
            </a:r>
          </a:p>
          <a:p>
            <a:pPr marL="685800" lvl="1" indent="-457200">
              <a:buFont typeface="+mj-lt"/>
              <a:buAutoNum type="arabicPeriod"/>
            </a:pPr>
            <a:r>
              <a:rPr lang="en-US" sz="1800">
                <a:solidFill>
                  <a:schemeClr val="tx2"/>
                </a:solidFill>
              </a:rPr>
              <a:t>Assure compliance with HTF requirements from application throughout a minimum 30-year compliance period.</a:t>
            </a:r>
          </a:p>
          <a:p>
            <a:pPr marL="685800" lvl="1" indent="-457200">
              <a:buFont typeface="+mj-lt"/>
              <a:buAutoNum type="arabicPeriod"/>
            </a:pPr>
            <a:r>
              <a:rPr lang="en-US" sz="1800">
                <a:solidFill>
                  <a:schemeClr val="tx2"/>
                </a:solidFill>
              </a:rPr>
              <a:t>Demonstrate ability and financial capacity to undertake, comply and manage the activity.</a:t>
            </a:r>
          </a:p>
          <a:p>
            <a:pPr marL="685800" lvl="1" indent="-457200">
              <a:buFont typeface="+mj-lt"/>
              <a:buAutoNum type="arabicPeriod"/>
            </a:pPr>
            <a:r>
              <a:rPr lang="en-US" sz="1800">
                <a:solidFill>
                  <a:schemeClr val="tx2"/>
                </a:solidFill>
              </a:rPr>
              <a:t>Demonstrate familiarity with other programs which may be used in concert with HTF.</a:t>
            </a:r>
          </a:p>
          <a:p>
            <a:pPr marL="685800" lvl="1" indent="-457200">
              <a:buFont typeface="+mj-lt"/>
              <a:buAutoNum type="arabicPeriod"/>
            </a:pPr>
            <a:r>
              <a:rPr lang="en-US" sz="1800">
                <a:solidFill>
                  <a:schemeClr val="tx2"/>
                </a:solidFill>
              </a:rPr>
              <a:t>Demonstrate experience and capacity to conduct HTF activity through multifamily rental housing history.</a:t>
            </a:r>
          </a:p>
          <a:p>
            <a:pPr marL="685800" lvl="1" indent="-457200">
              <a:buFont typeface="+mj-lt"/>
              <a:buAutoNum type="arabicPeriod"/>
            </a:pPr>
            <a:r>
              <a:rPr lang="en-US" sz="1800">
                <a:solidFill>
                  <a:schemeClr val="tx2"/>
                </a:solidFill>
              </a:rPr>
              <a:t>Must be in good standing with AHFA and other state housing finance authorities, ADECA, HUD, and USDA Rural Development.</a:t>
            </a:r>
          </a:p>
          <a:p>
            <a:pPr marL="685800" lvl="1" indent="-457200">
              <a:buFont typeface="+mj-lt"/>
              <a:buAutoNum type="arabicPeriod"/>
            </a:pPr>
            <a:r>
              <a:rPr lang="en-US" sz="1800">
                <a:solidFill>
                  <a:schemeClr val="tx2"/>
                </a:solidFill>
              </a:rPr>
              <a:t>Must be determined credit worthy, financially sound and lawful.</a:t>
            </a:r>
          </a:p>
          <a:p>
            <a:endParaRPr lang="en-US" sz="1800">
              <a:solidFill>
                <a:schemeClr val="tx2"/>
              </a:solidFill>
            </a:endParaRPr>
          </a:p>
        </p:txBody>
      </p:sp>
      <p:sp>
        <p:nvSpPr>
          <p:cNvPr id="14" name="Rectangle 13">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480175305"/>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B2836FF-945C-48EA-A449-7EDFC73F67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9691" y="0"/>
            <a:ext cx="606974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sp>
        <p:nvSpPr>
          <p:cNvPr id="7" name="Rectangle 6">
            <a:extLst>
              <a:ext uri="{FF2B5EF4-FFF2-40B4-BE49-F238E27FC236}">
                <a16:creationId xmlns:a16="http://schemas.microsoft.com/office/drawing/2014/main" id="{83BC7947-FCF0-4F53-A871-5E847286C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5497"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5E04DFB-DE39-4410-A457-DD1B62DE06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9691" y="176109"/>
            <a:ext cx="6069743" cy="16459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FFFFFF"/>
              </a:solidFill>
            </a:endParaRPr>
          </a:p>
        </p:txBody>
      </p:sp>
      <p:pic>
        <p:nvPicPr>
          <p:cNvPr id="4" name="Picture 3">
            <a:extLst>
              <a:ext uri="{FF2B5EF4-FFF2-40B4-BE49-F238E27FC236}">
                <a16:creationId xmlns:a16="http://schemas.microsoft.com/office/drawing/2014/main" id="{7506717B-2CA3-B980-6171-79F7D28659DB}"/>
              </a:ext>
            </a:extLst>
          </p:cNvPr>
          <p:cNvPicPr>
            <a:picLocks noChangeAspect="1"/>
          </p:cNvPicPr>
          <p:nvPr/>
        </p:nvPicPr>
        <p:blipFill>
          <a:blip r:embed="rId2"/>
          <a:stretch>
            <a:fillRect/>
          </a:stretch>
        </p:blipFill>
        <p:spPr>
          <a:xfrm>
            <a:off x="634275" y="2692734"/>
            <a:ext cx="4851141" cy="1431086"/>
          </a:xfrm>
          <a:prstGeom prst="rect">
            <a:avLst/>
          </a:prstGeom>
        </p:spPr>
      </p:pic>
      <p:sp>
        <p:nvSpPr>
          <p:cNvPr id="3" name="Content Placeholder 2">
            <a:extLst>
              <a:ext uri="{FF2B5EF4-FFF2-40B4-BE49-F238E27FC236}">
                <a16:creationId xmlns:a16="http://schemas.microsoft.com/office/drawing/2014/main" id="{86557838-A6E6-2099-860C-5A852A20D0E0}"/>
              </a:ext>
            </a:extLst>
          </p:cNvPr>
          <p:cNvSpPr>
            <a:spLocks noGrp="1"/>
          </p:cNvSpPr>
          <p:nvPr>
            <p:ph idx="1"/>
          </p:nvPr>
        </p:nvSpPr>
        <p:spPr>
          <a:xfrm>
            <a:off x="6454363" y="2011680"/>
            <a:ext cx="5090578" cy="4206240"/>
          </a:xfrm>
        </p:spPr>
        <p:txBody>
          <a:bodyPr>
            <a:normAutofit/>
          </a:bodyPr>
          <a:lstStyle/>
          <a:p>
            <a:pPr marL="0" indent="0">
              <a:buNone/>
            </a:pPr>
            <a:r>
              <a:rPr lang="en-US">
                <a:solidFill>
                  <a:schemeClr val="bg1"/>
                </a:solidFill>
              </a:rPr>
              <a:t>AHFA, as Alabama’s designated administrator of the LIHTC program, then allocates these credits by conducting a competitive application cycle that ensures credits are distributed throughout the state to areas with the greatest needs. AHFA implements allocation plans each year, which include selection criteria, an evaluation process, design quality standards, environmental requirements, and compliance monitoring procedures.</a:t>
            </a:r>
          </a:p>
        </p:txBody>
      </p:sp>
    </p:spTree>
    <p:extLst>
      <p:ext uri="{BB962C8B-B14F-4D97-AF65-F5344CB8AC3E}">
        <p14:creationId xmlns:p14="http://schemas.microsoft.com/office/powerpoint/2010/main" val="3139191064"/>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C5DA0C-3FBD-544F-1600-19F8C4987A7D}"/>
              </a:ext>
            </a:extLst>
          </p:cNvPr>
          <p:cNvSpPr>
            <a:spLocks noGrp="1"/>
          </p:cNvSpPr>
          <p:nvPr>
            <p:ph type="title"/>
          </p:nvPr>
        </p:nvSpPr>
        <p:spPr>
          <a:xfrm>
            <a:off x="643466" y="5304675"/>
            <a:ext cx="10905065" cy="662672"/>
          </a:xfrm>
        </p:spPr>
        <p:txBody>
          <a:bodyPr vert="horz" lIns="91440" tIns="45720" rIns="91440" bIns="45720" rtlCol="0" anchor="b">
            <a:normAutofit/>
          </a:bodyPr>
          <a:lstStyle/>
          <a:p>
            <a:pPr algn="ctr">
              <a:lnSpc>
                <a:spcPct val="80000"/>
              </a:lnSpc>
            </a:pPr>
            <a:r>
              <a:rPr lang="en-US" sz="2200" spc="150" dirty="0" err="1">
                <a:solidFill>
                  <a:schemeClr val="tx2"/>
                </a:solidFill>
              </a:rPr>
              <a:t>Htf</a:t>
            </a:r>
            <a:r>
              <a:rPr lang="en-US" sz="2200" spc="150" dirty="0">
                <a:solidFill>
                  <a:schemeClr val="tx2"/>
                </a:solidFill>
              </a:rPr>
              <a:t> requirements </a:t>
            </a:r>
            <a:br>
              <a:rPr lang="en-US" sz="2200" spc="150" dirty="0">
                <a:solidFill>
                  <a:schemeClr val="tx2"/>
                </a:solidFill>
              </a:rPr>
            </a:br>
            <a:r>
              <a:rPr lang="en-US" sz="2200" spc="150" dirty="0">
                <a:solidFill>
                  <a:schemeClr val="tx2"/>
                </a:solidFill>
              </a:rPr>
              <a:t>housing priorities </a:t>
            </a:r>
          </a:p>
        </p:txBody>
      </p:sp>
      <p:sp>
        <p:nvSpPr>
          <p:cNvPr id="23" name="Rectangle 22">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8CFDB8DC-192E-162A-C063-E45BE93D7A52}"/>
              </a:ext>
            </a:extLst>
          </p:cNvPr>
          <p:cNvGraphicFramePr>
            <a:graphicFrameLocks noGrp="1"/>
          </p:cNvGraphicFramePr>
          <p:nvPr>
            <p:extLst>
              <p:ext uri="{D42A27DB-BD31-4B8C-83A1-F6EECF244321}">
                <p14:modId xmlns:p14="http://schemas.microsoft.com/office/powerpoint/2010/main" val="3556602947"/>
              </p:ext>
            </p:extLst>
          </p:nvPr>
        </p:nvGraphicFramePr>
        <p:xfrm>
          <a:off x="402891" y="494988"/>
          <a:ext cx="11386215" cy="4720484"/>
        </p:xfrm>
        <a:graphic>
          <a:graphicData uri="http://schemas.openxmlformats.org/drawingml/2006/table">
            <a:tbl>
              <a:tblPr firstRow="1" bandRow="1">
                <a:tableStyleId>{5C22544A-7EE6-4342-B048-85BDC9FD1C3A}</a:tableStyleId>
              </a:tblPr>
              <a:tblGrid>
                <a:gridCol w="5095664">
                  <a:extLst>
                    <a:ext uri="{9D8B030D-6E8A-4147-A177-3AD203B41FA5}">
                      <a16:colId xmlns:a16="http://schemas.microsoft.com/office/drawing/2014/main" val="2883156083"/>
                    </a:ext>
                  </a:extLst>
                </a:gridCol>
                <a:gridCol w="1112598">
                  <a:extLst>
                    <a:ext uri="{9D8B030D-6E8A-4147-A177-3AD203B41FA5}">
                      <a16:colId xmlns:a16="http://schemas.microsoft.com/office/drawing/2014/main" val="3045471618"/>
                    </a:ext>
                  </a:extLst>
                </a:gridCol>
                <a:gridCol w="5177953">
                  <a:extLst>
                    <a:ext uri="{9D8B030D-6E8A-4147-A177-3AD203B41FA5}">
                      <a16:colId xmlns:a16="http://schemas.microsoft.com/office/drawing/2014/main" val="181054638"/>
                    </a:ext>
                  </a:extLst>
                </a:gridCol>
              </a:tblGrid>
              <a:tr h="303146">
                <a:tc>
                  <a:txBody>
                    <a:bodyPr/>
                    <a:lstStyle/>
                    <a:p>
                      <a:r>
                        <a:rPr lang="en-US" sz="1300"/>
                        <a:t>Category</a:t>
                      </a:r>
                    </a:p>
                  </a:txBody>
                  <a:tcPr marL="67150" marR="67150" marT="33575" marB="33575"/>
                </a:tc>
                <a:tc>
                  <a:txBody>
                    <a:bodyPr/>
                    <a:lstStyle/>
                    <a:p>
                      <a:r>
                        <a:rPr lang="en-US" sz="1300"/>
                        <a:t>Points</a:t>
                      </a:r>
                    </a:p>
                  </a:txBody>
                  <a:tcPr marL="67150" marR="67150" marT="33575" marB="33575"/>
                </a:tc>
                <a:tc>
                  <a:txBody>
                    <a:bodyPr/>
                    <a:lstStyle/>
                    <a:p>
                      <a:r>
                        <a:rPr lang="en-US" sz="1300"/>
                        <a:t>Criterion</a:t>
                      </a:r>
                    </a:p>
                  </a:txBody>
                  <a:tcPr marL="67150" marR="67150" marT="33575" marB="33575"/>
                </a:tc>
                <a:extLst>
                  <a:ext uri="{0D108BD9-81ED-4DB2-BD59-A6C34878D82A}">
                    <a16:rowId xmlns:a16="http://schemas.microsoft.com/office/drawing/2014/main" val="273875286"/>
                  </a:ext>
                </a:extLst>
              </a:tr>
              <a:tr h="303146">
                <a:tc>
                  <a:txBody>
                    <a:bodyPr/>
                    <a:lstStyle/>
                    <a:p>
                      <a:r>
                        <a:rPr lang="en-US" sz="1300" dirty="0"/>
                        <a:t>Geographic Diversity</a:t>
                      </a:r>
                    </a:p>
                  </a:txBody>
                  <a:tcPr marL="67150" marR="67150" marT="33575" marB="33575"/>
                </a:tc>
                <a:tc>
                  <a:txBody>
                    <a:bodyPr/>
                    <a:lstStyle/>
                    <a:p>
                      <a:r>
                        <a:rPr lang="en-US" sz="1300" dirty="0"/>
                        <a:t>10</a:t>
                      </a:r>
                    </a:p>
                  </a:txBody>
                  <a:tcPr marL="67150" marR="67150" marT="33575" marB="33575"/>
                </a:tc>
                <a:tc>
                  <a:txBody>
                    <a:bodyPr/>
                    <a:lstStyle/>
                    <a:p>
                      <a:r>
                        <a:rPr lang="en-US" sz="1300" dirty="0"/>
                        <a:t>Non-metropolitan areas</a:t>
                      </a:r>
                    </a:p>
                  </a:txBody>
                  <a:tcPr marL="67150" marR="67150" marT="33575" marB="33575"/>
                </a:tc>
                <a:extLst>
                  <a:ext uri="{0D108BD9-81ED-4DB2-BD59-A6C34878D82A}">
                    <a16:rowId xmlns:a16="http://schemas.microsoft.com/office/drawing/2014/main" val="3075983702"/>
                  </a:ext>
                </a:extLst>
              </a:tr>
              <a:tr h="502363">
                <a:tc>
                  <a:txBody>
                    <a:bodyPr/>
                    <a:lstStyle/>
                    <a:p>
                      <a:r>
                        <a:rPr lang="en-US" sz="1300" dirty="0"/>
                        <a:t>Applicant Capacity- </a:t>
                      </a:r>
                      <a:r>
                        <a:rPr lang="en-US" sz="1000" dirty="0"/>
                        <a:t>ELI veterans</a:t>
                      </a:r>
                    </a:p>
                  </a:txBody>
                  <a:tcPr marL="67150" marR="67150" marT="33575" marB="33575"/>
                </a:tc>
                <a:tc>
                  <a:txBody>
                    <a:bodyPr/>
                    <a:lstStyle/>
                    <a:p>
                      <a:r>
                        <a:rPr lang="en-US" sz="1300" dirty="0"/>
                        <a:t>25</a:t>
                      </a:r>
                    </a:p>
                  </a:txBody>
                  <a:tcPr marL="67150" marR="67150" marT="33575" marB="33575"/>
                </a:tc>
                <a:tc>
                  <a:txBody>
                    <a:bodyPr/>
                    <a:lstStyle/>
                    <a:p>
                      <a:r>
                        <a:rPr lang="en-US" sz="1300" dirty="0"/>
                        <a:t>Show evidence of having served ELI veterans and describe their strategy for addressing housing problems for ELI veterans. </a:t>
                      </a:r>
                    </a:p>
                  </a:txBody>
                  <a:tcPr marL="67150" marR="67150" marT="33575" marB="33575"/>
                </a:tc>
                <a:extLst>
                  <a:ext uri="{0D108BD9-81ED-4DB2-BD59-A6C34878D82A}">
                    <a16:rowId xmlns:a16="http://schemas.microsoft.com/office/drawing/2014/main" val="591129023"/>
                  </a:ext>
                </a:extLst>
              </a:tr>
              <a:tr h="701580">
                <a:tc>
                  <a:txBody>
                    <a:bodyPr/>
                    <a:lstStyle/>
                    <a:p>
                      <a:r>
                        <a:rPr lang="en-US" sz="1300" dirty="0"/>
                        <a:t>Applicant Capacity- </a:t>
                      </a:r>
                      <a:r>
                        <a:rPr lang="en-US" sz="1000" dirty="0"/>
                        <a:t>ELI populations with physical or mental disabilities</a:t>
                      </a:r>
                    </a:p>
                  </a:txBody>
                  <a:tcPr marL="67150" marR="67150" marT="33575" marB="33575"/>
                </a:tc>
                <a:tc>
                  <a:txBody>
                    <a:bodyPr/>
                    <a:lstStyle/>
                    <a:p>
                      <a:r>
                        <a:rPr lang="en-US" sz="1300" dirty="0"/>
                        <a:t>15</a:t>
                      </a:r>
                    </a:p>
                  </a:txBody>
                  <a:tcPr marL="67150" marR="67150" marT="33575" marB="33575"/>
                </a:tc>
                <a:tc>
                  <a:txBody>
                    <a:bodyPr/>
                    <a:lstStyle/>
                    <a:p>
                      <a:r>
                        <a:rPr lang="en-US" sz="1300" dirty="0"/>
                        <a:t>Show evidence of having served ELI populations with physical or mental disabilities and describe their strategy for addressing housing problems for populations with physical or mental disabilities.</a:t>
                      </a:r>
                    </a:p>
                  </a:txBody>
                  <a:tcPr marL="67150" marR="67150" marT="33575" marB="33575"/>
                </a:tc>
                <a:extLst>
                  <a:ext uri="{0D108BD9-81ED-4DB2-BD59-A6C34878D82A}">
                    <a16:rowId xmlns:a16="http://schemas.microsoft.com/office/drawing/2014/main" val="2165383941"/>
                  </a:ext>
                </a:extLst>
              </a:tr>
              <a:tr h="701580">
                <a:tc>
                  <a:txBody>
                    <a:bodyPr/>
                    <a:lstStyle/>
                    <a:p>
                      <a:r>
                        <a:rPr lang="en-US" sz="1300" dirty="0"/>
                        <a:t>Applicant Capacity- </a:t>
                      </a:r>
                      <a:r>
                        <a:rPr lang="en-US" sz="1000" dirty="0"/>
                        <a:t>Other ELI under served  populations, such as, persons who are experiencing homelessness or at risk of  homelessness, those transitioning out of the foster care system, etc. </a:t>
                      </a:r>
                    </a:p>
                  </a:txBody>
                  <a:tcPr marL="67150" marR="67150" marT="33575" marB="33575"/>
                </a:tc>
                <a:tc>
                  <a:txBody>
                    <a:bodyPr/>
                    <a:lstStyle/>
                    <a:p>
                      <a:r>
                        <a:rPr lang="en-US" sz="1300" dirty="0"/>
                        <a:t>10</a:t>
                      </a:r>
                    </a:p>
                  </a:txBody>
                  <a:tcPr marL="67150" marR="67150" marT="33575" marB="33575"/>
                </a:tc>
                <a:tc>
                  <a:txBody>
                    <a:bodyPr/>
                    <a:lstStyle/>
                    <a:p>
                      <a:r>
                        <a:rPr lang="en-US" sz="1300" dirty="0"/>
                        <a:t>Show evidence of having served other ELI underserved populations and describe their strategy for addressing housing problems for ELI underserved populations. </a:t>
                      </a:r>
                    </a:p>
                  </a:txBody>
                  <a:tcPr marL="67150" marR="67150" marT="33575" marB="33575"/>
                </a:tc>
                <a:extLst>
                  <a:ext uri="{0D108BD9-81ED-4DB2-BD59-A6C34878D82A}">
                    <a16:rowId xmlns:a16="http://schemas.microsoft.com/office/drawing/2014/main" val="592493289"/>
                  </a:ext>
                </a:extLst>
              </a:tr>
              <a:tr h="502363">
                <a:tc>
                  <a:txBody>
                    <a:bodyPr/>
                    <a:lstStyle/>
                    <a:p>
                      <a:r>
                        <a:rPr lang="en-US" sz="1300" dirty="0"/>
                        <a:t>Rental Assistance</a:t>
                      </a:r>
                    </a:p>
                  </a:txBody>
                  <a:tcPr marL="67150" marR="67150" marT="33575" marB="33575"/>
                </a:tc>
                <a:tc>
                  <a:txBody>
                    <a:bodyPr/>
                    <a:lstStyle/>
                    <a:p>
                      <a:r>
                        <a:rPr lang="en-US" sz="1300" dirty="0"/>
                        <a:t>25</a:t>
                      </a:r>
                    </a:p>
                  </a:txBody>
                  <a:tcPr marL="67150" marR="67150" marT="33575" marB="33575"/>
                </a:tc>
                <a:tc>
                  <a:txBody>
                    <a:bodyPr/>
                    <a:lstStyle/>
                    <a:p>
                      <a:r>
                        <a:rPr lang="en-US" sz="1300" dirty="0"/>
                        <a:t>Secured federal, state, local project- based and/ or rental assistance vouchers.</a:t>
                      </a:r>
                    </a:p>
                  </a:txBody>
                  <a:tcPr marL="67150" marR="67150" marT="33575" marB="33575"/>
                </a:tc>
                <a:extLst>
                  <a:ext uri="{0D108BD9-81ED-4DB2-BD59-A6C34878D82A}">
                    <a16:rowId xmlns:a16="http://schemas.microsoft.com/office/drawing/2014/main" val="2448739724"/>
                  </a:ext>
                </a:extLst>
              </a:tr>
              <a:tr h="502363">
                <a:tc>
                  <a:txBody>
                    <a:bodyPr/>
                    <a:lstStyle/>
                    <a:p>
                      <a:r>
                        <a:rPr lang="en-US" sz="1300" dirty="0"/>
                        <a:t>Duration of HTF Affordability Period</a:t>
                      </a:r>
                    </a:p>
                  </a:txBody>
                  <a:tcPr marL="67150" marR="67150" marT="33575" marB="33575"/>
                </a:tc>
                <a:tc>
                  <a:txBody>
                    <a:bodyPr/>
                    <a:lstStyle/>
                    <a:p>
                      <a:r>
                        <a:rPr lang="en-US" sz="1300" dirty="0"/>
                        <a:t>5</a:t>
                      </a:r>
                    </a:p>
                  </a:txBody>
                  <a:tcPr marL="67150" marR="67150" marT="33575" marB="33575"/>
                </a:tc>
                <a:tc>
                  <a:txBody>
                    <a:bodyPr/>
                    <a:lstStyle/>
                    <a:p>
                      <a:r>
                        <a:rPr lang="en-US" sz="1300" dirty="0"/>
                        <a:t>Demonstrate capacity to remain financially feasible additional five (5) years beyond the required 30- year period.</a:t>
                      </a:r>
                    </a:p>
                  </a:txBody>
                  <a:tcPr marL="67150" marR="67150" marT="33575" marB="33575"/>
                </a:tc>
                <a:extLst>
                  <a:ext uri="{0D108BD9-81ED-4DB2-BD59-A6C34878D82A}">
                    <a16:rowId xmlns:a16="http://schemas.microsoft.com/office/drawing/2014/main" val="486158226"/>
                  </a:ext>
                </a:extLst>
              </a:tr>
              <a:tr h="701580">
                <a:tc>
                  <a:txBody>
                    <a:bodyPr/>
                    <a:lstStyle/>
                    <a:p>
                      <a:r>
                        <a:rPr lang="en-US" sz="1300" dirty="0"/>
                        <a:t>Leveraging- Other non-federal funding sources</a:t>
                      </a:r>
                    </a:p>
                  </a:txBody>
                  <a:tcPr marL="67150" marR="67150" marT="33575" marB="33575"/>
                </a:tc>
                <a:tc>
                  <a:txBody>
                    <a:bodyPr/>
                    <a:lstStyle/>
                    <a:p>
                      <a:r>
                        <a:rPr lang="en-US" sz="1300" dirty="0"/>
                        <a:t>25</a:t>
                      </a:r>
                    </a:p>
                    <a:p>
                      <a:r>
                        <a:rPr lang="en-US" sz="1300" dirty="0"/>
                        <a:t>15</a:t>
                      </a:r>
                    </a:p>
                    <a:p>
                      <a:r>
                        <a:rPr lang="en-US" sz="1300" dirty="0"/>
                        <a:t>10</a:t>
                      </a:r>
                    </a:p>
                  </a:txBody>
                  <a:tcPr marL="67150" marR="67150" marT="33575" marB="33575"/>
                </a:tc>
                <a:tc>
                  <a:txBody>
                    <a:bodyPr/>
                    <a:lstStyle/>
                    <a:p>
                      <a:r>
                        <a:rPr lang="en-US" sz="1300" dirty="0"/>
                        <a:t>$75,001 + per unit</a:t>
                      </a:r>
                    </a:p>
                    <a:p>
                      <a:r>
                        <a:rPr lang="en-US" sz="1300" dirty="0"/>
                        <a:t>$50,001 - 75,000 per unit</a:t>
                      </a:r>
                    </a:p>
                    <a:p>
                      <a:r>
                        <a:rPr lang="en-US" sz="1300" dirty="0"/>
                        <a:t>$25,000- 50,000 per unit</a:t>
                      </a:r>
                    </a:p>
                  </a:txBody>
                  <a:tcPr marL="67150" marR="67150" marT="33575" marB="33575"/>
                </a:tc>
                <a:extLst>
                  <a:ext uri="{0D108BD9-81ED-4DB2-BD59-A6C34878D82A}">
                    <a16:rowId xmlns:a16="http://schemas.microsoft.com/office/drawing/2014/main" val="2892668773"/>
                  </a:ext>
                </a:extLst>
              </a:tr>
              <a:tr h="502363">
                <a:tc>
                  <a:txBody>
                    <a:bodyPr/>
                    <a:lstStyle/>
                    <a:p>
                      <a:r>
                        <a:rPr lang="en-US" sz="1300" dirty="0"/>
                        <a:t>Limitation on Beneficiaries or Preferences</a:t>
                      </a:r>
                    </a:p>
                  </a:txBody>
                  <a:tcPr marL="67150" marR="67150" marT="33575" marB="33575"/>
                </a:tc>
                <a:tc>
                  <a:txBody>
                    <a:bodyPr/>
                    <a:lstStyle/>
                    <a:p>
                      <a:r>
                        <a:rPr lang="en-US" sz="1300" dirty="0"/>
                        <a:t>25</a:t>
                      </a:r>
                    </a:p>
                  </a:txBody>
                  <a:tcPr marL="67150" marR="67150" marT="33575" marB="33575"/>
                </a:tc>
                <a:tc>
                  <a:txBody>
                    <a:bodyPr/>
                    <a:lstStyle/>
                    <a:p>
                      <a:r>
                        <a:rPr lang="en-US" sz="1300" dirty="0"/>
                        <a:t>Target the rental housing needs of ELI veterans, ELI persons with physical or mental disabilities or other ELI underserved populations.</a:t>
                      </a:r>
                    </a:p>
                  </a:txBody>
                  <a:tcPr marL="67150" marR="67150" marT="33575" marB="33575"/>
                </a:tc>
                <a:extLst>
                  <a:ext uri="{0D108BD9-81ED-4DB2-BD59-A6C34878D82A}">
                    <a16:rowId xmlns:a16="http://schemas.microsoft.com/office/drawing/2014/main" val="3360474869"/>
                  </a:ext>
                </a:extLst>
              </a:tr>
            </a:tbl>
          </a:graphicData>
        </a:graphic>
      </p:graphicFrame>
    </p:spTree>
    <p:extLst>
      <p:ext uri="{BB962C8B-B14F-4D97-AF65-F5344CB8AC3E}">
        <p14:creationId xmlns:p14="http://schemas.microsoft.com/office/powerpoint/2010/main" val="1510723483"/>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457F22-2034-4200-B6E4-5B8372AAC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163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id="{A9DA7986-F4F5-4F92-94A3-343B2D7200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6981"/>
            <a:ext cx="4686300" cy="1639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1123FF-783A-1842-8BD8-75240FE7B008}"/>
              </a:ext>
            </a:extLst>
          </p:cNvPr>
          <p:cNvSpPr>
            <a:spLocks noGrp="1"/>
          </p:cNvSpPr>
          <p:nvPr>
            <p:ph type="title"/>
          </p:nvPr>
        </p:nvSpPr>
        <p:spPr>
          <a:xfrm>
            <a:off x="471948" y="284176"/>
            <a:ext cx="4144390" cy="1508760"/>
          </a:xfrm>
        </p:spPr>
        <p:txBody>
          <a:bodyPr>
            <a:noAutofit/>
          </a:bodyPr>
          <a:lstStyle/>
          <a:p>
            <a:r>
              <a:rPr lang="en-US" dirty="0" err="1">
                <a:solidFill>
                  <a:schemeClr val="tx2"/>
                </a:solidFill>
              </a:rPr>
              <a:t>Htf</a:t>
            </a:r>
            <a:r>
              <a:rPr lang="en-US" dirty="0">
                <a:solidFill>
                  <a:schemeClr val="tx2"/>
                </a:solidFill>
              </a:rPr>
              <a:t> requirements- </a:t>
            </a:r>
            <a:br>
              <a:rPr lang="en-US" dirty="0">
                <a:solidFill>
                  <a:schemeClr val="tx2"/>
                </a:solidFill>
              </a:rPr>
            </a:br>
            <a:r>
              <a:rPr lang="en-US" dirty="0">
                <a:solidFill>
                  <a:schemeClr val="tx2"/>
                </a:solidFill>
              </a:rPr>
              <a:t>application</a:t>
            </a:r>
          </a:p>
        </p:txBody>
      </p:sp>
      <p:sp>
        <p:nvSpPr>
          <p:cNvPr id="3" name="Content Placeholder 2">
            <a:extLst>
              <a:ext uri="{FF2B5EF4-FFF2-40B4-BE49-F238E27FC236}">
                <a16:creationId xmlns:a16="http://schemas.microsoft.com/office/drawing/2014/main" id="{6C59BFDF-5556-5FA1-22DD-4AEFD91879C9}"/>
              </a:ext>
            </a:extLst>
          </p:cNvPr>
          <p:cNvSpPr>
            <a:spLocks noGrp="1"/>
          </p:cNvSpPr>
          <p:nvPr>
            <p:ph idx="1"/>
          </p:nvPr>
        </p:nvSpPr>
        <p:spPr>
          <a:xfrm>
            <a:off x="634277" y="2011680"/>
            <a:ext cx="3676678" cy="4206240"/>
          </a:xfrm>
        </p:spPr>
        <p:txBody>
          <a:bodyPr>
            <a:noAutofit/>
          </a:bodyPr>
          <a:lstStyle/>
          <a:p>
            <a:pPr marL="0" indent="0">
              <a:buClr>
                <a:schemeClr val="bg1">
                  <a:lumMod val="95000"/>
                </a:schemeClr>
              </a:buClr>
              <a:buNone/>
            </a:pPr>
            <a:r>
              <a:rPr lang="en-US" dirty="0">
                <a:solidFill>
                  <a:schemeClr val="bg1"/>
                </a:solidFill>
              </a:rPr>
              <a:t>HTF Applications are accepted for:</a:t>
            </a:r>
          </a:p>
          <a:p>
            <a:pPr marL="685800" lvl="1" indent="-457200">
              <a:buClr>
                <a:schemeClr val="bg1">
                  <a:lumMod val="95000"/>
                </a:schemeClr>
              </a:buClr>
              <a:buFont typeface="+mj-lt"/>
              <a:buAutoNum type="arabicPeriod"/>
            </a:pPr>
            <a:r>
              <a:rPr lang="en-US" sz="2200" dirty="0">
                <a:solidFill>
                  <a:schemeClr val="bg1"/>
                </a:solidFill>
              </a:rPr>
              <a:t>Stand-alone HTF applicants</a:t>
            </a:r>
          </a:p>
          <a:p>
            <a:pPr lvl="3">
              <a:buClr>
                <a:schemeClr val="bg1">
                  <a:lumMod val="95000"/>
                </a:schemeClr>
              </a:buClr>
            </a:pPr>
            <a:r>
              <a:rPr lang="en-US" sz="2200" dirty="0">
                <a:solidFill>
                  <a:schemeClr val="bg1"/>
                </a:solidFill>
              </a:rPr>
              <a:t>Stand- alone applicants are those that only apply for HTF as the sole source of AHFA funding. </a:t>
            </a:r>
          </a:p>
          <a:p>
            <a:pPr marL="685800" lvl="1" indent="-457200">
              <a:buClr>
                <a:schemeClr val="bg1">
                  <a:lumMod val="95000"/>
                </a:schemeClr>
              </a:buClr>
              <a:buFont typeface="+mj-lt"/>
              <a:buAutoNum type="arabicPeriod"/>
            </a:pPr>
            <a:r>
              <a:rPr lang="en-US" sz="2200" dirty="0">
                <a:solidFill>
                  <a:schemeClr val="bg1"/>
                </a:solidFill>
              </a:rPr>
              <a:t>Previously funded (not Placed in Service) applicants which received HC or HOME/HC Awards</a:t>
            </a:r>
          </a:p>
        </p:txBody>
      </p:sp>
      <p:sp>
        <p:nvSpPr>
          <p:cNvPr id="14" name="Rectangle 13">
            <a:extLst>
              <a:ext uri="{FF2B5EF4-FFF2-40B4-BE49-F238E27FC236}">
                <a16:creationId xmlns:a16="http://schemas.microsoft.com/office/drawing/2014/main" id="{428E76FD-76EE-4DE6-BBA4-EEA6E4B98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190" y="0"/>
            <a:ext cx="7566810"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7" name="Graphic 6" descr="House">
            <a:extLst>
              <a:ext uri="{FF2B5EF4-FFF2-40B4-BE49-F238E27FC236}">
                <a16:creationId xmlns:a16="http://schemas.microsoft.com/office/drawing/2014/main" id="{8386D367-E0C2-7997-2598-23F4F331DC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94526" y="598634"/>
            <a:ext cx="5619286" cy="5619286"/>
          </a:xfrm>
          <a:prstGeom prst="rect">
            <a:avLst/>
          </a:prstGeom>
        </p:spPr>
      </p:pic>
    </p:spTree>
    <p:extLst>
      <p:ext uri="{BB962C8B-B14F-4D97-AF65-F5344CB8AC3E}">
        <p14:creationId xmlns:p14="http://schemas.microsoft.com/office/powerpoint/2010/main" val="3412599771"/>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4D9C4F3-3A51-4F45-8A5D-AAD196BF7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BD6F0EA-4261-FF64-FE65-590950CBBC07}"/>
              </a:ext>
            </a:extLst>
          </p:cNvPr>
          <p:cNvSpPr>
            <a:spLocks noGrp="1"/>
          </p:cNvSpPr>
          <p:nvPr>
            <p:ph type="title"/>
          </p:nvPr>
        </p:nvSpPr>
        <p:spPr>
          <a:xfrm>
            <a:off x="1202919" y="284176"/>
            <a:ext cx="9784080" cy="1508760"/>
          </a:xfrm>
        </p:spPr>
        <p:txBody>
          <a:bodyPr vert="horz" lIns="91440" tIns="45720" rIns="91440" bIns="45720" rtlCol="0" anchor="ctr">
            <a:normAutofit/>
          </a:bodyPr>
          <a:lstStyle/>
          <a:p>
            <a:r>
              <a:rPr lang="en-US"/>
              <a:t>Ahfa multifamily bond program </a:t>
            </a:r>
            <a:br>
              <a:rPr lang="en-US"/>
            </a:br>
            <a:r>
              <a:rPr lang="en-US"/>
              <a:t>(mf bonds)</a:t>
            </a:r>
            <a:endParaRPr lang="en-US" dirty="0"/>
          </a:p>
        </p:txBody>
      </p:sp>
      <p:sp>
        <p:nvSpPr>
          <p:cNvPr id="4" name="Content Placeholder 3">
            <a:extLst>
              <a:ext uri="{FF2B5EF4-FFF2-40B4-BE49-F238E27FC236}">
                <a16:creationId xmlns:a16="http://schemas.microsoft.com/office/drawing/2014/main" id="{AA56A238-C154-3D7B-D697-8C7C12AB98C9}"/>
              </a:ext>
            </a:extLst>
          </p:cNvPr>
          <p:cNvSpPr>
            <a:spLocks noGrp="1"/>
          </p:cNvSpPr>
          <p:nvPr>
            <p:ph sz="half" idx="2"/>
          </p:nvPr>
        </p:nvSpPr>
        <p:spPr>
          <a:xfrm>
            <a:off x="1202920" y="2011680"/>
            <a:ext cx="6263640" cy="4206240"/>
          </a:xfrm>
        </p:spPr>
        <p:txBody>
          <a:bodyPr vert="horz" lIns="91440" tIns="45720" rIns="91440" bIns="45720" rtlCol="0">
            <a:normAutofit/>
          </a:bodyPr>
          <a:lstStyle/>
          <a:p>
            <a:r>
              <a:rPr lang="en-US" sz="1200"/>
              <a:t>The 4% component of the Housing Credit Program can only be triggered using tax-exempt private activity multifamily Housing Bonds. Because multifamily Housing Bonds are limited by the Private Activity Bond volume cap, the four percent Credit is not subject to the Housing Credit ceiling. Not only do Housing Bonds make possible the production of substantial numbers of new Housing Credit properties, but they are essential to state efforts to preserve affordable housing.</a:t>
            </a:r>
          </a:p>
          <a:p>
            <a:r>
              <a:rPr lang="en-US" sz="1200"/>
              <a:t>AHFA issues multifamily housing revenue bonds (bonds) on a project-specific basis for the acquisition, renovation, and new construction of affordable rental housing.</a:t>
            </a:r>
          </a:p>
          <a:p>
            <a:r>
              <a:rPr lang="en-US" sz="1200"/>
              <a:t>Bonds provide debt financing to developers using proceeds from the sale of tax-exempt bonds in exchange for developers reserving a portion of their units for tenants earning less than the area’s median income.</a:t>
            </a:r>
          </a:p>
          <a:p>
            <a:r>
              <a:rPr lang="en-US" sz="1200"/>
              <a:t>Because most of these bonds are tax-exempt, developers may also qualify for housing credits. The sale of these credits offer developers additional funds to produce affordable rental housing. Combining these funding sources ensures programs benefit the greatest number of Alabamians possible by encouraging the leveraging of additional loan, grant, and philanthropic sources.</a:t>
            </a:r>
          </a:p>
          <a:p>
            <a:pPr marL="0"/>
            <a:endParaRPr lang="en-US" sz="1200"/>
          </a:p>
          <a:p>
            <a:pPr marL="0"/>
            <a:r>
              <a:rPr lang="en-US" sz="1200"/>
              <a:t> </a:t>
            </a:r>
            <a:r>
              <a:rPr lang="en-US" sz="1200">
                <a:hlinkClick r:id="rId2"/>
              </a:rPr>
              <a:t>Download the Multifamily Bond Allocation Policy</a:t>
            </a:r>
            <a:endParaRPr lang="en-US" sz="1200"/>
          </a:p>
        </p:txBody>
      </p:sp>
      <p:pic>
        <p:nvPicPr>
          <p:cNvPr id="3" name="Picture 2">
            <a:extLst>
              <a:ext uri="{FF2B5EF4-FFF2-40B4-BE49-F238E27FC236}">
                <a16:creationId xmlns:a16="http://schemas.microsoft.com/office/drawing/2014/main" id="{01D4F453-D4DB-C69D-A03C-9D196111362B}"/>
              </a:ext>
            </a:extLst>
          </p:cNvPr>
          <p:cNvPicPr>
            <a:picLocks noChangeAspect="1"/>
          </p:cNvPicPr>
          <p:nvPr/>
        </p:nvPicPr>
        <p:blipFill>
          <a:blip r:embed="rId3"/>
          <a:srcRect t="22161" r="-2" b="26228"/>
          <a:stretch>
            <a:fillRect/>
          </a:stretch>
        </p:blipFill>
        <p:spPr>
          <a:xfrm>
            <a:off x="7847215" y="1822028"/>
            <a:ext cx="4342220" cy="5035972"/>
          </a:xfrm>
          <a:prstGeom prst="rect">
            <a:avLst/>
          </a:prstGeom>
        </p:spPr>
      </p:pic>
    </p:spTree>
    <p:extLst>
      <p:ext uri="{BB962C8B-B14F-4D97-AF65-F5344CB8AC3E}">
        <p14:creationId xmlns:p14="http://schemas.microsoft.com/office/powerpoint/2010/main" val="36038016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AFB3-7444-FAA6-5FCE-0323AF20EB57}"/>
              </a:ext>
            </a:extLst>
          </p:cNvPr>
          <p:cNvSpPr>
            <a:spLocks noGrp="1"/>
          </p:cNvSpPr>
          <p:nvPr>
            <p:ph type="title"/>
          </p:nvPr>
        </p:nvSpPr>
        <p:spPr/>
        <p:txBody>
          <a:bodyPr/>
          <a:lstStyle/>
          <a:p>
            <a:r>
              <a:rPr lang="en-US" dirty="0" err="1"/>
              <a:t>Mf</a:t>
            </a:r>
            <a:r>
              <a:rPr lang="en-US" dirty="0"/>
              <a:t> bonds &amp; how to apply</a:t>
            </a:r>
          </a:p>
        </p:txBody>
      </p:sp>
      <p:sp>
        <p:nvSpPr>
          <p:cNvPr id="3" name="Content Placeholder 2">
            <a:extLst>
              <a:ext uri="{FF2B5EF4-FFF2-40B4-BE49-F238E27FC236}">
                <a16:creationId xmlns:a16="http://schemas.microsoft.com/office/drawing/2014/main" id="{8AE2FA2C-66DB-1EDA-006A-D7436E2D4B19}"/>
              </a:ext>
            </a:extLst>
          </p:cNvPr>
          <p:cNvSpPr>
            <a:spLocks noGrp="1"/>
          </p:cNvSpPr>
          <p:nvPr>
            <p:ph idx="1"/>
          </p:nvPr>
        </p:nvSpPr>
        <p:spPr>
          <a:xfrm>
            <a:off x="1039633" y="2011679"/>
            <a:ext cx="9947366" cy="4634938"/>
          </a:xfrm>
        </p:spPr>
        <p:txBody>
          <a:bodyPr/>
          <a:lstStyle/>
          <a:p>
            <a:pPr marL="182880" marR="0" lvl="0" indent="-182880" algn="l" defTabSz="914400" rtl="0" eaLnBrk="1" fontAlgn="auto" latinLnBrk="0" hangingPunct="1">
              <a:lnSpc>
                <a:spcPct val="100000"/>
              </a:lnSpc>
              <a:spcBef>
                <a:spcPts val="1200"/>
              </a:spcBef>
              <a:spcAft>
                <a:spcPts val="200"/>
              </a:spcAft>
              <a:buClr>
                <a:prstClr val="white"/>
              </a:buClr>
              <a:buSzTx/>
              <a:buFont typeface="Wingdings" pitchFamily="2" charset="2"/>
              <a:buChar char=""/>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The Non-Competitive Application cycle typically occurs on or about March 1 of each year and ends on </a:t>
            </a:r>
            <a:r>
              <a:rPr lang="en-US" sz="2000" dirty="0">
                <a:solidFill>
                  <a:prstClr val="white"/>
                </a:solidFill>
                <a:latin typeface="Corbel" panose="020B0503020204020204"/>
              </a:rPr>
              <a:t>September</a:t>
            </a: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 1 of each year, subject to funding availability and specified AHFA eligibility and Application Package requirements. AHFA will post the dates of each application cycle and any other notices affecting an application cycle at </a:t>
            </a: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hlinkClick r:id="rId2"/>
              </a:rPr>
              <a:t>www.ahfa.com</a:t>
            </a: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a:t>
            </a:r>
          </a:p>
          <a:p>
            <a:pPr lvl="1">
              <a:lnSpc>
                <a:spcPct val="100000"/>
              </a:lnSpc>
              <a:buClr>
                <a:prstClr val="white"/>
              </a:buClr>
              <a:defRPr/>
            </a:pPr>
            <a:r>
              <a:rPr lang="en-US" sz="1800" dirty="0"/>
              <a:t>Multifamily Bond Applications are accepted and processed within the posted specified timeframes on a first-come, first-served and first-closed, first-served basis</a:t>
            </a:r>
          </a:p>
          <a:p>
            <a:pPr marL="228600" lvl="1" indent="0">
              <a:buClr>
                <a:prstClr val="white"/>
              </a:buClr>
              <a:buNone/>
              <a:defRPr/>
            </a:pPr>
            <a:endParaRPr lang="en-US" sz="1800" dirty="0"/>
          </a:p>
          <a:p>
            <a:pPr marL="182880" marR="0" lvl="0" indent="-182880" algn="l" defTabSz="914400" rtl="0" eaLnBrk="1" fontAlgn="auto" latinLnBrk="0" hangingPunct="1">
              <a:lnSpc>
                <a:spcPct val="90000"/>
              </a:lnSpc>
              <a:spcBef>
                <a:spcPts val="1200"/>
              </a:spcBef>
              <a:spcAft>
                <a:spcPts val="200"/>
              </a:spcAft>
              <a:buClr>
                <a:prstClr val="white"/>
              </a:buClr>
              <a:buSzTx/>
              <a:buFont typeface="Wingdings" pitchFamily="2" charset="2"/>
              <a:buChar char=""/>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All non-competitive applications (i.e., Multifamily Housing Revenue Bond Financing) may complete the full Application Package based on the applicable requirements. </a:t>
            </a:r>
          </a:p>
          <a:p>
            <a:pPr lvl="1">
              <a:spcBef>
                <a:spcPts val="1200"/>
              </a:spcBef>
              <a:spcAft>
                <a:spcPts val="200"/>
              </a:spcAft>
              <a:buClr>
                <a:prstClr val="white"/>
              </a:buClr>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 </a:t>
            </a: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hlinkClick r:id="rId3"/>
              </a:rPr>
              <a:t>Download the Application Profile/Checklist and Accompanying Forms </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4" name="TextBox 3">
            <a:extLst>
              <a:ext uri="{FF2B5EF4-FFF2-40B4-BE49-F238E27FC236}">
                <a16:creationId xmlns:a16="http://schemas.microsoft.com/office/drawing/2014/main" id="{0E3402C4-50E7-8E7F-824B-25199E688651}"/>
              </a:ext>
            </a:extLst>
          </p:cNvPr>
          <p:cNvSpPr txBox="1"/>
          <p:nvPr/>
        </p:nvSpPr>
        <p:spPr>
          <a:xfrm>
            <a:off x="1039633" y="6000286"/>
            <a:ext cx="10110651" cy="646331"/>
          </a:xfrm>
          <a:prstGeom prst="rect">
            <a:avLst/>
          </a:prstGeom>
          <a:noFill/>
        </p:spPr>
        <p:txBody>
          <a:bodyPr wrap="square" rtlCol="0">
            <a:spAutoFit/>
          </a:bodyPr>
          <a:lstStyle/>
          <a:p>
            <a:r>
              <a:rPr lang="en-US" dirty="0"/>
              <a:t>*Please keep in mind that AHFA makes no representations or warranties regarding the availability of private activity bond cap for allocation pursuant to the Multifamily Tax-Exempt Bond Authority Program.</a:t>
            </a:r>
          </a:p>
        </p:txBody>
      </p:sp>
    </p:spTree>
    <p:extLst>
      <p:ext uri="{BB962C8B-B14F-4D97-AF65-F5344CB8AC3E}">
        <p14:creationId xmlns:p14="http://schemas.microsoft.com/office/powerpoint/2010/main" val="20478037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FFA83-E210-5DE3-9185-02925AB350CB}"/>
              </a:ext>
            </a:extLst>
          </p:cNvPr>
          <p:cNvSpPr>
            <a:spLocks noGrp="1"/>
          </p:cNvSpPr>
          <p:nvPr>
            <p:ph type="title"/>
          </p:nvPr>
        </p:nvSpPr>
        <p:spPr/>
        <p:txBody>
          <a:bodyPr/>
          <a:lstStyle/>
          <a:p>
            <a:r>
              <a:rPr lang="en-US" dirty="0" err="1"/>
              <a:t>Mf</a:t>
            </a:r>
            <a:r>
              <a:rPr lang="en-US" dirty="0"/>
              <a:t> bonds &amp; how to apply</a:t>
            </a:r>
          </a:p>
        </p:txBody>
      </p:sp>
      <p:graphicFrame>
        <p:nvGraphicFramePr>
          <p:cNvPr id="6" name="Content Placeholder 2">
            <a:extLst>
              <a:ext uri="{FF2B5EF4-FFF2-40B4-BE49-F238E27FC236}">
                <a16:creationId xmlns:a16="http://schemas.microsoft.com/office/drawing/2014/main" id="{0BD04EAB-A191-143B-CFDD-3361FCDCEAE5}"/>
              </a:ext>
            </a:extLst>
          </p:cNvPr>
          <p:cNvGraphicFramePr>
            <a:graphicFrameLocks noGrp="1"/>
          </p:cNvGraphicFramePr>
          <p:nvPr>
            <p:ph idx="1"/>
            <p:extLst>
              <p:ext uri="{D42A27DB-BD31-4B8C-83A1-F6EECF244321}">
                <p14:modId xmlns:p14="http://schemas.microsoft.com/office/powerpoint/2010/main" val="3808506481"/>
              </p:ext>
            </p:extLst>
          </p:nvPr>
        </p:nvGraphicFramePr>
        <p:xfrm>
          <a:off x="1202919" y="2011680"/>
          <a:ext cx="9784080" cy="4206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08B505C5-E120-51F4-65F0-D8961830E0B5}"/>
              </a:ext>
            </a:extLst>
          </p:cNvPr>
          <p:cNvSpPr txBox="1"/>
          <p:nvPr/>
        </p:nvSpPr>
        <p:spPr>
          <a:xfrm>
            <a:off x="1159366" y="5913444"/>
            <a:ext cx="10110651" cy="523220"/>
          </a:xfrm>
          <a:prstGeom prst="rect">
            <a:avLst/>
          </a:prstGeom>
          <a:noFill/>
        </p:spPr>
        <p:txBody>
          <a:bodyPr wrap="square" rtlCol="0">
            <a:spAutoFit/>
          </a:bodyPr>
          <a:lstStyle/>
          <a:p>
            <a:r>
              <a:rPr lang="en-US" sz="1400" dirty="0"/>
              <a:t>*Please keep in mind that AHFA makes no representations or warranties regarding the availability of private activity bond cap for allocation pursuant to the Multifamily Tax-Exempt Bond Authority Program.</a:t>
            </a:r>
          </a:p>
        </p:txBody>
      </p:sp>
    </p:spTree>
    <p:extLst>
      <p:ext uri="{BB962C8B-B14F-4D97-AF65-F5344CB8AC3E}">
        <p14:creationId xmlns:p14="http://schemas.microsoft.com/office/powerpoint/2010/main" val="8194051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457F22-2034-4200-B6E4-5B8372AAC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163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9DA7986-F4F5-4F92-94A3-343B2D7200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6981"/>
            <a:ext cx="4686300" cy="1639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6755D1-6575-121D-BC6F-B35E4CD09220}"/>
              </a:ext>
            </a:extLst>
          </p:cNvPr>
          <p:cNvSpPr>
            <a:spLocks noGrp="1"/>
          </p:cNvSpPr>
          <p:nvPr>
            <p:ph type="title"/>
          </p:nvPr>
        </p:nvSpPr>
        <p:spPr>
          <a:xfrm>
            <a:off x="147484" y="284176"/>
            <a:ext cx="4468853" cy="1508760"/>
          </a:xfrm>
        </p:spPr>
        <p:txBody>
          <a:bodyPr>
            <a:noAutofit/>
          </a:bodyPr>
          <a:lstStyle/>
          <a:p>
            <a:r>
              <a:rPr lang="en-US" sz="3600" dirty="0">
                <a:solidFill>
                  <a:schemeClr val="tx2"/>
                </a:solidFill>
              </a:rPr>
              <a:t>Ahfa competitive application cycle</a:t>
            </a:r>
          </a:p>
        </p:txBody>
      </p:sp>
      <p:sp>
        <p:nvSpPr>
          <p:cNvPr id="3" name="Content Placeholder 2">
            <a:extLst>
              <a:ext uri="{FF2B5EF4-FFF2-40B4-BE49-F238E27FC236}">
                <a16:creationId xmlns:a16="http://schemas.microsoft.com/office/drawing/2014/main" id="{F1209FC1-4AE5-6A25-4D4A-47809E0C9EF4}"/>
              </a:ext>
            </a:extLst>
          </p:cNvPr>
          <p:cNvSpPr>
            <a:spLocks noGrp="1"/>
          </p:cNvSpPr>
          <p:nvPr>
            <p:ph idx="1"/>
          </p:nvPr>
        </p:nvSpPr>
        <p:spPr>
          <a:xfrm>
            <a:off x="634277" y="2011680"/>
            <a:ext cx="3676678" cy="4206240"/>
          </a:xfrm>
        </p:spPr>
        <p:txBody>
          <a:bodyPr>
            <a:normAutofit lnSpcReduction="10000"/>
          </a:bodyPr>
          <a:lstStyle/>
          <a:p>
            <a:r>
              <a:rPr lang="en-US" dirty="0">
                <a:solidFill>
                  <a:schemeClr val="bg1"/>
                </a:solidFill>
              </a:rPr>
              <a:t>The AHFA Multifamily Division works on an annual cycle driven by  regulatory program deadlines and AHFA quarterly board meetings. </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pPr marL="0" indent="0">
              <a:buNone/>
            </a:pPr>
            <a:r>
              <a:rPr lang="en-US" sz="1400" dirty="0">
                <a:solidFill>
                  <a:schemeClr val="bg1"/>
                </a:solidFill>
              </a:rPr>
              <a:t>Please Note: The dates provided are estimated and for the purposes of illustration only.</a:t>
            </a:r>
          </a:p>
        </p:txBody>
      </p:sp>
      <p:sp>
        <p:nvSpPr>
          <p:cNvPr id="13" name="Rectangle 12">
            <a:extLst>
              <a:ext uri="{FF2B5EF4-FFF2-40B4-BE49-F238E27FC236}">
                <a16:creationId xmlns:a16="http://schemas.microsoft.com/office/drawing/2014/main" id="{428E76FD-76EE-4DE6-BBA4-EEA6E4B98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190" y="0"/>
            <a:ext cx="7566810"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C4B8507-468F-6247-1F4F-048F8A93C451}"/>
              </a:ext>
            </a:extLst>
          </p:cNvPr>
          <p:cNvPicPr>
            <a:picLocks noChangeAspect="1"/>
          </p:cNvPicPr>
          <p:nvPr/>
        </p:nvPicPr>
        <p:blipFill>
          <a:blip r:embed="rId2"/>
          <a:stretch>
            <a:fillRect/>
          </a:stretch>
        </p:blipFill>
        <p:spPr>
          <a:xfrm>
            <a:off x="5262368" y="800583"/>
            <a:ext cx="6283602" cy="5215388"/>
          </a:xfrm>
          <a:prstGeom prst="rect">
            <a:avLst/>
          </a:prstGeom>
        </p:spPr>
      </p:pic>
    </p:spTree>
    <p:extLst>
      <p:ext uri="{BB962C8B-B14F-4D97-AF65-F5344CB8AC3E}">
        <p14:creationId xmlns:p14="http://schemas.microsoft.com/office/powerpoint/2010/main" val="3734298243"/>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457F22-2034-4200-B6E4-5B8372AAC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163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9DA7986-F4F5-4F92-94A3-343B2D7200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6981"/>
            <a:ext cx="4686300" cy="1639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756B5A-F210-F8AA-298A-E49C4397BFCD}"/>
              </a:ext>
            </a:extLst>
          </p:cNvPr>
          <p:cNvSpPr>
            <a:spLocks noGrp="1"/>
          </p:cNvSpPr>
          <p:nvPr>
            <p:ph type="title"/>
          </p:nvPr>
        </p:nvSpPr>
        <p:spPr>
          <a:xfrm>
            <a:off x="285136" y="284176"/>
            <a:ext cx="4331202" cy="1508760"/>
          </a:xfrm>
        </p:spPr>
        <p:txBody>
          <a:bodyPr>
            <a:noAutofit/>
          </a:bodyPr>
          <a:lstStyle/>
          <a:p>
            <a:r>
              <a:rPr lang="en-US" sz="3600" dirty="0">
                <a:solidFill>
                  <a:schemeClr val="tx2"/>
                </a:solidFill>
              </a:rPr>
              <a:t>Ahfa competitive application cycle</a:t>
            </a:r>
          </a:p>
        </p:txBody>
      </p:sp>
      <p:sp>
        <p:nvSpPr>
          <p:cNvPr id="3" name="Content Placeholder 2">
            <a:extLst>
              <a:ext uri="{FF2B5EF4-FFF2-40B4-BE49-F238E27FC236}">
                <a16:creationId xmlns:a16="http://schemas.microsoft.com/office/drawing/2014/main" id="{4D0D97F5-7256-A812-79D6-4C830F6F450F}"/>
              </a:ext>
            </a:extLst>
          </p:cNvPr>
          <p:cNvSpPr>
            <a:spLocks noGrp="1"/>
          </p:cNvSpPr>
          <p:nvPr>
            <p:ph idx="1"/>
          </p:nvPr>
        </p:nvSpPr>
        <p:spPr>
          <a:xfrm>
            <a:off x="634277" y="2011680"/>
            <a:ext cx="3676678" cy="4206240"/>
          </a:xfrm>
        </p:spPr>
        <p:txBody>
          <a:bodyPr>
            <a:normAutofit lnSpcReduction="10000"/>
          </a:bodyPr>
          <a:lstStyle/>
          <a:p>
            <a:r>
              <a:rPr lang="en-US" dirty="0">
                <a:solidFill>
                  <a:schemeClr val="bg1"/>
                </a:solidFill>
              </a:rPr>
              <a:t>Please sign up for the  </a:t>
            </a:r>
            <a:r>
              <a:rPr lang="en-US" dirty="0">
                <a:solidFill>
                  <a:schemeClr val="bg1"/>
                </a:solidFill>
                <a:hlinkClick r:id="rId2"/>
              </a:rPr>
              <a:t>AHFA Multifamily Mailing List  </a:t>
            </a:r>
            <a:r>
              <a:rPr lang="en-US" dirty="0">
                <a:solidFill>
                  <a:schemeClr val="bg1"/>
                </a:solidFill>
              </a:rPr>
              <a:t>to receive timely information about cycle dates.</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pPr marL="0" indent="0">
              <a:buNone/>
            </a:pPr>
            <a:r>
              <a:rPr lang="en-US" sz="1400" dirty="0">
                <a:solidFill>
                  <a:schemeClr val="bg1"/>
                </a:solidFill>
              </a:rPr>
              <a:t>Please Note: The dates provided are estimated and for the purposes of illustration only.</a:t>
            </a:r>
          </a:p>
        </p:txBody>
      </p:sp>
      <p:sp>
        <p:nvSpPr>
          <p:cNvPr id="13" name="Rectangle 12">
            <a:extLst>
              <a:ext uri="{FF2B5EF4-FFF2-40B4-BE49-F238E27FC236}">
                <a16:creationId xmlns:a16="http://schemas.microsoft.com/office/drawing/2014/main" id="{428E76FD-76EE-4DE6-BBA4-EEA6E4B98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190" y="0"/>
            <a:ext cx="7566810"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4" name="Picture 3" descr="A diagram of a plan&#10;&#10;Description automatically generated with medium confidence">
            <a:extLst>
              <a:ext uri="{FF2B5EF4-FFF2-40B4-BE49-F238E27FC236}">
                <a16:creationId xmlns:a16="http://schemas.microsoft.com/office/drawing/2014/main" id="{A1220C85-B783-0F66-D6E7-740B2E0170AB}"/>
              </a:ext>
            </a:extLst>
          </p:cNvPr>
          <p:cNvPicPr>
            <a:picLocks noChangeAspect="1"/>
          </p:cNvPicPr>
          <p:nvPr/>
        </p:nvPicPr>
        <p:blipFill>
          <a:blip r:embed="rId3"/>
          <a:stretch>
            <a:fillRect/>
          </a:stretch>
        </p:blipFill>
        <p:spPr>
          <a:xfrm>
            <a:off x="5262368" y="1216871"/>
            <a:ext cx="6283602" cy="4382812"/>
          </a:xfrm>
          <a:prstGeom prst="rect">
            <a:avLst/>
          </a:prstGeom>
        </p:spPr>
      </p:pic>
    </p:spTree>
    <p:extLst>
      <p:ext uri="{BB962C8B-B14F-4D97-AF65-F5344CB8AC3E}">
        <p14:creationId xmlns:p14="http://schemas.microsoft.com/office/powerpoint/2010/main" val="1629826648"/>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A457F22-2034-4200-B6E4-5B8372AAC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163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1">
            <a:extLst>
              <a:ext uri="{FF2B5EF4-FFF2-40B4-BE49-F238E27FC236}">
                <a16:creationId xmlns:a16="http://schemas.microsoft.com/office/drawing/2014/main" id="{A9DA7986-F4F5-4F92-94A3-343B2D7200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6981"/>
            <a:ext cx="4686300" cy="1639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53EF46-08C2-92E3-DA77-783F925E7120}"/>
              </a:ext>
            </a:extLst>
          </p:cNvPr>
          <p:cNvSpPr>
            <a:spLocks noGrp="1"/>
          </p:cNvSpPr>
          <p:nvPr>
            <p:ph type="title"/>
          </p:nvPr>
        </p:nvSpPr>
        <p:spPr>
          <a:xfrm>
            <a:off x="285136" y="284176"/>
            <a:ext cx="4331202" cy="1508760"/>
          </a:xfrm>
        </p:spPr>
        <p:txBody>
          <a:bodyPr>
            <a:noAutofit/>
          </a:bodyPr>
          <a:lstStyle/>
          <a:p>
            <a:r>
              <a:rPr lang="en-US" sz="3600" dirty="0" err="1">
                <a:solidFill>
                  <a:schemeClr val="tx2"/>
                </a:solidFill>
              </a:rPr>
              <a:t>Ahfa</a:t>
            </a:r>
            <a:r>
              <a:rPr lang="en-US" sz="3600" dirty="0">
                <a:solidFill>
                  <a:schemeClr val="tx2"/>
                </a:solidFill>
              </a:rPr>
              <a:t> competitive application cycle</a:t>
            </a:r>
          </a:p>
        </p:txBody>
      </p:sp>
      <p:sp>
        <p:nvSpPr>
          <p:cNvPr id="3" name="Content Placeholder 2">
            <a:extLst>
              <a:ext uri="{FF2B5EF4-FFF2-40B4-BE49-F238E27FC236}">
                <a16:creationId xmlns:a16="http://schemas.microsoft.com/office/drawing/2014/main" id="{5DF052C8-B640-6867-2A36-393ED76818BF}"/>
              </a:ext>
            </a:extLst>
          </p:cNvPr>
          <p:cNvSpPr>
            <a:spLocks noGrp="1"/>
          </p:cNvSpPr>
          <p:nvPr>
            <p:ph idx="1"/>
          </p:nvPr>
        </p:nvSpPr>
        <p:spPr>
          <a:xfrm>
            <a:off x="285136" y="2011680"/>
            <a:ext cx="4025819" cy="4846320"/>
          </a:xfrm>
        </p:spPr>
        <p:txBody>
          <a:bodyPr>
            <a:normAutofit fontScale="92500" lnSpcReduction="20000"/>
          </a:bodyPr>
          <a:lstStyle/>
          <a:p>
            <a:r>
              <a:rPr lang="en-US" sz="2400" dirty="0">
                <a:solidFill>
                  <a:schemeClr val="bg1"/>
                </a:solidFill>
              </a:rPr>
              <a:t>Public Input is critical to development of the Plans. This input helps to better address the affordable housing needs in the state and provide Plans that work equitably.  </a:t>
            </a:r>
          </a:p>
          <a:p>
            <a:r>
              <a:rPr lang="en-US" sz="2400" dirty="0">
                <a:solidFill>
                  <a:schemeClr val="bg1"/>
                </a:solidFill>
              </a:rPr>
              <a:t>This timeline roughly represents the annual timing of the Plan Development process. Actual Release dates and Public Comment deadlines are published via Public Notices and to the AHFA Multifamily Mailing List via Multifamily Notices.</a:t>
            </a:r>
          </a:p>
          <a:p>
            <a:pPr marL="0" indent="0">
              <a:buNone/>
            </a:pPr>
            <a:endParaRPr lang="en-US" sz="1500" dirty="0">
              <a:solidFill>
                <a:schemeClr val="bg1"/>
              </a:solidFill>
            </a:endParaRPr>
          </a:p>
          <a:p>
            <a:pPr marL="0" indent="0">
              <a:buNone/>
            </a:pPr>
            <a:r>
              <a:rPr lang="en-US" sz="1500" dirty="0">
                <a:solidFill>
                  <a:schemeClr val="bg1"/>
                </a:solidFill>
              </a:rPr>
              <a:t>Please Note: The dates provided are estimated and for the purposes of illustration only.</a:t>
            </a:r>
          </a:p>
        </p:txBody>
      </p:sp>
      <p:sp>
        <p:nvSpPr>
          <p:cNvPr id="24" name="Rectangle 23">
            <a:extLst>
              <a:ext uri="{FF2B5EF4-FFF2-40B4-BE49-F238E27FC236}">
                <a16:creationId xmlns:a16="http://schemas.microsoft.com/office/drawing/2014/main" id="{428E76FD-76EE-4DE6-BBA4-EEA6E4B98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190" y="0"/>
            <a:ext cx="7566810"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3C03F2D-7909-8EB0-9789-99B6D4D8325C}"/>
              </a:ext>
            </a:extLst>
          </p:cNvPr>
          <p:cNvPicPr>
            <a:picLocks noChangeAspect="1"/>
          </p:cNvPicPr>
          <p:nvPr/>
        </p:nvPicPr>
        <p:blipFill>
          <a:blip r:embed="rId2"/>
          <a:stretch>
            <a:fillRect/>
          </a:stretch>
        </p:blipFill>
        <p:spPr>
          <a:xfrm>
            <a:off x="5262368" y="2002321"/>
            <a:ext cx="6283602" cy="2811911"/>
          </a:xfrm>
          <a:prstGeom prst="rect">
            <a:avLst/>
          </a:prstGeom>
        </p:spPr>
      </p:pic>
    </p:spTree>
    <p:extLst>
      <p:ext uri="{BB962C8B-B14F-4D97-AF65-F5344CB8AC3E}">
        <p14:creationId xmlns:p14="http://schemas.microsoft.com/office/powerpoint/2010/main" val="170183556"/>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A457F22-2034-4200-B6E4-5B8372AAC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163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9DA7986-F4F5-4F92-94A3-343B2D7200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6981"/>
            <a:ext cx="4686300" cy="1639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59EA5E-B533-22A0-B74F-54F2903A5AF0}"/>
              </a:ext>
            </a:extLst>
          </p:cNvPr>
          <p:cNvSpPr>
            <a:spLocks noGrp="1"/>
          </p:cNvSpPr>
          <p:nvPr>
            <p:ph type="title"/>
          </p:nvPr>
        </p:nvSpPr>
        <p:spPr>
          <a:xfrm>
            <a:off x="634277" y="284176"/>
            <a:ext cx="3670874" cy="1508760"/>
          </a:xfrm>
        </p:spPr>
        <p:txBody>
          <a:bodyPr>
            <a:normAutofit/>
          </a:bodyPr>
          <a:lstStyle/>
          <a:p>
            <a:r>
              <a:rPr lang="en-US" sz="3100">
                <a:solidFill>
                  <a:schemeClr val="tx2"/>
                </a:solidFill>
              </a:rPr>
              <a:t>Ahfa competitive application cycle</a:t>
            </a:r>
          </a:p>
        </p:txBody>
      </p:sp>
      <p:sp>
        <p:nvSpPr>
          <p:cNvPr id="3" name="Content Placeholder 2">
            <a:extLst>
              <a:ext uri="{FF2B5EF4-FFF2-40B4-BE49-F238E27FC236}">
                <a16:creationId xmlns:a16="http://schemas.microsoft.com/office/drawing/2014/main" id="{2260A485-5208-F3C7-273D-E4F861892F11}"/>
              </a:ext>
            </a:extLst>
          </p:cNvPr>
          <p:cNvSpPr>
            <a:spLocks noGrp="1"/>
          </p:cNvSpPr>
          <p:nvPr>
            <p:ph idx="1"/>
          </p:nvPr>
        </p:nvSpPr>
        <p:spPr>
          <a:xfrm>
            <a:off x="80866" y="2011679"/>
            <a:ext cx="4463460" cy="4669339"/>
          </a:xfrm>
        </p:spPr>
        <p:txBody>
          <a:bodyPr>
            <a:normAutofit fontScale="85000" lnSpcReduction="20000"/>
          </a:bodyPr>
          <a:lstStyle/>
          <a:p>
            <a:r>
              <a:rPr lang="en-US" sz="2600" dirty="0">
                <a:solidFill>
                  <a:schemeClr val="bg1"/>
                </a:solidFill>
              </a:rPr>
              <a:t>The application process in Alabama is highly competitive. Generally, only about half of the applications submitted during an annual cycle will receive funding recommendations based on availability of funds.</a:t>
            </a:r>
          </a:p>
          <a:p>
            <a:endParaRPr lang="en-US" sz="2600" dirty="0">
              <a:solidFill>
                <a:schemeClr val="bg1"/>
              </a:solidFill>
            </a:endParaRPr>
          </a:p>
          <a:p>
            <a:r>
              <a:rPr lang="en-US" sz="2600" dirty="0">
                <a:solidFill>
                  <a:schemeClr val="bg1"/>
                </a:solidFill>
              </a:rPr>
              <a:t>The Application Cycle Due dates roughly fall in the months indicated but are subject to change. Annual Cycle Due Dates are published prior to each cycle.</a:t>
            </a:r>
          </a:p>
          <a:p>
            <a:pPr marL="0" indent="0">
              <a:buNone/>
            </a:pPr>
            <a:endParaRPr lang="en-US" sz="2000" dirty="0">
              <a:solidFill>
                <a:schemeClr val="bg1"/>
              </a:solidFill>
            </a:endParaRPr>
          </a:p>
          <a:p>
            <a:pPr marL="0" indent="0">
              <a:buNone/>
            </a:pPr>
            <a:r>
              <a:rPr lang="en-US" sz="1600" dirty="0">
                <a:solidFill>
                  <a:schemeClr val="bg1"/>
                </a:solidFill>
              </a:rPr>
              <a:t>Please Note: The dates provided are estimated and for the purposes of illustration only.</a:t>
            </a:r>
          </a:p>
        </p:txBody>
      </p:sp>
      <p:sp>
        <p:nvSpPr>
          <p:cNvPr id="13" name="Rectangle 12">
            <a:extLst>
              <a:ext uri="{FF2B5EF4-FFF2-40B4-BE49-F238E27FC236}">
                <a16:creationId xmlns:a16="http://schemas.microsoft.com/office/drawing/2014/main" id="{428E76FD-76EE-4DE6-BBA4-EEA6E4B98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190" y="0"/>
            <a:ext cx="7566810"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1EDD35D-1A7E-66BC-8B4D-D2400B721F9A}"/>
              </a:ext>
            </a:extLst>
          </p:cNvPr>
          <p:cNvPicPr>
            <a:picLocks noChangeAspect="1"/>
          </p:cNvPicPr>
          <p:nvPr/>
        </p:nvPicPr>
        <p:blipFill>
          <a:blip r:embed="rId2"/>
          <a:stretch>
            <a:fillRect/>
          </a:stretch>
        </p:blipFill>
        <p:spPr>
          <a:xfrm>
            <a:off x="4662793" y="2341984"/>
            <a:ext cx="7448342" cy="2313991"/>
          </a:xfrm>
          <a:prstGeom prst="rect">
            <a:avLst/>
          </a:prstGeom>
        </p:spPr>
      </p:pic>
    </p:spTree>
    <p:extLst>
      <p:ext uri="{BB962C8B-B14F-4D97-AF65-F5344CB8AC3E}">
        <p14:creationId xmlns:p14="http://schemas.microsoft.com/office/powerpoint/2010/main" val="3563857300"/>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92F50-2A9E-6A86-96EF-435882B266BA}"/>
              </a:ext>
            </a:extLst>
          </p:cNvPr>
          <p:cNvSpPr>
            <a:spLocks noGrp="1"/>
          </p:cNvSpPr>
          <p:nvPr>
            <p:ph type="title"/>
          </p:nvPr>
        </p:nvSpPr>
        <p:spPr/>
        <p:txBody>
          <a:bodyPr/>
          <a:lstStyle/>
          <a:p>
            <a:r>
              <a:rPr lang="en-US" dirty="0"/>
              <a:t>Ahfa program compliance</a:t>
            </a:r>
          </a:p>
        </p:txBody>
      </p:sp>
      <p:sp>
        <p:nvSpPr>
          <p:cNvPr id="5" name="Text Placeholder 4">
            <a:extLst>
              <a:ext uri="{FF2B5EF4-FFF2-40B4-BE49-F238E27FC236}">
                <a16:creationId xmlns:a16="http://schemas.microsoft.com/office/drawing/2014/main" id="{407B5E84-41C8-7394-5BEF-F53896E71014}"/>
              </a:ext>
            </a:extLst>
          </p:cNvPr>
          <p:cNvSpPr>
            <a:spLocks noGrp="1"/>
          </p:cNvSpPr>
          <p:nvPr>
            <p:ph type="body" sz="quarter" idx="3"/>
          </p:nvPr>
        </p:nvSpPr>
        <p:spPr>
          <a:xfrm>
            <a:off x="5896933" y="1716990"/>
            <a:ext cx="4754880" cy="743094"/>
          </a:xfrm>
        </p:spPr>
        <p:txBody>
          <a:bodyPr>
            <a:normAutofit/>
          </a:bodyPr>
          <a:lstStyle/>
          <a:p>
            <a:r>
              <a:rPr lang="en-US" sz="2200" dirty="0"/>
              <a:t>Compliance Monitoring</a:t>
            </a:r>
          </a:p>
        </p:txBody>
      </p:sp>
      <p:graphicFrame>
        <p:nvGraphicFramePr>
          <p:cNvPr id="9" name="Content Placeholder 5">
            <a:extLst>
              <a:ext uri="{FF2B5EF4-FFF2-40B4-BE49-F238E27FC236}">
                <a16:creationId xmlns:a16="http://schemas.microsoft.com/office/drawing/2014/main" id="{621669BF-AC2E-669A-698A-002D09EE2322}"/>
              </a:ext>
            </a:extLst>
          </p:cNvPr>
          <p:cNvGraphicFramePr>
            <a:graphicFrameLocks noGrp="1"/>
          </p:cNvGraphicFramePr>
          <p:nvPr>
            <p:ph sz="quarter" idx="4"/>
          </p:nvPr>
        </p:nvGraphicFramePr>
        <p:xfrm>
          <a:off x="5801032" y="2285017"/>
          <a:ext cx="6154993" cy="4149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E0480A8B-36A1-B927-8891-2BEB1E0ACE03}"/>
              </a:ext>
            </a:extLst>
          </p:cNvPr>
          <p:cNvPicPr>
            <a:picLocks noChangeAspect="1"/>
          </p:cNvPicPr>
          <p:nvPr/>
        </p:nvPicPr>
        <p:blipFill>
          <a:blip r:embed="rId7"/>
          <a:stretch>
            <a:fillRect/>
          </a:stretch>
        </p:blipFill>
        <p:spPr>
          <a:xfrm>
            <a:off x="746621" y="2883859"/>
            <a:ext cx="4954091" cy="2778710"/>
          </a:xfrm>
          <a:prstGeom prst="rect">
            <a:avLst/>
          </a:prstGeom>
        </p:spPr>
      </p:pic>
    </p:spTree>
    <p:extLst>
      <p:ext uri="{BB962C8B-B14F-4D97-AF65-F5344CB8AC3E}">
        <p14:creationId xmlns:p14="http://schemas.microsoft.com/office/powerpoint/2010/main" val="2459547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4025239F-A6FB-43A8-BD4A-3FB7C0B48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4521E245-781E-4267-8028-181370247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78120" cy="6857999"/>
          </a:xfrm>
          <a:prstGeom prst="rect">
            <a:avLst/>
          </a:prstGeom>
          <a:solidFill>
            <a:schemeClr val="bg1"/>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dirty="0">
              <a:solidFill>
                <a:schemeClr val="bg2"/>
              </a:solidFill>
            </a:endParaRPr>
          </a:p>
        </p:txBody>
      </p:sp>
      <p:pic>
        <p:nvPicPr>
          <p:cNvPr id="5" name="Picture 4">
            <a:extLst>
              <a:ext uri="{FF2B5EF4-FFF2-40B4-BE49-F238E27FC236}">
                <a16:creationId xmlns:a16="http://schemas.microsoft.com/office/drawing/2014/main" id="{9BEAD75A-37E1-F0B2-AFFA-7234A233F418}"/>
              </a:ext>
            </a:extLst>
          </p:cNvPr>
          <p:cNvPicPr>
            <a:picLocks noChangeAspect="1"/>
          </p:cNvPicPr>
          <p:nvPr/>
        </p:nvPicPr>
        <p:blipFill rotWithShape="1">
          <a:blip r:embed="rId2"/>
          <a:srcRect b="4610"/>
          <a:stretch/>
        </p:blipFill>
        <p:spPr>
          <a:xfrm>
            <a:off x="977322" y="648992"/>
            <a:ext cx="6223477" cy="5565539"/>
          </a:xfrm>
          <a:prstGeom prst="rect">
            <a:avLst/>
          </a:prstGeom>
        </p:spPr>
      </p:pic>
      <p:sp>
        <p:nvSpPr>
          <p:cNvPr id="45" name="Rectangle 44">
            <a:extLst>
              <a:ext uri="{FF2B5EF4-FFF2-40B4-BE49-F238E27FC236}">
                <a16:creationId xmlns:a16="http://schemas.microsoft.com/office/drawing/2014/main" id="{E0D6FA1A-9067-4A57-8B52-D76529106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8121" y="0"/>
            <a:ext cx="40138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214E7273-D54E-4C05-B07D-FEF35FDAB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8120" y="163629"/>
            <a:ext cx="4013880" cy="1674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C844DBA-B908-8299-4D67-6B358FD777BA}"/>
              </a:ext>
            </a:extLst>
          </p:cNvPr>
          <p:cNvSpPr txBox="1"/>
          <p:nvPr/>
        </p:nvSpPr>
        <p:spPr>
          <a:xfrm>
            <a:off x="8499853" y="2160158"/>
            <a:ext cx="3041972" cy="4050989"/>
          </a:xfrm>
          <a:prstGeom prst="rect">
            <a:avLst/>
          </a:prstGeom>
        </p:spPr>
        <p:txBody>
          <a:bodyPr vert="horz" lIns="91440" tIns="45720" rIns="91440" bIns="45720" rtlCol="0">
            <a:normAutofit/>
          </a:bodyPr>
          <a:lstStyle/>
          <a:p>
            <a:pPr indent="-182880" defTabSz="914400">
              <a:lnSpc>
                <a:spcPct val="90000"/>
              </a:lnSpc>
              <a:spcAft>
                <a:spcPts val="600"/>
              </a:spcAft>
              <a:buClr>
                <a:schemeClr val="tx1"/>
              </a:buClr>
              <a:buFont typeface="Wingdings" pitchFamily="2" charset="2"/>
              <a:buChar char=""/>
            </a:pPr>
            <a:r>
              <a:rPr lang="en-US" sz="1200">
                <a:solidFill>
                  <a:schemeClr val="bg1"/>
                </a:solidFill>
              </a:rPr>
              <a:t>The housing credit offers a dollar-for-dollar reduction in a taxpayer’s income tax liability in return for making a long-term investment in affordable rental housing. State agencies award Housing Credits to developers, who then sell the credits to private investors in exchange for funding for the construction and rehabilitation of affordable housing. These funds allow developers to borrow less money and pass through the savings in lower rents for low‐income tenants. Investors, in turn, receive a 10‐year tax credit based on the cost of constructing or rehabilitating apartments that cannot be rented to anyone whose income exceeds 60% of area median income (AMI).</a:t>
            </a:r>
          </a:p>
          <a:p>
            <a:pPr indent="-182880" defTabSz="914400">
              <a:lnSpc>
                <a:spcPct val="90000"/>
              </a:lnSpc>
              <a:spcAft>
                <a:spcPts val="600"/>
              </a:spcAft>
              <a:buClr>
                <a:schemeClr val="tx1"/>
              </a:buClr>
              <a:buFont typeface="Wingdings" pitchFamily="2" charset="2"/>
              <a:buChar char=""/>
            </a:pPr>
            <a:endParaRPr lang="en-US" sz="1200">
              <a:solidFill>
                <a:schemeClr val="bg1"/>
              </a:solidFill>
            </a:endParaRPr>
          </a:p>
          <a:p>
            <a:pPr indent="-182880" defTabSz="914400">
              <a:lnSpc>
                <a:spcPct val="90000"/>
              </a:lnSpc>
              <a:spcAft>
                <a:spcPts val="600"/>
              </a:spcAft>
              <a:buClr>
                <a:schemeClr val="tx1"/>
              </a:buClr>
              <a:buFont typeface="Wingdings" pitchFamily="2" charset="2"/>
              <a:buChar char=""/>
            </a:pPr>
            <a:r>
              <a:rPr lang="en-US" sz="1200">
                <a:solidFill>
                  <a:schemeClr val="bg1"/>
                </a:solidFill>
              </a:rPr>
              <a:t>Please Note: The figures in infographics are for demonstration purposes only and do not reflect actual project funding.</a:t>
            </a:r>
          </a:p>
        </p:txBody>
      </p:sp>
      <p:sp>
        <p:nvSpPr>
          <p:cNvPr id="2" name="Content Placeholder 2">
            <a:extLst>
              <a:ext uri="{FF2B5EF4-FFF2-40B4-BE49-F238E27FC236}">
                <a16:creationId xmlns:a16="http://schemas.microsoft.com/office/drawing/2014/main" id="{40671AD8-3E2C-08D9-1F88-F34A24A291CE}"/>
              </a:ext>
            </a:extLst>
          </p:cNvPr>
          <p:cNvSpPr txBox="1">
            <a:spLocks/>
          </p:cNvSpPr>
          <p:nvPr/>
        </p:nvSpPr>
        <p:spPr>
          <a:xfrm>
            <a:off x="2282793" y="2011680"/>
            <a:ext cx="7486359" cy="4206240"/>
          </a:xfrm>
          <a:prstGeom prst="rect">
            <a:avLst/>
          </a:prstGeom>
        </p:spPr>
        <p:txBody>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buFont typeface="Wingdings" pitchFamily="2" charset="2"/>
              <a:buNone/>
            </a:pPr>
            <a:endParaRPr lang="en-US" dirty="0"/>
          </a:p>
        </p:txBody>
      </p:sp>
    </p:spTree>
    <p:extLst>
      <p:ext uri="{BB962C8B-B14F-4D97-AF65-F5344CB8AC3E}">
        <p14:creationId xmlns:p14="http://schemas.microsoft.com/office/powerpoint/2010/main" val="583690198"/>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25239F-A6FB-43A8-BD4A-3FB7C0B48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a:extLst>
              <a:ext uri="{FF2B5EF4-FFF2-40B4-BE49-F238E27FC236}">
                <a16:creationId xmlns:a16="http://schemas.microsoft.com/office/drawing/2014/main" id="{9A457F22-2034-4200-B6E4-5B8372AAC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1633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9DA7986-F4F5-4F92-94A3-343B2D7200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6981"/>
            <a:ext cx="4686300" cy="1639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BE165C-9B34-9F9C-D159-CF7D69E6E9EE}"/>
              </a:ext>
            </a:extLst>
          </p:cNvPr>
          <p:cNvSpPr>
            <a:spLocks noGrp="1"/>
          </p:cNvSpPr>
          <p:nvPr>
            <p:ph type="title"/>
          </p:nvPr>
        </p:nvSpPr>
        <p:spPr>
          <a:xfrm>
            <a:off x="634277" y="284176"/>
            <a:ext cx="3670874" cy="1508760"/>
          </a:xfrm>
        </p:spPr>
        <p:txBody>
          <a:bodyPr vert="horz" lIns="91440" tIns="45720" rIns="91440" bIns="45720" rtlCol="0" anchor="ctr">
            <a:normAutofit/>
          </a:bodyPr>
          <a:lstStyle/>
          <a:p>
            <a:r>
              <a:rPr lang="en-US" sz="3400">
                <a:solidFill>
                  <a:schemeClr val="tx2"/>
                </a:solidFill>
              </a:rPr>
              <a:t>Affordable housing impact in Alabama</a:t>
            </a:r>
          </a:p>
        </p:txBody>
      </p:sp>
      <p:sp>
        <p:nvSpPr>
          <p:cNvPr id="4" name="Content Placeholder 3">
            <a:extLst>
              <a:ext uri="{FF2B5EF4-FFF2-40B4-BE49-F238E27FC236}">
                <a16:creationId xmlns:a16="http://schemas.microsoft.com/office/drawing/2014/main" id="{A9141B7D-AA6E-94E4-3999-596248982A69}"/>
              </a:ext>
            </a:extLst>
          </p:cNvPr>
          <p:cNvSpPr>
            <a:spLocks noGrp="1"/>
          </p:cNvSpPr>
          <p:nvPr>
            <p:ph sz="half" idx="2"/>
          </p:nvPr>
        </p:nvSpPr>
        <p:spPr>
          <a:xfrm>
            <a:off x="634277" y="2011680"/>
            <a:ext cx="3676678" cy="4206240"/>
          </a:xfrm>
        </p:spPr>
        <p:txBody>
          <a:bodyPr vert="horz" lIns="91440" tIns="45720" rIns="91440" bIns="45720" rtlCol="0">
            <a:normAutofit/>
          </a:bodyPr>
          <a:lstStyle/>
          <a:p>
            <a:pPr marL="0"/>
            <a:r>
              <a:rPr lang="en-US">
                <a:solidFill>
                  <a:schemeClr val="bg1"/>
                </a:solidFill>
              </a:rPr>
              <a:t>AHFA’s Multifamily Division administers over $1 billion in approved and active funding investments to provide affordable rental housing throughout the state.</a:t>
            </a:r>
          </a:p>
        </p:txBody>
      </p:sp>
      <p:sp>
        <p:nvSpPr>
          <p:cNvPr id="16" name="Rectangle 15">
            <a:extLst>
              <a:ext uri="{FF2B5EF4-FFF2-40B4-BE49-F238E27FC236}">
                <a16:creationId xmlns:a16="http://schemas.microsoft.com/office/drawing/2014/main" id="{428E76FD-76EE-4DE6-BBA4-EEA6E4B98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190" y="0"/>
            <a:ext cx="7566810" cy="6858000"/>
          </a:xfrm>
          <a:prstGeom prst="rect">
            <a:avLst/>
          </a:prstGeom>
          <a:solidFill>
            <a:schemeClr val="bg1"/>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DC301AC-441F-4465-4869-9EA9C1457030}"/>
              </a:ext>
            </a:extLst>
          </p:cNvPr>
          <p:cNvPicPr>
            <a:picLocks noChangeAspect="1"/>
          </p:cNvPicPr>
          <p:nvPr/>
        </p:nvPicPr>
        <p:blipFill>
          <a:blip r:embed="rId2"/>
          <a:stretch>
            <a:fillRect/>
          </a:stretch>
        </p:blipFill>
        <p:spPr>
          <a:xfrm>
            <a:off x="4785211" y="1520792"/>
            <a:ext cx="7246768" cy="4109988"/>
          </a:xfrm>
          <a:prstGeom prst="rect">
            <a:avLst/>
          </a:prstGeom>
        </p:spPr>
      </p:pic>
    </p:spTree>
    <p:extLst>
      <p:ext uri="{BB962C8B-B14F-4D97-AF65-F5344CB8AC3E}">
        <p14:creationId xmlns:p14="http://schemas.microsoft.com/office/powerpoint/2010/main" val="1204050219"/>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003164-C3BF-784B-C9A1-495535979359}"/>
              </a:ext>
            </a:extLst>
          </p:cNvPr>
          <p:cNvSpPr>
            <a:spLocks noGrp="1"/>
          </p:cNvSpPr>
          <p:nvPr>
            <p:ph type="title"/>
          </p:nvPr>
        </p:nvSpPr>
        <p:spPr>
          <a:xfrm>
            <a:off x="643467" y="1325880"/>
            <a:ext cx="3089437" cy="4206240"/>
          </a:xfrm>
        </p:spPr>
        <p:txBody>
          <a:bodyPr>
            <a:normAutofit/>
          </a:bodyPr>
          <a:lstStyle/>
          <a:p>
            <a:pPr algn="r"/>
            <a:r>
              <a:rPr lang="en-US" sz="3200">
                <a:solidFill>
                  <a:schemeClr val="tx2"/>
                </a:solidFill>
              </a:rPr>
              <a:t>Developers’ Tips for Success</a:t>
            </a:r>
          </a:p>
        </p:txBody>
      </p:sp>
      <p:sp>
        <p:nvSpPr>
          <p:cNvPr id="10" name="Rectangle 9">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FBA0CCA-5BE1-FE97-7F71-CCB4DB155E03}"/>
              </a:ext>
            </a:extLst>
          </p:cNvPr>
          <p:cNvSpPr>
            <a:spLocks noGrp="1"/>
          </p:cNvSpPr>
          <p:nvPr>
            <p:ph idx="1"/>
          </p:nvPr>
        </p:nvSpPr>
        <p:spPr>
          <a:xfrm>
            <a:off x="4381668" y="1126067"/>
            <a:ext cx="6605331" cy="4605866"/>
          </a:xfrm>
        </p:spPr>
        <p:txBody>
          <a:bodyPr anchor="ctr">
            <a:normAutofit/>
          </a:bodyPr>
          <a:lstStyle/>
          <a:p>
            <a:pPr marL="0" indent="0">
              <a:buNone/>
            </a:pPr>
            <a:r>
              <a:rPr lang="en-US" sz="1800">
                <a:solidFill>
                  <a:schemeClr val="tx2"/>
                </a:solidFill>
              </a:rPr>
              <a:t>Participation in the Low-Income Housing Tax Credit (LIHTC) program and other federal housing programs requires significant individual and team experience/expertise, a tolerance for financial risk, and an ability to obtain major banking and credit relationships. We hope hearing from successful AHFA developers will inspire and educate others who are interested in becoming affordable housing owners/developers or increasing their level of experience.</a:t>
            </a:r>
          </a:p>
          <a:p>
            <a:pPr marL="0" indent="0">
              <a:buNone/>
            </a:pPr>
            <a:endParaRPr lang="en-US" sz="1800">
              <a:solidFill>
                <a:schemeClr val="tx2"/>
              </a:solidFill>
            </a:endParaRPr>
          </a:p>
        </p:txBody>
      </p:sp>
      <p:sp>
        <p:nvSpPr>
          <p:cNvPr id="14" name="Rectangle 13">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877602299"/>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A76C311-80D5-D474-8B5F-4B558BE04208}"/>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E9427D46-8F3E-4902-025A-24229FEDC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2F64D27-1994-F483-7A88-F91474EF242C}"/>
              </a:ext>
            </a:extLst>
          </p:cNvPr>
          <p:cNvSpPr>
            <a:spLocks noGrp="1"/>
          </p:cNvSpPr>
          <p:nvPr>
            <p:ph type="title"/>
          </p:nvPr>
        </p:nvSpPr>
        <p:spPr>
          <a:xfrm>
            <a:off x="1202919" y="284176"/>
            <a:ext cx="9784080" cy="1508760"/>
          </a:xfrm>
        </p:spPr>
        <p:txBody>
          <a:bodyPr vert="horz" lIns="91440" tIns="45720" rIns="91440" bIns="45720" rtlCol="0" anchor="ctr">
            <a:normAutofit/>
          </a:bodyPr>
          <a:lstStyle/>
          <a:p>
            <a:r>
              <a:rPr lang="en-US" sz="3400" dirty="0"/>
              <a:t>November 13, 2024</a:t>
            </a:r>
            <a:br>
              <a:rPr lang="en-US" sz="3400" dirty="0"/>
            </a:br>
            <a:br>
              <a:rPr lang="en-US" sz="3400" dirty="0"/>
            </a:br>
            <a:r>
              <a:rPr lang="en-US" sz="3400" dirty="0"/>
              <a:t>Dewayne Richardson</a:t>
            </a:r>
          </a:p>
        </p:txBody>
      </p:sp>
      <p:sp>
        <p:nvSpPr>
          <p:cNvPr id="3" name="Content Placeholder 2">
            <a:extLst>
              <a:ext uri="{FF2B5EF4-FFF2-40B4-BE49-F238E27FC236}">
                <a16:creationId xmlns:a16="http://schemas.microsoft.com/office/drawing/2014/main" id="{3D58EF36-1454-AD9D-1629-3ABDB32F45DE}"/>
              </a:ext>
            </a:extLst>
          </p:cNvPr>
          <p:cNvSpPr>
            <a:spLocks noGrp="1"/>
          </p:cNvSpPr>
          <p:nvPr>
            <p:ph idx="1"/>
          </p:nvPr>
        </p:nvSpPr>
        <p:spPr>
          <a:xfrm>
            <a:off x="208229" y="2011679"/>
            <a:ext cx="7333307" cy="4751260"/>
          </a:xfrm>
        </p:spPr>
        <p:txBody>
          <a:bodyPr vert="horz" lIns="91440" tIns="45720" rIns="91440" bIns="45720" rtlCol="0">
            <a:normAutofit lnSpcReduction="10000"/>
          </a:bodyPr>
          <a:lstStyle/>
          <a:p>
            <a:pPr marL="0" indent="0">
              <a:spcBef>
                <a:spcPts val="0"/>
              </a:spcBef>
              <a:buNone/>
            </a:pPr>
            <a:r>
              <a:rPr lang="en-US" sz="800" dirty="0"/>
              <a:t>Q: How long have you worked in the affordable housing industry?</a:t>
            </a:r>
          </a:p>
          <a:p>
            <a:pPr marL="0" indent="0">
              <a:spcBef>
                <a:spcPts val="0"/>
              </a:spcBef>
              <a:buNone/>
            </a:pPr>
            <a:r>
              <a:rPr lang="en-US" sz="800" dirty="0"/>
              <a:t>About 35 Years</a:t>
            </a:r>
          </a:p>
          <a:p>
            <a:pPr marL="0" indent="0">
              <a:spcBef>
                <a:spcPts val="0"/>
              </a:spcBef>
              <a:buNone/>
            </a:pPr>
            <a:endParaRPr lang="en-US" sz="800" dirty="0"/>
          </a:p>
          <a:p>
            <a:pPr marL="0" indent="0">
              <a:spcBef>
                <a:spcPts val="0"/>
              </a:spcBef>
              <a:buNone/>
            </a:pPr>
            <a:r>
              <a:rPr lang="en-US" sz="800" dirty="0"/>
              <a:t>Q: What inspired you to participate in developing affordable housing?</a:t>
            </a:r>
          </a:p>
          <a:p>
            <a:pPr marL="0" indent="0">
              <a:spcBef>
                <a:spcPts val="0"/>
              </a:spcBef>
              <a:buNone/>
            </a:pPr>
            <a:r>
              <a:rPr lang="en-US" sz="800" dirty="0"/>
              <a:t>I started out looking at ways to decentralize apartment buildings for affordable housing. My background in being sales manager for one of the largest builders in the community, I had decided to investigate doing single family homes, same concept, with tax credits.</a:t>
            </a:r>
          </a:p>
          <a:p>
            <a:pPr marL="0" indent="0">
              <a:spcBef>
                <a:spcPts val="0"/>
              </a:spcBef>
              <a:buNone/>
            </a:pPr>
            <a:endParaRPr lang="en-US" sz="800" dirty="0"/>
          </a:p>
          <a:p>
            <a:pPr marL="0" indent="0">
              <a:spcBef>
                <a:spcPts val="0"/>
              </a:spcBef>
              <a:buNone/>
            </a:pPr>
            <a:r>
              <a:rPr lang="en-US" sz="800" dirty="0"/>
              <a:t>Q: What are the key challenges or barriers to participating in this industry?</a:t>
            </a:r>
          </a:p>
          <a:p>
            <a:pPr marL="0" indent="0">
              <a:spcBef>
                <a:spcPts val="0"/>
              </a:spcBef>
              <a:buNone/>
            </a:pPr>
            <a:r>
              <a:rPr lang="en-US" sz="800" dirty="0"/>
              <a:t>The experience is the key factor. That is why it is so important to start out by working with other experienced developers to get the knowledge before going out on their own.</a:t>
            </a:r>
          </a:p>
          <a:p>
            <a:pPr marL="0" indent="0">
              <a:spcBef>
                <a:spcPts val="0"/>
              </a:spcBef>
              <a:buNone/>
            </a:pPr>
            <a:endParaRPr lang="en-US" sz="800" dirty="0"/>
          </a:p>
          <a:p>
            <a:pPr marL="0" indent="0">
              <a:spcBef>
                <a:spcPts val="0"/>
              </a:spcBef>
              <a:buNone/>
            </a:pPr>
            <a:r>
              <a:rPr lang="en-US" sz="800" dirty="0"/>
              <a:t>Q: What are some of the challenges that you have experienced along the way that have helped you grow or led to your expertise?</a:t>
            </a:r>
          </a:p>
          <a:p>
            <a:pPr marL="0" indent="0">
              <a:spcBef>
                <a:spcPts val="0"/>
              </a:spcBef>
              <a:buNone/>
            </a:pPr>
            <a:r>
              <a:rPr lang="en-US" sz="800" dirty="0"/>
              <a:t>Having the best development team. The professionals that are continually working with other developers and finding those individuals for architect, engineering firms, environmental market studies. Finding the team that is already in place going to use the guidelines of the state agencies is key to developing.</a:t>
            </a:r>
          </a:p>
          <a:p>
            <a:pPr marL="0" indent="0">
              <a:spcBef>
                <a:spcPts val="0"/>
              </a:spcBef>
              <a:buNone/>
            </a:pPr>
            <a:endParaRPr lang="en-US" sz="800" dirty="0"/>
          </a:p>
          <a:p>
            <a:pPr marL="0" indent="0">
              <a:spcBef>
                <a:spcPts val="0"/>
              </a:spcBef>
              <a:buNone/>
            </a:pPr>
            <a:r>
              <a:rPr lang="en-US" sz="800" dirty="0"/>
              <a:t>Q: What tips would you give other that may be interested in a career to affordable housing?</a:t>
            </a:r>
          </a:p>
          <a:p>
            <a:pPr marL="0" indent="0">
              <a:spcBef>
                <a:spcPts val="0"/>
              </a:spcBef>
              <a:buNone/>
            </a:pPr>
            <a:r>
              <a:rPr lang="en-US" sz="800" dirty="0"/>
              <a:t>Be willing to work as supporting cast to development to gain the knowledge that is required before you go out on your own. That is the key in my opinion. The experience you gain through the experience of others.</a:t>
            </a:r>
          </a:p>
          <a:p>
            <a:pPr marL="0" indent="0">
              <a:spcBef>
                <a:spcPts val="0"/>
              </a:spcBef>
              <a:buNone/>
            </a:pPr>
            <a:endParaRPr lang="en-US" sz="800" dirty="0"/>
          </a:p>
          <a:p>
            <a:pPr marL="0" indent="0">
              <a:spcBef>
                <a:spcPts val="0"/>
              </a:spcBef>
              <a:buNone/>
            </a:pPr>
            <a:r>
              <a:rPr lang="en-US" sz="800" dirty="0"/>
              <a:t>Q: Please share any tips to becoming a successful owner or developer.</a:t>
            </a:r>
          </a:p>
          <a:p>
            <a:pPr marL="0" indent="0">
              <a:spcBef>
                <a:spcPts val="0"/>
              </a:spcBef>
              <a:buNone/>
            </a:pPr>
            <a:r>
              <a:rPr lang="en-US" sz="800" dirty="0"/>
              <a:t>Relationships. Finding out first what the needs of the community are before you go out to build a mouse trap and there is no mouse. Finding out those needs and tailoring the project toward the needs of the community will ensure your success in the future. \</a:t>
            </a:r>
          </a:p>
          <a:p>
            <a:pPr marL="0" indent="0">
              <a:spcBef>
                <a:spcPts val="0"/>
              </a:spcBef>
              <a:buNone/>
            </a:pPr>
            <a:endParaRPr lang="en-US" sz="800" dirty="0"/>
          </a:p>
          <a:p>
            <a:pPr marL="0" indent="0">
              <a:spcBef>
                <a:spcPts val="0"/>
              </a:spcBef>
              <a:buNone/>
            </a:pPr>
            <a:r>
              <a:rPr lang="en-US" sz="800" dirty="0"/>
              <a:t>Q: What do you see as the greatest benefit of affordable housing?</a:t>
            </a:r>
          </a:p>
          <a:p>
            <a:pPr marL="0" indent="0">
              <a:spcBef>
                <a:spcPts val="0"/>
              </a:spcBef>
              <a:buNone/>
            </a:pPr>
            <a:r>
              <a:rPr lang="en-US" sz="800" dirty="0"/>
              <a:t>The greatest benefit of affordable housing is being able to compact and identify the needs of your housing expenses. To be around 30% of your income. Most people think affordable housing meaning low income. But affordability is for anyone depending on what area you’re living in to compare to what your incomes are and whether you can afford to work and live in the community where you are located.</a:t>
            </a:r>
          </a:p>
          <a:p>
            <a:pPr marL="0" indent="0">
              <a:spcBef>
                <a:spcPts val="0"/>
              </a:spcBef>
              <a:buNone/>
            </a:pPr>
            <a:endParaRPr lang="en-US" sz="800" dirty="0"/>
          </a:p>
          <a:p>
            <a:pPr marL="0" indent="0">
              <a:spcBef>
                <a:spcPts val="0"/>
              </a:spcBef>
              <a:buNone/>
            </a:pPr>
            <a:r>
              <a:rPr lang="en-US" sz="800" dirty="0"/>
              <a:t>Q. Describe your most memorable experience as a developer or your favorite property you’ve been involved in.</a:t>
            </a:r>
          </a:p>
          <a:p>
            <a:pPr marL="0" indent="0">
              <a:spcBef>
                <a:spcPts val="0"/>
              </a:spcBef>
              <a:buNone/>
            </a:pPr>
            <a:r>
              <a:rPr lang="en-US" sz="800" dirty="0"/>
              <a:t>Favorite property is the first single family home project that AHFA said you know it makes sense and let s five it a try and to see it was completely leased up 56 units were leased up before we finished construction, and it has a 150% waitlist on those single family homes and being able to convert it now to homeownership is the pride and joy of my development career. Richmond Park.</a:t>
            </a:r>
          </a:p>
          <a:p>
            <a:pPr marL="0" indent="0">
              <a:spcBef>
                <a:spcPts val="0"/>
              </a:spcBef>
              <a:buNone/>
            </a:pPr>
            <a:endParaRPr lang="en-US" sz="800" dirty="0"/>
          </a:p>
          <a:p>
            <a:pPr marL="0" indent="0">
              <a:spcBef>
                <a:spcPts val="0"/>
              </a:spcBef>
              <a:buNone/>
            </a:pPr>
            <a:r>
              <a:rPr lang="en-US" sz="800" dirty="0"/>
              <a:t>"Working and building like I said in my experience having been building projects in ga as well. I find that the staff at AHFA recognizes that everyone is not in a big firm with 100 employees that work and put out affordable housing. Being able to work in areas that your tax credit is centered towards 56 units may not be exactly what the big nationwide tax credit developers and affordable housing developers look for because of the economies of scales but AHFA mission is being met by focusing on putting their dollars where it counts in all of Alabama. That is the key and that is why I think the staff is so in tune with the rest of the developers."</a:t>
            </a:r>
          </a:p>
        </p:txBody>
      </p:sp>
      <p:pic>
        <p:nvPicPr>
          <p:cNvPr id="7" name="Picture 6">
            <a:extLst>
              <a:ext uri="{FF2B5EF4-FFF2-40B4-BE49-F238E27FC236}">
                <a16:creationId xmlns:a16="http://schemas.microsoft.com/office/drawing/2014/main" id="{E8FF30A1-C670-FE86-A6CC-8E9124DA3709}"/>
              </a:ext>
            </a:extLst>
          </p:cNvPr>
          <p:cNvPicPr>
            <a:picLocks noChangeAspect="1"/>
          </p:cNvPicPr>
          <p:nvPr/>
        </p:nvPicPr>
        <p:blipFill>
          <a:blip r:embed="rId2"/>
          <a:stretch>
            <a:fillRect/>
          </a:stretch>
        </p:blipFill>
        <p:spPr>
          <a:xfrm>
            <a:off x="8188202" y="2484738"/>
            <a:ext cx="3045384" cy="3260123"/>
          </a:xfrm>
          <a:prstGeom prst="rect">
            <a:avLst/>
          </a:prstGeom>
        </p:spPr>
      </p:pic>
    </p:spTree>
    <p:extLst>
      <p:ext uri="{BB962C8B-B14F-4D97-AF65-F5344CB8AC3E}">
        <p14:creationId xmlns:p14="http://schemas.microsoft.com/office/powerpoint/2010/main" val="28234475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B168DB4A-2881-12DF-E4B5-8095BC4E3658}"/>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F6A98E6-0976-8480-C3E2-ECB4CF26D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13D802B-A8B0-F3EE-AEEE-A2660F7A5F69}"/>
              </a:ext>
            </a:extLst>
          </p:cNvPr>
          <p:cNvSpPr>
            <a:spLocks noGrp="1"/>
          </p:cNvSpPr>
          <p:nvPr>
            <p:ph type="title"/>
          </p:nvPr>
        </p:nvSpPr>
        <p:spPr>
          <a:xfrm>
            <a:off x="1202919" y="284176"/>
            <a:ext cx="9784080" cy="1508760"/>
          </a:xfrm>
        </p:spPr>
        <p:txBody>
          <a:bodyPr vert="horz" lIns="91440" tIns="45720" rIns="91440" bIns="45720" rtlCol="0" anchor="ctr">
            <a:normAutofit/>
          </a:bodyPr>
          <a:lstStyle/>
          <a:p>
            <a:r>
              <a:rPr lang="en-US" sz="2500" dirty="0"/>
              <a:t>August 16, 2024</a:t>
            </a:r>
            <a:br>
              <a:rPr lang="en-US" sz="2500" dirty="0"/>
            </a:br>
            <a:br>
              <a:rPr lang="en-US" sz="2500" dirty="0"/>
            </a:br>
            <a:r>
              <a:rPr lang="en-US" sz="2500" dirty="0"/>
              <a:t>Marcella Roberts, M. Roberts &amp; Associates</a:t>
            </a:r>
          </a:p>
        </p:txBody>
      </p:sp>
      <p:sp>
        <p:nvSpPr>
          <p:cNvPr id="3" name="Content Placeholder 2">
            <a:extLst>
              <a:ext uri="{FF2B5EF4-FFF2-40B4-BE49-F238E27FC236}">
                <a16:creationId xmlns:a16="http://schemas.microsoft.com/office/drawing/2014/main" id="{26E4E5C8-A743-44B6-625E-41A5E3D53C7E}"/>
              </a:ext>
            </a:extLst>
          </p:cNvPr>
          <p:cNvSpPr>
            <a:spLocks noGrp="1"/>
          </p:cNvSpPr>
          <p:nvPr>
            <p:ph idx="1"/>
          </p:nvPr>
        </p:nvSpPr>
        <p:spPr>
          <a:xfrm>
            <a:off x="4772025" y="2011679"/>
            <a:ext cx="7269084" cy="4742206"/>
          </a:xfrm>
        </p:spPr>
        <p:txBody>
          <a:bodyPr vert="horz" lIns="91440" tIns="45720" rIns="91440" bIns="45720" rtlCol="0">
            <a:normAutofit lnSpcReduction="10000"/>
          </a:bodyPr>
          <a:lstStyle/>
          <a:p>
            <a:pPr marL="0" indent="0">
              <a:spcBef>
                <a:spcPts val="0"/>
              </a:spcBef>
              <a:buNone/>
            </a:pPr>
            <a:r>
              <a:rPr lang="en-US" sz="800" dirty="0"/>
              <a:t>Q: How long have you worked in the affordable housing industry?</a:t>
            </a:r>
          </a:p>
          <a:p>
            <a:pPr marL="0" indent="0">
              <a:spcBef>
                <a:spcPts val="0"/>
              </a:spcBef>
              <a:buNone/>
            </a:pPr>
            <a:r>
              <a:rPr lang="en-US" sz="800" dirty="0"/>
              <a:t>A: I have worked in the affordable housing industry for more than 20 years.</a:t>
            </a:r>
          </a:p>
          <a:p>
            <a:pPr marL="0" indent="0">
              <a:spcBef>
                <a:spcPts val="0"/>
              </a:spcBef>
              <a:buNone/>
            </a:pPr>
            <a:endParaRPr lang="en-US" sz="800" dirty="0"/>
          </a:p>
          <a:p>
            <a:pPr marL="0" indent="0">
              <a:spcBef>
                <a:spcPts val="0"/>
              </a:spcBef>
              <a:buNone/>
            </a:pPr>
            <a:r>
              <a:rPr lang="en-US" sz="800" dirty="0"/>
              <a:t>Q: What inspired you to participate in developing affordable housing?</a:t>
            </a:r>
          </a:p>
          <a:p>
            <a:pPr marL="0" indent="0">
              <a:spcBef>
                <a:spcPts val="0"/>
              </a:spcBef>
              <a:buNone/>
            </a:pPr>
            <a:r>
              <a:rPr lang="en-US" sz="800" dirty="0"/>
              <a:t>A: As a banker, I saw the need for decent, quality housing for working-class families that did not have the means to purchase a home or rent market-rate housing. As a child, I grew up in a family with limited means, so we didn't have many options for quality housing in nice neighborhoods. However, I always believed that every child should have a nice, safe place they are proud to call home. I am honored that I get to make that a reality for so many families today.</a:t>
            </a:r>
          </a:p>
          <a:p>
            <a:pPr marL="0" indent="0">
              <a:spcBef>
                <a:spcPts val="0"/>
              </a:spcBef>
              <a:buNone/>
            </a:pPr>
            <a:endParaRPr lang="en-US" sz="800" dirty="0"/>
          </a:p>
          <a:p>
            <a:pPr marL="0" indent="0">
              <a:spcBef>
                <a:spcPts val="0"/>
              </a:spcBef>
              <a:buNone/>
            </a:pPr>
            <a:r>
              <a:rPr lang="en-US" sz="800" dirty="0"/>
              <a:t>Q: What are the key challenges or barriers to participating in this industry?</a:t>
            </a:r>
          </a:p>
          <a:p>
            <a:pPr marL="0" indent="0">
              <a:spcBef>
                <a:spcPts val="0"/>
              </a:spcBef>
              <a:buNone/>
            </a:pPr>
            <a:r>
              <a:rPr lang="en-US" sz="800" dirty="0"/>
              <a:t>A: One key challenge today is a lack of information available and marketing to college students about the affordable housing industry as a valuable career choice. Another barrier is the lack of access to capital to support the financial requirements to carry a project from application to lease-up. The access to capital barrier prevents the affordable housing industry from being adequately represented by the gender, racial, ethnic and age groups that it serves.</a:t>
            </a:r>
          </a:p>
          <a:p>
            <a:pPr marL="0" indent="0">
              <a:spcBef>
                <a:spcPts val="0"/>
              </a:spcBef>
              <a:buNone/>
            </a:pPr>
            <a:endParaRPr lang="en-US" sz="800" dirty="0"/>
          </a:p>
          <a:p>
            <a:pPr marL="0" indent="0">
              <a:spcBef>
                <a:spcPts val="0"/>
              </a:spcBef>
              <a:buNone/>
            </a:pPr>
            <a:r>
              <a:rPr lang="en-US" sz="800" dirty="0"/>
              <a:t>Q: What are some of the challenges you've experienced along the way that have helped you grow and led to your expertise?</a:t>
            </a:r>
          </a:p>
          <a:p>
            <a:pPr marL="0" indent="0">
              <a:spcBef>
                <a:spcPts val="0"/>
              </a:spcBef>
              <a:buNone/>
            </a:pPr>
            <a:r>
              <a:rPr lang="en-US" sz="800" dirty="0"/>
              <a:t>A: I'm grateful to have great mentors on this affordable housing journey, but one challenge that helped me grow was understanding the value of inclusion and partnerships in this industry: Inclusion, effective communication, and partnership within the industry and externally with those we serve. This can make the difference between "just an apartment complex" and the development of a strong community.</a:t>
            </a:r>
          </a:p>
          <a:p>
            <a:pPr marL="0" indent="0">
              <a:spcBef>
                <a:spcPts val="0"/>
              </a:spcBef>
              <a:buNone/>
            </a:pPr>
            <a:endParaRPr lang="en-US" sz="800" dirty="0"/>
          </a:p>
          <a:p>
            <a:pPr marL="0" indent="0">
              <a:spcBef>
                <a:spcPts val="0"/>
              </a:spcBef>
              <a:buNone/>
            </a:pPr>
            <a:r>
              <a:rPr lang="en-US" sz="800" dirty="0"/>
              <a:t>Q: Please share any tips to becoming a successful owner and/or developer. </a:t>
            </a:r>
          </a:p>
          <a:p>
            <a:pPr marL="0" indent="0">
              <a:spcBef>
                <a:spcPts val="0"/>
              </a:spcBef>
              <a:buNone/>
            </a:pPr>
            <a:r>
              <a:rPr lang="en-US" sz="800" dirty="0"/>
              <a:t>A: Develop a willingness to persevere through the hard times because success is on the other side. Be willing to train, mentor and bring others along the journey with you; it's no fun celebrating alone. </a:t>
            </a:r>
          </a:p>
          <a:p>
            <a:pPr marL="0" indent="0">
              <a:spcBef>
                <a:spcPts val="0"/>
              </a:spcBef>
              <a:buNone/>
            </a:pPr>
            <a:endParaRPr lang="en-US" sz="800" dirty="0"/>
          </a:p>
          <a:p>
            <a:pPr marL="0" indent="0">
              <a:spcBef>
                <a:spcPts val="0"/>
              </a:spcBef>
              <a:buNone/>
            </a:pPr>
            <a:r>
              <a:rPr lang="en-US" sz="800" dirty="0"/>
              <a:t>Q: What tips would you give others who might be interested in a career in affordable housing development? </a:t>
            </a:r>
          </a:p>
          <a:p>
            <a:pPr marL="0" indent="0">
              <a:spcBef>
                <a:spcPts val="0"/>
              </a:spcBef>
              <a:buNone/>
            </a:pPr>
            <a:r>
              <a:rPr lang="en-US" sz="800" dirty="0"/>
              <a:t>A: Make sure you are passionate about affordable housing. It's more than making money; people's lives are at stake. Be prepared for the unexpected; every day is different. </a:t>
            </a:r>
          </a:p>
          <a:p>
            <a:pPr marL="0" indent="0">
              <a:spcBef>
                <a:spcPts val="0"/>
              </a:spcBef>
              <a:buNone/>
            </a:pPr>
            <a:endParaRPr lang="en-US" sz="800" dirty="0"/>
          </a:p>
          <a:p>
            <a:pPr marL="0" indent="0">
              <a:spcBef>
                <a:spcPts val="0"/>
              </a:spcBef>
              <a:buNone/>
            </a:pPr>
            <a:r>
              <a:rPr lang="en-US" sz="800" dirty="0"/>
              <a:t>Q: What do you see as the greatest benefit of affordable housing? </a:t>
            </a:r>
          </a:p>
          <a:p>
            <a:pPr marL="0" indent="0">
              <a:spcBef>
                <a:spcPts val="0"/>
              </a:spcBef>
              <a:buNone/>
            </a:pPr>
            <a:r>
              <a:rPr lang="en-US" sz="800" dirty="0"/>
              <a:t>A: The greatest benefit to affordable housing is the actual creation of decent, safe, quality housing for working class families that will positively impact lives for years to come. </a:t>
            </a:r>
          </a:p>
          <a:p>
            <a:pPr marL="0" indent="0">
              <a:spcBef>
                <a:spcPts val="0"/>
              </a:spcBef>
              <a:buNone/>
            </a:pPr>
            <a:endParaRPr lang="en-US" sz="800" dirty="0"/>
          </a:p>
          <a:p>
            <a:pPr marL="0" indent="0">
              <a:spcBef>
                <a:spcPts val="0"/>
              </a:spcBef>
              <a:buNone/>
            </a:pPr>
            <a:r>
              <a:rPr lang="en-US" sz="800" dirty="0"/>
              <a:t>Q: Describe your most memorable experience as a developer or your favorite property you’ve been involved with. </a:t>
            </a:r>
          </a:p>
          <a:p>
            <a:pPr marL="0" indent="0">
              <a:spcBef>
                <a:spcPts val="0"/>
              </a:spcBef>
              <a:buNone/>
            </a:pPr>
            <a:r>
              <a:rPr lang="en-US" sz="800" dirty="0"/>
              <a:t>A: My most memorable experience was the redevelopment of the Loveman Village property (now Villas at Titusville) in Birmingham, Alabama. The property is located near the neighborhood where I grew up. During my earlier years, I witnessed a beautiful, highly desired property for diverse families moving from segregated row houses. Loveman Village was built in 1952 with indoor plumbing, insulation, nice amenities and full brick in the middle-income neighborhood known as Titusville. Over the years due to improper maintenance and poor management, it became the eyesore of the west side, with crime and blight. Upon being chosen as the developer, and after seven years and three phases of development, the new home to more than 250 families was complete. Many long-term residents shed tears of joy as they walked into their new homes.</a:t>
            </a:r>
          </a:p>
          <a:p>
            <a:pPr marL="0" indent="0">
              <a:spcBef>
                <a:spcPts val="0"/>
              </a:spcBef>
              <a:buNone/>
            </a:pPr>
            <a:endParaRPr lang="en-US" sz="800" dirty="0"/>
          </a:p>
          <a:p>
            <a:pPr marL="0" indent="0">
              <a:spcBef>
                <a:spcPts val="0"/>
              </a:spcBef>
              <a:buNone/>
            </a:pPr>
            <a:r>
              <a:rPr lang="en-US" sz="800" dirty="0"/>
              <a:t>Q: Is there anything else that you would like to include? </a:t>
            </a:r>
          </a:p>
          <a:p>
            <a:pPr marL="0" indent="0">
              <a:spcBef>
                <a:spcPts val="0"/>
              </a:spcBef>
              <a:buNone/>
            </a:pPr>
            <a:r>
              <a:rPr lang="en-US" sz="800" dirty="0"/>
              <a:t>A: Many thanks to the Alabama Housing Finance Authority for the LIHTC program and the many ways you support the industry to make affordable housing a reality for families in Alabama. </a:t>
            </a:r>
          </a:p>
        </p:txBody>
      </p:sp>
      <p:pic>
        <p:nvPicPr>
          <p:cNvPr id="4" name="Picture 3">
            <a:extLst>
              <a:ext uri="{FF2B5EF4-FFF2-40B4-BE49-F238E27FC236}">
                <a16:creationId xmlns:a16="http://schemas.microsoft.com/office/drawing/2014/main" id="{45C3F859-0A43-0683-B1F0-1679879990C9}"/>
              </a:ext>
            </a:extLst>
          </p:cNvPr>
          <p:cNvPicPr>
            <a:picLocks noChangeAspect="1"/>
          </p:cNvPicPr>
          <p:nvPr/>
        </p:nvPicPr>
        <p:blipFill>
          <a:blip r:embed="rId2"/>
          <a:stretch>
            <a:fillRect/>
          </a:stretch>
        </p:blipFill>
        <p:spPr>
          <a:xfrm>
            <a:off x="85725" y="2329314"/>
            <a:ext cx="4686300" cy="3749040"/>
          </a:xfrm>
          <a:prstGeom prst="rect">
            <a:avLst/>
          </a:prstGeom>
        </p:spPr>
      </p:pic>
    </p:spTree>
    <p:extLst>
      <p:ext uri="{BB962C8B-B14F-4D97-AF65-F5344CB8AC3E}">
        <p14:creationId xmlns:p14="http://schemas.microsoft.com/office/powerpoint/2010/main" val="19477091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84DF8F6-8CF8-DB89-2974-7E5DB950D69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8925133-9B62-D13A-4403-C500EDF704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44BCAA2-CEA1-8D4A-721C-39992F4D71A5}"/>
              </a:ext>
            </a:extLst>
          </p:cNvPr>
          <p:cNvSpPr>
            <a:spLocks noGrp="1"/>
          </p:cNvSpPr>
          <p:nvPr>
            <p:ph type="title"/>
          </p:nvPr>
        </p:nvSpPr>
        <p:spPr>
          <a:xfrm>
            <a:off x="1202919" y="284176"/>
            <a:ext cx="9784080" cy="1508760"/>
          </a:xfrm>
        </p:spPr>
        <p:txBody>
          <a:bodyPr vert="horz" lIns="91440" tIns="45720" rIns="91440" bIns="45720" rtlCol="0" anchor="ctr">
            <a:normAutofit/>
          </a:bodyPr>
          <a:lstStyle/>
          <a:p>
            <a:r>
              <a:rPr lang="en-US" sz="2500"/>
              <a:t>May 25, 2021</a:t>
            </a:r>
            <a:br>
              <a:rPr lang="en-US" sz="2500"/>
            </a:br>
            <a:br>
              <a:rPr lang="en-US" sz="2500"/>
            </a:br>
            <a:r>
              <a:rPr lang="en-US" sz="2500"/>
              <a:t>Ann Marie Rowlett, partner and COO at The Bennett Group, LLC</a:t>
            </a:r>
          </a:p>
        </p:txBody>
      </p:sp>
      <p:pic>
        <p:nvPicPr>
          <p:cNvPr id="6" name="Picture 5" descr="A person standing on a stack of blocks&#10;&#10;AI-generated content may be incorrect.">
            <a:extLst>
              <a:ext uri="{FF2B5EF4-FFF2-40B4-BE49-F238E27FC236}">
                <a16:creationId xmlns:a16="http://schemas.microsoft.com/office/drawing/2014/main" id="{06031AF4-3DBE-F618-4927-47C446077AA1}"/>
              </a:ext>
            </a:extLst>
          </p:cNvPr>
          <p:cNvPicPr>
            <a:picLocks noChangeAspect="1"/>
          </p:cNvPicPr>
          <p:nvPr/>
        </p:nvPicPr>
        <p:blipFill>
          <a:blip r:embed="rId2"/>
          <a:srcRect r="13984" b="-4"/>
          <a:stretch>
            <a:fillRect/>
          </a:stretch>
        </p:blipFill>
        <p:spPr>
          <a:xfrm>
            <a:off x="483" y="1822028"/>
            <a:ext cx="4342417" cy="5035972"/>
          </a:xfrm>
          <a:prstGeom prst="rect">
            <a:avLst/>
          </a:prstGeom>
        </p:spPr>
      </p:pic>
      <p:sp>
        <p:nvSpPr>
          <p:cNvPr id="3" name="Content Placeholder 2">
            <a:extLst>
              <a:ext uri="{FF2B5EF4-FFF2-40B4-BE49-F238E27FC236}">
                <a16:creationId xmlns:a16="http://schemas.microsoft.com/office/drawing/2014/main" id="{72624E9E-1F0C-C4DA-73AC-FB77404D4650}"/>
              </a:ext>
            </a:extLst>
          </p:cNvPr>
          <p:cNvSpPr>
            <a:spLocks noGrp="1"/>
          </p:cNvSpPr>
          <p:nvPr>
            <p:ph idx="1"/>
          </p:nvPr>
        </p:nvSpPr>
        <p:spPr>
          <a:xfrm>
            <a:off x="4772025" y="2011680"/>
            <a:ext cx="6524625" cy="4206240"/>
          </a:xfrm>
        </p:spPr>
        <p:txBody>
          <a:bodyPr vert="horz" lIns="91440" tIns="45720" rIns="91440" bIns="45720" rtlCol="0">
            <a:normAutofit/>
          </a:bodyPr>
          <a:lstStyle/>
          <a:p>
            <a:pPr>
              <a:spcBef>
                <a:spcPts val="0"/>
              </a:spcBef>
            </a:pPr>
            <a:r>
              <a:rPr lang="en-US" sz="800"/>
              <a:t>Q: How long have you worked in the affordable housing industry?</a:t>
            </a:r>
          </a:p>
          <a:p>
            <a:pPr>
              <a:spcBef>
                <a:spcPts val="0"/>
              </a:spcBef>
            </a:pPr>
            <a:r>
              <a:rPr lang="en-US" sz="800"/>
              <a:t>A: I began working in affordable housing in July 2002. </a:t>
            </a:r>
          </a:p>
          <a:p>
            <a:pPr marL="0">
              <a:spcBef>
                <a:spcPts val="0"/>
              </a:spcBef>
            </a:pPr>
            <a:endParaRPr lang="en-US" sz="800"/>
          </a:p>
          <a:p>
            <a:pPr>
              <a:spcBef>
                <a:spcPts val="0"/>
              </a:spcBef>
            </a:pPr>
            <a:r>
              <a:rPr lang="en-US" sz="800"/>
              <a:t>Q: What inspired you to participate in developing affordable housing?</a:t>
            </a:r>
          </a:p>
          <a:p>
            <a:pPr>
              <a:spcBef>
                <a:spcPts val="0"/>
              </a:spcBef>
            </a:pPr>
            <a:r>
              <a:rPr lang="en-US" sz="800"/>
              <a:t>A: At first, it was just a new job and something I had no experience doing. As time went on, I learned more about the processes, funding sources available for this housing, and the amazing difference that this housing can provide in the lives of the population that need it most. This housing fills a large demand for those families and individuals that make too much money to live in public housing yet cannot afford rents in conventional multifamily housing. Seeing the end product, which is always beautiful, is such a blessing to the community in which it’s located as well as the tenants who reside there. We always invite tenants to speak at our open house functions. Listening to their stories and how much this housing means to them is worth all the effort that it takes to get there.</a:t>
            </a:r>
          </a:p>
          <a:p>
            <a:pPr>
              <a:spcBef>
                <a:spcPts val="0"/>
              </a:spcBef>
            </a:pPr>
            <a:endParaRPr lang="en-US" sz="800"/>
          </a:p>
          <a:p>
            <a:pPr>
              <a:spcBef>
                <a:spcPts val="0"/>
              </a:spcBef>
            </a:pPr>
            <a:r>
              <a:rPr lang="en-US" sz="800"/>
              <a:t>Q: What tips would you give others who might be interested in a career in affordable housing development?</a:t>
            </a:r>
          </a:p>
          <a:p>
            <a:pPr>
              <a:spcBef>
                <a:spcPts val="0"/>
              </a:spcBef>
            </a:pPr>
            <a:r>
              <a:rPr lang="en-US" sz="800"/>
              <a:t>A: It is a very steep learning curve and is very complicated. But if you can give it 3 years - which is approximately the time it takes to go from locating a site to having tenants move in - then you can do it. Also, creating strong relationships with banks that deal in affordable housing and quality equity investors is a must.</a:t>
            </a:r>
          </a:p>
          <a:p>
            <a:pPr>
              <a:spcBef>
                <a:spcPts val="0"/>
              </a:spcBef>
            </a:pPr>
            <a:endParaRPr lang="en-US" sz="800"/>
          </a:p>
          <a:p>
            <a:pPr>
              <a:spcBef>
                <a:spcPts val="0"/>
              </a:spcBef>
            </a:pPr>
            <a:r>
              <a:rPr lang="en-US" sz="800"/>
              <a:t>Q: What about tips when it comes to being a successful owner and/or developer?</a:t>
            </a:r>
          </a:p>
          <a:p>
            <a:pPr>
              <a:spcBef>
                <a:spcPts val="0"/>
              </a:spcBef>
            </a:pPr>
            <a:r>
              <a:rPr lang="en-US" sz="800"/>
              <a:t>A: The biggest tip is to make as many contacts as possible. First, having a strong, dependable and responsive management company is imperative. The more professionals that you know and have rapport with, the more successful you will be. This industry takes a village to manage. No one can do it alone. Relationships that developers/owners can establish with knowledgeable, reputable, and trustworthy general contractors, accountants, attorneys, architects, engineers, market analysts, environmental professionals, etc., can make or break a successful housing development.</a:t>
            </a:r>
          </a:p>
          <a:p>
            <a:pPr>
              <a:spcBef>
                <a:spcPts val="0"/>
              </a:spcBef>
            </a:pPr>
            <a:endParaRPr lang="en-US" sz="800"/>
          </a:p>
          <a:p>
            <a:pPr>
              <a:spcBef>
                <a:spcPts val="0"/>
              </a:spcBef>
            </a:pPr>
            <a:r>
              <a:rPr lang="en-US" sz="800"/>
              <a:t>Q: What do you see as the greatest benefit of affordable housing?</a:t>
            </a:r>
          </a:p>
          <a:p>
            <a:pPr>
              <a:spcBef>
                <a:spcPts val="0"/>
              </a:spcBef>
            </a:pPr>
            <a:r>
              <a:rPr lang="en-US" sz="800"/>
              <a:t>A: Giving people who otherwise wouldn’t have the ability to live in beautiful, affordable housing that is safe, sanitary, and located close to jobs, shopping, medical facilities, schools, and worship facilities. </a:t>
            </a:r>
          </a:p>
          <a:p>
            <a:pPr>
              <a:spcBef>
                <a:spcPts val="0"/>
              </a:spcBef>
            </a:pPr>
            <a:endParaRPr lang="en-US" sz="800"/>
          </a:p>
          <a:p>
            <a:pPr>
              <a:spcBef>
                <a:spcPts val="0"/>
              </a:spcBef>
            </a:pPr>
            <a:r>
              <a:rPr lang="en-US" sz="800"/>
              <a:t>Q: Anything else you’d like to include?</a:t>
            </a:r>
          </a:p>
          <a:p>
            <a:pPr>
              <a:spcBef>
                <a:spcPts val="0"/>
              </a:spcBef>
            </a:pPr>
            <a:r>
              <a:rPr lang="en-US" sz="800"/>
              <a:t>A: The low-income housing tax credit program started in 1986 and has been the most successful source of affordable housing production in history. I hope that all the developers/owners out there will continue to do all that is necessary to make this program continue to be a success. Additionally, none of this would be at all possible without our state housing finance agencies who work tirelessly to continue making this program available. </a:t>
            </a:r>
          </a:p>
        </p:txBody>
      </p:sp>
    </p:spTree>
    <p:extLst>
      <p:ext uri="{BB962C8B-B14F-4D97-AF65-F5344CB8AC3E}">
        <p14:creationId xmlns:p14="http://schemas.microsoft.com/office/powerpoint/2010/main" val="37073308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4D9C4F3-3A51-4F45-8A5D-AAD196BF7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BF283B3-118A-FED2-68B0-F8DCA8DA0CE3}"/>
              </a:ext>
            </a:extLst>
          </p:cNvPr>
          <p:cNvSpPr>
            <a:spLocks noGrp="1"/>
          </p:cNvSpPr>
          <p:nvPr>
            <p:ph type="title"/>
          </p:nvPr>
        </p:nvSpPr>
        <p:spPr>
          <a:xfrm>
            <a:off x="1202919" y="284176"/>
            <a:ext cx="9784080" cy="1508760"/>
          </a:xfrm>
        </p:spPr>
        <p:txBody>
          <a:bodyPr vert="horz" lIns="91440" tIns="45720" rIns="91440" bIns="45720" rtlCol="0" anchor="ctr">
            <a:normAutofit/>
          </a:bodyPr>
          <a:lstStyle/>
          <a:p>
            <a:r>
              <a:rPr lang="en-US" sz="2500"/>
              <a:t>September 03, 2021</a:t>
            </a:r>
            <a:br>
              <a:rPr lang="en-US" sz="2500"/>
            </a:br>
            <a:br>
              <a:rPr lang="en-US" sz="2500"/>
            </a:br>
            <a:r>
              <a:rPr lang="en-US" sz="2500"/>
              <a:t>Fred Bennett, managing partner and chief financial officer with The Bennett Group, LLC</a:t>
            </a:r>
          </a:p>
        </p:txBody>
      </p:sp>
      <p:pic>
        <p:nvPicPr>
          <p:cNvPr id="5" name="Picture 4">
            <a:extLst>
              <a:ext uri="{FF2B5EF4-FFF2-40B4-BE49-F238E27FC236}">
                <a16:creationId xmlns:a16="http://schemas.microsoft.com/office/drawing/2014/main" id="{1FF89255-C781-853D-DE38-F10F13B88E78}"/>
              </a:ext>
            </a:extLst>
          </p:cNvPr>
          <p:cNvPicPr>
            <a:picLocks noChangeAspect="1"/>
          </p:cNvPicPr>
          <p:nvPr/>
        </p:nvPicPr>
        <p:blipFill rotWithShape="1">
          <a:blip r:embed="rId2"/>
          <a:srcRect l="19559" r="6994" b="-3"/>
          <a:stretch>
            <a:fillRect/>
          </a:stretch>
        </p:blipFill>
        <p:spPr>
          <a:xfrm>
            <a:off x="483" y="1822028"/>
            <a:ext cx="4342417" cy="5035972"/>
          </a:xfrm>
          <a:prstGeom prst="rect">
            <a:avLst/>
          </a:prstGeom>
        </p:spPr>
      </p:pic>
      <p:sp>
        <p:nvSpPr>
          <p:cNvPr id="3" name="Content Placeholder 2">
            <a:extLst>
              <a:ext uri="{FF2B5EF4-FFF2-40B4-BE49-F238E27FC236}">
                <a16:creationId xmlns:a16="http://schemas.microsoft.com/office/drawing/2014/main" id="{AAD4293E-9B85-B452-9FE9-CD5713B5E2EF}"/>
              </a:ext>
            </a:extLst>
          </p:cNvPr>
          <p:cNvSpPr>
            <a:spLocks noGrp="1"/>
          </p:cNvSpPr>
          <p:nvPr>
            <p:ph idx="1"/>
          </p:nvPr>
        </p:nvSpPr>
        <p:spPr>
          <a:xfrm>
            <a:off x="4772025" y="2011680"/>
            <a:ext cx="6524625" cy="4206240"/>
          </a:xfrm>
        </p:spPr>
        <p:txBody>
          <a:bodyPr vert="horz" lIns="91440" tIns="45720" rIns="91440" bIns="45720" rtlCol="0">
            <a:normAutofit/>
          </a:bodyPr>
          <a:lstStyle/>
          <a:p>
            <a:pPr>
              <a:spcBef>
                <a:spcPts val="0"/>
              </a:spcBef>
            </a:pPr>
            <a:r>
              <a:rPr lang="en-US" sz="800" b="0" i="0">
                <a:effectLst/>
              </a:rPr>
              <a:t>Q: How long have you worked in the affordable housing industry? </a:t>
            </a:r>
          </a:p>
          <a:p>
            <a:pPr>
              <a:spcBef>
                <a:spcPts val="0"/>
              </a:spcBef>
            </a:pPr>
            <a:r>
              <a:rPr lang="en-US" sz="800" b="0" i="0">
                <a:effectLst/>
              </a:rPr>
              <a:t>A: I began working to organize migrant farm workers into self-help housing groups as a VISTA volunteer in the Fort Myers area of Florida in 1967. I knew and worked with migrant families there who lived in shacks with no plumbing, and some even slept under the produce trailers with their kids. That’s when I felt a calling to develop affordable housing, and I’ve been working as an affordable housing developer ever since.</a:t>
            </a:r>
          </a:p>
          <a:p>
            <a:pPr>
              <a:spcBef>
                <a:spcPts val="0"/>
              </a:spcBef>
            </a:pPr>
            <a:endParaRPr lang="en-US" sz="800" b="0" i="0">
              <a:effectLst/>
            </a:endParaRPr>
          </a:p>
          <a:p>
            <a:pPr>
              <a:spcBef>
                <a:spcPts val="0"/>
              </a:spcBef>
            </a:pPr>
            <a:r>
              <a:rPr lang="en-US" sz="800" b="0" i="0">
                <a:effectLst/>
              </a:rPr>
              <a:t>Q: What are the key challenges or barriers to participating in this industry? </a:t>
            </a:r>
          </a:p>
          <a:p>
            <a:pPr>
              <a:spcBef>
                <a:spcPts val="0"/>
              </a:spcBef>
            </a:pPr>
            <a:r>
              <a:rPr lang="en-US" sz="800" b="0" i="0">
                <a:effectLst/>
              </a:rPr>
              <a:t>A: Ours is a niche industry requiring knowledge of Section 42, HOME, HTF, and other federal programs that change from year to year. One must keep up with this in addition to following good real estate development practices in various locations. The costs are high to bring a project-funding application together and the selection process is highly competitive. Developers need enough capital to compete and to keep their team together between jobs. Meeting ever-increasing environmental regulations is expensive and challenging. Since last year, supply shortages and very rapidly escalating costs for materials have been the greatest challenge. </a:t>
            </a:r>
          </a:p>
          <a:p>
            <a:pPr>
              <a:spcBef>
                <a:spcPts val="0"/>
              </a:spcBef>
            </a:pPr>
            <a:endParaRPr lang="en-US" sz="800" b="0" i="0">
              <a:effectLst/>
            </a:endParaRPr>
          </a:p>
          <a:p>
            <a:pPr>
              <a:spcBef>
                <a:spcPts val="0"/>
              </a:spcBef>
            </a:pPr>
            <a:r>
              <a:rPr lang="en-US" sz="800" b="0" i="0">
                <a:effectLst/>
              </a:rPr>
              <a:t>Q: What tips would you give others who might be interested in a career in affordable housing development? </a:t>
            </a:r>
          </a:p>
          <a:p>
            <a:pPr>
              <a:spcBef>
                <a:spcPts val="0"/>
              </a:spcBef>
            </a:pPr>
            <a:r>
              <a:rPr lang="en-US" sz="800" b="0" i="0">
                <a:effectLst/>
              </a:rPr>
              <a:t>A: I think the best way to start, perhaps the only way, is as an employee working with an affordable housing developer.</a:t>
            </a:r>
          </a:p>
          <a:p>
            <a:pPr marL="0">
              <a:spcBef>
                <a:spcPts val="0"/>
              </a:spcBef>
            </a:pPr>
            <a:endParaRPr lang="en-US" sz="800" b="0" i="0">
              <a:effectLst/>
            </a:endParaRPr>
          </a:p>
          <a:p>
            <a:pPr>
              <a:spcBef>
                <a:spcPts val="0"/>
              </a:spcBef>
            </a:pPr>
            <a:r>
              <a:rPr lang="en-US" sz="800" b="0" i="0">
                <a:effectLst/>
              </a:rPr>
              <a:t>Q: Share any tips to becoming a successful owner and/or developer? </a:t>
            </a:r>
          </a:p>
          <a:p>
            <a:pPr>
              <a:spcBef>
                <a:spcPts val="0"/>
              </a:spcBef>
            </a:pPr>
            <a:r>
              <a:rPr lang="en-US" sz="800" b="0" i="0">
                <a:effectLst/>
              </a:rPr>
              <a:t>A: There are no “Lone Ranger” developers, and The Bennett Group is no exception. Internally, we work as a team. The process is complex and also requires a team of third-party professionals who communicate and work well together. A good developer works a lot like the conductor of an orchestra – he or she identifies talented professionals, inspires them with a common mission, and communicates constantly, trying to draw the best from them. This all has to be done within a budget and a timeframe, and it must be done with a supportive “win-win” attitude toward all involved.</a:t>
            </a:r>
          </a:p>
          <a:p>
            <a:pPr>
              <a:spcBef>
                <a:spcPts val="0"/>
              </a:spcBef>
            </a:pPr>
            <a:endParaRPr lang="en-US" sz="800" b="0" i="0">
              <a:effectLst/>
            </a:endParaRPr>
          </a:p>
          <a:p>
            <a:pPr>
              <a:spcBef>
                <a:spcPts val="0"/>
              </a:spcBef>
            </a:pPr>
            <a:r>
              <a:rPr lang="en-US" sz="800" b="0" i="0">
                <a:effectLst/>
              </a:rPr>
              <a:t>Q: What do you see as the greatest benefit of affordable housing? </a:t>
            </a:r>
          </a:p>
          <a:p>
            <a:pPr>
              <a:spcBef>
                <a:spcPts val="0"/>
              </a:spcBef>
            </a:pPr>
            <a:r>
              <a:rPr lang="en-US" sz="800" b="0" i="0">
                <a:effectLst/>
              </a:rPr>
              <a:t>A: There’s a gladness we share with residents when they first see their new apartments. Many are astonished to see a quality of housing they thought they never could afford. But the greatest benefit is seeing these new neighbors become real neighbors over time and becoming a healthy community. </a:t>
            </a:r>
          </a:p>
          <a:p>
            <a:pPr>
              <a:spcBef>
                <a:spcPts val="0"/>
              </a:spcBef>
            </a:pPr>
            <a:endParaRPr lang="en-US" sz="800" b="0" i="0">
              <a:effectLst/>
            </a:endParaRPr>
          </a:p>
          <a:p>
            <a:pPr>
              <a:spcBef>
                <a:spcPts val="0"/>
              </a:spcBef>
            </a:pPr>
            <a:r>
              <a:rPr lang="en-US" sz="800" b="0" i="0">
                <a:effectLst/>
              </a:rPr>
              <a:t>Q: Anything else you’d like to include? </a:t>
            </a:r>
          </a:p>
          <a:p>
            <a:pPr>
              <a:spcBef>
                <a:spcPts val="0"/>
              </a:spcBef>
            </a:pPr>
            <a:r>
              <a:rPr lang="en-US" sz="800" b="0" i="0">
                <a:effectLst/>
              </a:rPr>
              <a:t>A: For a few years, in addition to my development activity, I worked on the acquisitions team for a syndicator and had the opportunity to meet developers in several states, attend their state housing conferences and learn how the various state agencies operated. Alabama has one of the best state housing finance authorities in the nation, some of the best developers, and one of the best looking and best managed affordable housing portfolios in the country. Our trade group, the  Alabama Affordable Housing Association  is, I believe, the top group in the country. </a:t>
            </a:r>
          </a:p>
        </p:txBody>
      </p:sp>
    </p:spTree>
    <p:extLst>
      <p:ext uri="{BB962C8B-B14F-4D97-AF65-F5344CB8AC3E}">
        <p14:creationId xmlns:p14="http://schemas.microsoft.com/office/powerpoint/2010/main" val="29157692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D9C4F3-3A51-4F45-8A5D-AAD196BF7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BF283B3-118A-FED2-68B0-F8DCA8DA0CE3}"/>
              </a:ext>
            </a:extLst>
          </p:cNvPr>
          <p:cNvSpPr>
            <a:spLocks noGrp="1"/>
          </p:cNvSpPr>
          <p:nvPr>
            <p:ph type="title"/>
          </p:nvPr>
        </p:nvSpPr>
        <p:spPr>
          <a:xfrm>
            <a:off x="1202919" y="284176"/>
            <a:ext cx="9784080" cy="1508760"/>
          </a:xfrm>
        </p:spPr>
        <p:txBody>
          <a:bodyPr vert="horz" lIns="91440" tIns="45720" rIns="91440" bIns="45720" rtlCol="0" anchor="ctr">
            <a:normAutofit/>
          </a:bodyPr>
          <a:lstStyle/>
          <a:p>
            <a:r>
              <a:rPr lang="en-US" sz="2500"/>
              <a:t>April 05, 2022</a:t>
            </a:r>
            <a:br>
              <a:rPr lang="en-US" sz="2500"/>
            </a:br>
            <a:br>
              <a:rPr lang="en-US" sz="2500"/>
            </a:br>
            <a:r>
              <a:rPr lang="en-US" sz="2500"/>
              <a:t>Clarence Ball is the president/CEO of Ball HealthCare Services, Inc.</a:t>
            </a:r>
          </a:p>
        </p:txBody>
      </p:sp>
      <p:pic>
        <p:nvPicPr>
          <p:cNvPr id="6" name="Picture 5" descr="A person in a suit and tie&#10;&#10;AI-generated content may be incorrect.">
            <a:extLst>
              <a:ext uri="{FF2B5EF4-FFF2-40B4-BE49-F238E27FC236}">
                <a16:creationId xmlns:a16="http://schemas.microsoft.com/office/drawing/2014/main" id="{9105F171-3BE9-F5CB-B729-FDE006E4B51C}"/>
              </a:ext>
            </a:extLst>
          </p:cNvPr>
          <p:cNvPicPr>
            <a:picLocks noChangeAspect="1"/>
          </p:cNvPicPr>
          <p:nvPr/>
        </p:nvPicPr>
        <p:blipFill rotWithShape="1">
          <a:blip r:embed="rId2"/>
          <a:srcRect l="15023" r="15777" b="-2"/>
          <a:stretch>
            <a:fillRect/>
          </a:stretch>
        </p:blipFill>
        <p:spPr>
          <a:xfrm>
            <a:off x="483" y="1822028"/>
            <a:ext cx="4342417" cy="5035972"/>
          </a:xfrm>
          <a:prstGeom prst="rect">
            <a:avLst/>
          </a:prstGeom>
        </p:spPr>
      </p:pic>
      <p:sp>
        <p:nvSpPr>
          <p:cNvPr id="3" name="Content Placeholder 2">
            <a:extLst>
              <a:ext uri="{FF2B5EF4-FFF2-40B4-BE49-F238E27FC236}">
                <a16:creationId xmlns:a16="http://schemas.microsoft.com/office/drawing/2014/main" id="{AAD4293E-9B85-B452-9FE9-CD5713B5E2EF}"/>
              </a:ext>
            </a:extLst>
          </p:cNvPr>
          <p:cNvSpPr>
            <a:spLocks noGrp="1"/>
          </p:cNvSpPr>
          <p:nvPr>
            <p:ph idx="1"/>
          </p:nvPr>
        </p:nvSpPr>
        <p:spPr>
          <a:xfrm>
            <a:off x="4772025" y="2011680"/>
            <a:ext cx="6524625" cy="4206240"/>
          </a:xfrm>
        </p:spPr>
        <p:txBody>
          <a:bodyPr vert="horz" lIns="91440" tIns="45720" rIns="91440" bIns="45720" rtlCol="0">
            <a:normAutofit fontScale="92500"/>
          </a:bodyPr>
          <a:lstStyle/>
          <a:p>
            <a:pPr>
              <a:spcBef>
                <a:spcPts val="0"/>
              </a:spcBef>
            </a:pPr>
            <a:r>
              <a:rPr lang="en-US" sz="800" b="0" i="0">
                <a:effectLst/>
              </a:rPr>
              <a:t>Q. How long have you worked in the affordable housing industry?</a:t>
            </a:r>
          </a:p>
          <a:p>
            <a:pPr>
              <a:spcBef>
                <a:spcPts val="0"/>
              </a:spcBef>
            </a:pPr>
            <a:r>
              <a:rPr lang="en-US" sz="800" b="0" i="0">
                <a:effectLst/>
              </a:rPr>
              <a:t>A. My career in affordable housing began in 1973, while studying to complete a master’s degree in long-term care administration. That was when I first was introduced to various HUD products used to finance senior housing for skilled, custodial, and independent living facilities. After successful completion of the master’s program, I worked as a licensed nursing home administrator for 10 years. I formed Ball HealthCare in 1983, with a mission to go to underserved areas and develop quality services for seniors and special needs population groups. I was able to use the lessons I learned during my fellowship to expand beyond our nursing home footprint into affordable housing. I began applying for affordable housing projects in the late 90s, and in 2003 we opened Cherry Ridge Apartments in Birmingham as our first independent living apartment project. Since then, we have been able to repeat this model in other parts of the state.</a:t>
            </a:r>
          </a:p>
          <a:p>
            <a:pPr>
              <a:spcBef>
                <a:spcPts val="0"/>
              </a:spcBef>
            </a:pPr>
            <a:endParaRPr lang="en-US" sz="800" b="0" i="0">
              <a:effectLst/>
            </a:endParaRPr>
          </a:p>
          <a:p>
            <a:pPr>
              <a:spcBef>
                <a:spcPts val="0"/>
              </a:spcBef>
            </a:pPr>
            <a:r>
              <a:rPr lang="en-US" sz="800" b="0" i="0">
                <a:effectLst/>
              </a:rPr>
              <a:t>Q. What are the key challenges or barriers to participating in this industry?</a:t>
            </a:r>
          </a:p>
          <a:p>
            <a:pPr>
              <a:spcBef>
                <a:spcPts val="0"/>
              </a:spcBef>
            </a:pPr>
            <a:r>
              <a:rPr lang="en-US" sz="800" b="0" i="0">
                <a:effectLst/>
              </a:rPr>
              <a:t>A. A key challenge is that the need for quality housing is far greater than the available resources needed to build affordable housing. Thus, the competition is fierce among developers. Moreover, the use of tax credit financing can be complex. The application process alone is expensive, time consuming, and gaining an award is not guaranteed. These are highly specialized programs with their own set of rules, regulations, and tax code. To be competitive, you must have vision, development and operational know-how, capital, and a high tolerance level for risk. It takes experience, a respected track record, and the assembly of a team of highly talented professionals with expertise in different areas to be successful.</a:t>
            </a:r>
          </a:p>
          <a:p>
            <a:pPr>
              <a:spcBef>
                <a:spcPts val="0"/>
              </a:spcBef>
            </a:pPr>
            <a:endParaRPr lang="en-US" sz="800" b="0" i="0">
              <a:effectLst/>
            </a:endParaRPr>
          </a:p>
          <a:p>
            <a:pPr>
              <a:spcBef>
                <a:spcPts val="0"/>
              </a:spcBef>
            </a:pPr>
            <a:r>
              <a:rPr lang="en-US" sz="800" b="0" i="0">
                <a:effectLst/>
              </a:rPr>
              <a:t>Q. What are some of the challenges you’ve experienced along the way that have helped you grow and led to your expertise?</a:t>
            </a:r>
          </a:p>
          <a:p>
            <a:pPr>
              <a:spcBef>
                <a:spcPts val="0"/>
              </a:spcBef>
            </a:pPr>
            <a:r>
              <a:rPr lang="en-US" sz="800" b="0" i="0">
                <a:effectLst/>
              </a:rPr>
              <a:t>A. Overcoming failure is the most difficult challenge. Persistence matters. I was not successful in receiving awards until my third application but treated each failure as a learning lesson. Another challenge is assembling and working with the right team. This is one business where success means recognizing your own limitations and the skills of other team members. While one person alone can’t make you successful, a single wrong team member can bring failure. </a:t>
            </a:r>
          </a:p>
          <a:p>
            <a:pPr>
              <a:spcBef>
                <a:spcPts val="0"/>
              </a:spcBef>
            </a:pPr>
            <a:endParaRPr lang="en-US" sz="800" b="0" i="0">
              <a:effectLst/>
            </a:endParaRPr>
          </a:p>
          <a:p>
            <a:pPr>
              <a:spcBef>
                <a:spcPts val="0"/>
              </a:spcBef>
            </a:pPr>
            <a:r>
              <a:rPr lang="en-US" sz="800" b="0" i="0">
                <a:effectLst/>
              </a:rPr>
              <a:t>Q. What tips would you give others who might be interested in a career in affordable housing development?</a:t>
            </a:r>
          </a:p>
          <a:p>
            <a:pPr>
              <a:spcBef>
                <a:spcPts val="0"/>
              </a:spcBef>
            </a:pPr>
            <a:r>
              <a:rPr lang="en-US" sz="800" b="0" i="0">
                <a:effectLst/>
              </a:rPr>
              <a:t>A. People who are interested in participating should establish a track record in development, and particularly, senior housing. They can partner with or work for an experienced tax credit developer. That is what I did after my early disappointments. I set out to find the top developer in the state, partnered up, and together, we have completed 13 affordable housing projects.</a:t>
            </a:r>
          </a:p>
          <a:p>
            <a:pPr marL="0">
              <a:spcBef>
                <a:spcPts val="0"/>
              </a:spcBef>
            </a:pPr>
            <a:endParaRPr lang="en-US" sz="800" b="0" i="0">
              <a:effectLst/>
            </a:endParaRPr>
          </a:p>
          <a:p>
            <a:pPr>
              <a:spcBef>
                <a:spcPts val="0"/>
              </a:spcBef>
            </a:pPr>
            <a:r>
              <a:rPr lang="en-US" sz="800" b="0" i="0">
                <a:effectLst/>
              </a:rPr>
              <a:t>Q. Please share any tips for becoming a successful owner and/or developer.</a:t>
            </a:r>
          </a:p>
          <a:p>
            <a:pPr>
              <a:spcBef>
                <a:spcPts val="0"/>
              </a:spcBef>
            </a:pPr>
            <a:r>
              <a:rPr lang="en-US" sz="800" b="0" i="0">
                <a:effectLst/>
              </a:rPr>
              <a:t>A. Again, success requires patience, capital, and most of all fielding a winning team of highly talented professionals. Becoming a successful developer doesn’t mean you do it all yourself. You can’t. Before getting into affordable housing, I had substantial experience in developing healthcare facilities. I knew about needs assessments and screening applicants for income because we do that for Medicaid, Medicare, and other government programs. But I needed tax credit expertise to be successful in the affordable housing industry. You have got to have a great team comprised of a strong program specialist, lawyer, architect, engineers, CPA, contractors and bankers, each with a depth of affordable housing knowledge and experience. You want to work with people who are the best at what they do.</a:t>
            </a:r>
          </a:p>
          <a:p>
            <a:pPr>
              <a:spcBef>
                <a:spcPts val="0"/>
              </a:spcBef>
            </a:pPr>
            <a:endParaRPr lang="en-US" sz="800" b="0" i="0">
              <a:effectLst/>
            </a:endParaRPr>
          </a:p>
          <a:p>
            <a:pPr>
              <a:spcBef>
                <a:spcPts val="0"/>
              </a:spcBef>
            </a:pPr>
            <a:r>
              <a:rPr lang="en-US" sz="800" b="0" i="0">
                <a:effectLst/>
              </a:rPr>
              <a:t>Q. What do you see as the greatest benefit of affordable housing?</a:t>
            </a:r>
          </a:p>
          <a:p>
            <a:pPr>
              <a:spcBef>
                <a:spcPts val="0"/>
              </a:spcBef>
            </a:pPr>
            <a:r>
              <a:rPr lang="en-US" sz="800" b="0" i="0">
                <a:effectLst/>
              </a:rPr>
              <a:t>A. Affordable housing has been an outreach of Ball HealthCare’s mission of providing quality services and improving lives in underserved areas. The greatest benefit I see is improving the quality of life for low- and moderate-income families who have a legacy of living in substandard conditions. It is tremendously rewarding to see the happiness and excitement on the faces of our tenants when they move in. Many of them will tell you, “I never thought I’d be able to afford a home like this.”</a:t>
            </a:r>
          </a:p>
        </p:txBody>
      </p:sp>
    </p:spTree>
    <p:extLst>
      <p:ext uri="{BB962C8B-B14F-4D97-AF65-F5344CB8AC3E}">
        <p14:creationId xmlns:p14="http://schemas.microsoft.com/office/powerpoint/2010/main" val="32030381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4D9C4F3-3A51-4F45-8A5D-AAD196BF7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itle 3">
            <a:extLst>
              <a:ext uri="{FF2B5EF4-FFF2-40B4-BE49-F238E27FC236}">
                <a16:creationId xmlns:a16="http://schemas.microsoft.com/office/drawing/2014/main" id="{61B3B65E-D7CD-B849-2948-4CB17B8F4EBD}"/>
              </a:ext>
            </a:extLst>
          </p:cNvPr>
          <p:cNvSpPr>
            <a:spLocks noGrp="1"/>
          </p:cNvSpPr>
          <p:nvPr>
            <p:ph type="title"/>
          </p:nvPr>
        </p:nvSpPr>
        <p:spPr>
          <a:xfrm>
            <a:off x="1202919" y="284176"/>
            <a:ext cx="9784080" cy="1508760"/>
          </a:xfrm>
        </p:spPr>
        <p:txBody>
          <a:bodyPr vert="horz" lIns="91440" tIns="45720" rIns="91440" bIns="45720" rtlCol="0" anchor="ctr">
            <a:normAutofit/>
          </a:bodyPr>
          <a:lstStyle/>
          <a:p>
            <a:r>
              <a:rPr lang="en-US" sz="2500"/>
              <a:t>June 01, 2022</a:t>
            </a:r>
            <a:br>
              <a:rPr lang="en-US" sz="2500"/>
            </a:br>
            <a:br>
              <a:rPr lang="en-US" sz="2500"/>
            </a:br>
            <a:r>
              <a:rPr lang="en-US" sz="2500"/>
              <a:t>Herschell Hamilton &amp; Mike Carpenter, Bloc Global Group</a:t>
            </a:r>
          </a:p>
        </p:txBody>
      </p:sp>
      <p:pic>
        <p:nvPicPr>
          <p:cNvPr id="7" name="Picture 6">
            <a:extLst>
              <a:ext uri="{FF2B5EF4-FFF2-40B4-BE49-F238E27FC236}">
                <a16:creationId xmlns:a16="http://schemas.microsoft.com/office/drawing/2014/main" id="{7773BE29-7068-A654-E99F-297A8A969540}"/>
              </a:ext>
            </a:extLst>
          </p:cNvPr>
          <p:cNvPicPr>
            <a:picLocks noChangeAspect="1"/>
          </p:cNvPicPr>
          <p:nvPr/>
        </p:nvPicPr>
        <p:blipFill>
          <a:blip r:embed="rId2"/>
          <a:srcRect l="13906" r="17109" b="-3"/>
          <a:stretch>
            <a:fillRect/>
          </a:stretch>
        </p:blipFill>
        <p:spPr>
          <a:xfrm>
            <a:off x="483" y="1822028"/>
            <a:ext cx="4342417" cy="5035972"/>
          </a:xfrm>
          <a:prstGeom prst="rect">
            <a:avLst/>
          </a:prstGeom>
        </p:spPr>
      </p:pic>
      <p:sp>
        <p:nvSpPr>
          <p:cNvPr id="5" name="Content Placeholder 4">
            <a:extLst>
              <a:ext uri="{FF2B5EF4-FFF2-40B4-BE49-F238E27FC236}">
                <a16:creationId xmlns:a16="http://schemas.microsoft.com/office/drawing/2014/main" id="{2C06377E-AE01-DD0E-02F6-E60D7D76DC17}"/>
              </a:ext>
            </a:extLst>
          </p:cNvPr>
          <p:cNvSpPr>
            <a:spLocks noGrp="1"/>
          </p:cNvSpPr>
          <p:nvPr>
            <p:ph idx="1"/>
          </p:nvPr>
        </p:nvSpPr>
        <p:spPr>
          <a:xfrm>
            <a:off x="4772025" y="2011680"/>
            <a:ext cx="6524625" cy="4206240"/>
          </a:xfrm>
        </p:spPr>
        <p:txBody>
          <a:bodyPr vert="horz" lIns="91440" tIns="45720" rIns="91440" bIns="45720" rtlCol="0">
            <a:normAutofit fontScale="92500" lnSpcReduction="10000"/>
          </a:bodyPr>
          <a:lstStyle/>
          <a:p>
            <a:pPr>
              <a:spcBef>
                <a:spcPts val="0"/>
              </a:spcBef>
            </a:pPr>
            <a:r>
              <a:rPr lang="en-US" sz="800"/>
              <a:t>Q: How long have you worked in the affordable housing industry?</a:t>
            </a:r>
          </a:p>
          <a:p>
            <a:pPr>
              <a:spcBef>
                <a:spcPts val="0"/>
              </a:spcBef>
            </a:pPr>
            <a:r>
              <a:rPr lang="en-US" sz="800"/>
              <a:t>A: We initiated our first affordable project in 2006. This was a 100-unit apartment project in the Oxmoor Valley area of Birmingham. This project was delivered in partnership with Pennrose Properties of Philadelphia, Pennsylvania, and the Housing Authority of the Birmingham District (HABD). </a:t>
            </a:r>
          </a:p>
          <a:p>
            <a:pPr>
              <a:spcBef>
                <a:spcPts val="0"/>
              </a:spcBef>
            </a:pPr>
            <a:endParaRPr lang="en-US" sz="800"/>
          </a:p>
          <a:p>
            <a:pPr>
              <a:spcBef>
                <a:spcPts val="0"/>
              </a:spcBef>
            </a:pPr>
            <a:r>
              <a:rPr lang="en-US" sz="800"/>
              <a:t>Q: What inspired you to participate in developing affordable housing?</a:t>
            </a:r>
          </a:p>
          <a:p>
            <a:pPr>
              <a:spcBef>
                <a:spcPts val="0"/>
              </a:spcBef>
            </a:pPr>
            <a:r>
              <a:rPr lang="en-US" sz="800"/>
              <a:t>A: We became aware of the tremendous need for quality affordable and workforce housing at that time, and decided to focus time, attention, and resources to fill the need. To our knowledge in 2006, there were not many diverse firms domiciled in Alabama developing affordable housing, and we saw this as a way to serve our community.</a:t>
            </a:r>
          </a:p>
          <a:p>
            <a:pPr>
              <a:spcBef>
                <a:spcPts val="0"/>
              </a:spcBef>
            </a:pPr>
            <a:endParaRPr lang="en-US" sz="800"/>
          </a:p>
          <a:p>
            <a:pPr>
              <a:spcBef>
                <a:spcPts val="0"/>
              </a:spcBef>
            </a:pPr>
            <a:r>
              <a:rPr lang="en-US" sz="800"/>
              <a:t>Q: What are the key challenges or barriers to participating in this industry?</a:t>
            </a:r>
          </a:p>
          <a:p>
            <a:pPr>
              <a:spcBef>
                <a:spcPts val="0"/>
              </a:spcBef>
            </a:pPr>
            <a:r>
              <a:rPr lang="en-US" sz="800"/>
              <a:t>A: As with many diverse businesses, the greatest challenge is access to capital, and access to a track record needed to support application for funding from state and/or federal sources. Lack of access to capital is a compounded challenge for real estate developers, as projects require a developer to carry the financial burden for a project for two years or more before you get to a financial closing, where you begin to recover your costs and build toward project profitability.</a:t>
            </a:r>
          </a:p>
          <a:p>
            <a:pPr>
              <a:spcBef>
                <a:spcPts val="0"/>
              </a:spcBef>
            </a:pPr>
            <a:endParaRPr lang="en-US" sz="800"/>
          </a:p>
          <a:p>
            <a:pPr>
              <a:spcBef>
                <a:spcPts val="0"/>
              </a:spcBef>
            </a:pPr>
            <a:r>
              <a:rPr lang="en-US" sz="800"/>
              <a:t>Q: What are some of the challenges you’ve experienced along the way that have helped you grow and led to your expertise? </a:t>
            </a:r>
          </a:p>
          <a:p>
            <a:pPr>
              <a:spcBef>
                <a:spcPts val="0"/>
              </a:spcBef>
            </a:pPr>
            <a:r>
              <a:rPr lang="en-US" sz="800"/>
              <a:t>A: We were able to overcome the initial access to capital and track record challenges by doing strategic partner sourcing. We identified a firm that shared our passion for development in this area and worked with them to build our internal capacity and expertise over the long term. When we compete for projects, we work to understand local political and civic influences, which can sometimes be challenging, but we always pull together the best team to make a compelling case for our selection. Developing projects with Department of Housing and Urban Development (HUD) funding to public housing authorities using low-income housing tax credits (LIHTC) can be a complicated process. Again, we have teamed with national partners to help us navigate the requirements and in doing so have developed the expertise in-house.</a:t>
            </a:r>
          </a:p>
          <a:p>
            <a:pPr marL="0">
              <a:spcBef>
                <a:spcPts val="0"/>
              </a:spcBef>
            </a:pPr>
            <a:endParaRPr lang="en-US" sz="800"/>
          </a:p>
          <a:p>
            <a:pPr>
              <a:spcBef>
                <a:spcPts val="0"/>
              </a:spcBef>
            </a:pPr>
            <a:r>
              <a:rPr lang="en-US" sz="800"/>
              <a:t>Q: Please share any tips to becoming a successful owner and/or developer.</a:t>
            </a:r>
          </a:p>
          <a:p>
            <a:pPr>
              <a:spcBef>
                <a:spcPts val="0"/>
              </a:spcBef>
            </a:pPr>
            <a:r>
              <a:rPr lang="en-US" sz="800"/>
              <a:t>A: You must be assertive in your hunt for projects, and patient as you move through the development process (which includes project modeling, site due diligence, site acquisition, project funding, project construction, and project occupancy). From start to finish, a typical project could take 2-4 years before tenants occupy your development. You must have a strong team AND be well capitalized! This is an incredibly competitive industry. Be flexible and nimble. Real estate development is inherently full of unexpected challenges.</a:t>
            </a:r>
          </a:p>
          <a:p>
            <a:pPr marL="0">
              <a:spcBef>
                <a:spcPts val="0"/>
              </a:spcBef>
            </a:pPr>
            <a:endParaRPr lang="en-US" sz="800"/>
          </a:p>
          <a:p>
            <a:pPr>
              <a:spcBef>
                <a:spcPts val="0"/>
              </a:spcBef>
            </a:pPr>
            <a:r>
              <a:rPr lang="en-US" sz="800"/>
              <a:t>Q: What do you see as the greatest benefit of affordable housing?</a:t>
            </a:r>
          </a:p>
          <a:p>
            <a:pPr>
              <a:spcBef>
                <a:spcPts val="0"/>
              </a:spcBef>
            </a:pPr>
            <a:r>
              <a:rPr lang="en-US" sz="800"/>
              <a:t>A: Our developments provide quality housing options for working class families to live and raise their families in stable and neighborly environments. There is a dignity associated with a loving home, and families often need additional support to get on their feet and move toward true self-sufficiency. We vividly remember an energetic and spirited elderly woman in Memphis. At our ribbon cutting for the new senior housing development and with tears in her eyes, Ms. Jones said “I never thought in my wildest dreams that I would ever live in a home this nice.” As developers, we have a role in creating housing that makes life better for others. That is our greatest reward!</a:t>
            </a:r>
          </a:p>
          <a:p>
            <a:pPr>
              <a:spcBef>
                <a:spcPts val="0"/>
              </a:spcBef>
            </a:pPr>
            <a:endParaRPr lang="en-US" sz="800"/>
          </a:p>
          <a:p>
            <a:pPr>
              <a:spcBef>
                <a:spcPts val="0"/>
              </a:spcBef>
            </a:pPr>
            <a:r>
              <a:rPr lang="en-US" sz="800"/>
              <a:t>Q: Is there anything else that you would like to include?</a:t>
            </a:r>
          </a:p>
          <a:p>
            <a:pPr>
              <a:spcBef>
                <a:spcPts val="0"/>
              </a:spcBef>
            </a:pPr>
            <a:r>
              <a:rPr lang="en-US" sz="800"/>
              <a:t>A: We are enormously proud of the work that we do. To date, we have successfully participated in the delivery of over 3,000 housing units, both family and senior developments throughout the southeast United States. We appreciate the support of our public partners, public housing authorities, and state finance agencies like AHFA. </a:t>
            </a:r>
          </a:p>
        </p:txBody>
      </p:sp>
    </p:spTree>
    <p:extLst>
      <p:ext uri="{BB962C8B-B14F-4D97-AF65-F5344CB8AC3E}">
        <p14:creationId xmlns:p14="http://schemas.microsoft.com/office/powerpoint/2010/main" val="4109406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B83FDA-0F62-66A3-79B9-B027760C5007}"/>
              </a:ext>
            </a:extLst>
          </p:cNvPr>
          <p:cNvSpPr>
            <a:spLocks noGrp="1"/>
          </p:cNvSpPr>
          <p:nvPr>
            <p:ph type="title"/>
          </p:nvPr>
        </p:nvSpPr>
        <p:spPr>
          <a:xfrm>
            <a:off x="643467" y="1325880"/>
            <a:ext cx="3089437" cy="4206240"/>
          </a:xfrm>
        </p:spPr>
        <p:txBody>
          <a:bodyPr>
            <a:normAutofit/>
          </a:bodyPr>
          <a:lstStyle/>
          <a:p>
            <a:pPr algn="r"/>
            <a:r>
              <a:rPr lang="en-US" sz="3200">
                <a:solidFill>
                  <a:schemeClr val="tx2"/>
                </a:solidFill>
              </a:rPr>
              <a:t>Stay connected with AHFA</a:t>
            </a:r>
          </a:p>
        </p:txBody>
      </p:sp>
      <p:sp>
        <p:nvSpPr>
          <p:cNvPr id="10" name="Rectangle 9">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 Placeholder 2">
            <a:extLst>
              <a:ext uri="{FF2B5EF4-FFF2-40B4-BE49-F238E27FC236}">
                <a16:creationId xmlns:a16="http://schemas.microsoft.com/office/drawing/2014/main" id="{D0040C2E-990F-2732-4C56-E5C3A115E91E}"/>
              </a:ext>
            </a:extLst>
          </p:cNvPr>
          <p:cNvSpPr>
            <a:spLocks noGrp="1"/>
          </p:cNvSpPr>
          <p:nvPr>
            <p:ph idx="1"/>
          </p:nvPr>
        </p:nvSpPr>
        <p:spPr>
          <a:xfrm>
            <a:off x="4381668" y="1126067"/>
            <a:ext cx="6605331" cy="4605866"/>
          </a:xfrm>
        </p:spPr>
        <p:txBody>
          <a:bodyPr anchor="ctr">
            <a:normAutofit/>
          </a:bodyPr>
          <a:lstStyle/>
          <a:p>
            <a:r>
              <a:rPr lang="en-US" sz="1800">
                <a:solidFill>
                  <a:schemeClr val="tx2"/>
                </a:solidFill>
              </a:rPr>
              <a:t>Alabama Housing Finance Authority Website- AHFA provides homeowner and rental opportunities for Alabamians. The AHFA website provides details on all the Programs administered by AHFA. </a:t>
            </a:r>
            <a:r>
              <a:rPr lang="en-US" sz="1800">
                <a:solidFill>
                  <a:schemeClr val="tx2"/>
                </a:solidFill>
                <a:hlinkClick r:id="rId2"/>
              </a:rPr>
              <a:t>www.ahfa.com</a:t>
            </a:r>
            <a:r>
              <a:rPr lang="en-US" sz="1800">
                <a:solidFill>
                  <a:schemeClr val="tx2"/>
                </a:solidFill>
              </a:rPr>
              <a:t> </a:t>
            </a:r>
          </a:p>
          <a:p>
            <a:r>
              <a:rPr lang="en-US" sz="1800">
                <a:solidFill>
                  <a:schemeClr val="tx2"/>
                </a:solidFill>
              </a:rPr>
              <a:t>AHFA Annual Reports- Our work shows us every day that affordable housing transforms communities and drive local economies. </a:t>
            </a:r>
            <a:r>
              <a:rPr lang="en-US" sz="1800">
                <a:solidFill>
                  <a:schemeClr val="tx2"/>
                </a:solidFill>
                <a:hlinkClick r:id="rId3"/>
              </a:rPr>
              <a:t>Annual Reports | Alabama Housing Finance Authority (ahfa.com) </a:t>
            </a:r>
            <a:endParaRPr lang="en-US" sz="1800">
              <a:solidFill>
                <a:schemeClr val="tx2"/>
              </a:solidFill>
            </a:endParaRPr>
          </a:p>
          <a:p>
            <a:r>
              <a:rPr lang="en-US" sz="1800">
                <a:solidFill>
                  <a:schemeClr val="tx2"/>
                </a:solidFill>
              </a:rPr>
              <a:t>AHFA Monthly Newsletter- </a:t>
            </a:r>
            <a:r>
              <a:rPr lang="en-US" sz="1800">
                <a:solidFill>
                  <a:schemeClr val="tx2"/>
                </a:solidFill>
                <a:hlinkClick r:id="rId4"/>
              </a:rPr>
              <a:t>News | Alabama Housing Finance Authority (ahfa.com) </a:t>
            </a:r>
            <a:endParaRPr lang="en-US" sz="1800">
              <a:solidFill>
                <a:schemeClr val="tx2"/>
              </a:solidFill>
            </a:endParaRPr>
          </a:p>
          <a:p>
            <a:r>
              <a:rPr lang="en-US" sz="1800">
                <a:solidFill>
                  <a:schemeClr val="tx2"/>
                </a:solidFill>
              </a:rPr>
              <a:t>AHFA Multifamily Notices-</a:t>
            </a:r>
            <a:r>
              <a:rPr lang="en-US" sz="1800">
                <a:solidFill>
                  <a:schemeClr val="tx2"/>
                </a:solidFill>
                <a:hlinkClick r:id="rId5"/>
              </a:rPr>
              <a:t> Multifamily Notices | Alabama Housing Finance Authority (ahfa.com)</a:t>
            </a:r>
            <a:endParaRPr lang="en-US" sz="1800">
              <a:solidFill>
                <a:schemeClr val="tx2"/>
              </a:solidFill>
            </a:endParaRPr>
          </a:p>
        </p:txBody>
      </p:sp>
      <p:sp>
        <p:nvSpPr>
          <p:cNvPr id="14" name="Rectangle 13">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434262736"/>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25239F-A6FB-43A8-BD4A-3FB7C0B48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1" name="Rectangle 20">
            <a:extLst>
              <a:ext uri="{FF2B5EF4-FFF2-40B4-BE49-F238E27FC236}">
                <a16:creationId xmlns:a16="http://schemas.microsoft.com/office/drawing/2014/main" id="{4521E245-781E-4267-8028-181370247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78120" cy="6857999"/>
          </a:xfrm>
          <a:prstGeom prst="rect">
            <a:avLst/>
          </a:prstGeom>
          <a:solidFill>
            <a:schemeClr val="bg1"/>
          </a:solidFill>
          <a:ln>
            <a:noFill/>
          </a:ln>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dirty="0">
              <a:solidFill>
                <a:schemeClr val="bg2"/>
              </a:solidFill>
            </a:endParaRPr>
          </a:p>
        </p:txBody>
      </p:sp>
      <p:pic>
        <p:nvPicPr>
          <p:cNvPr id="5" name="Content Placeholder 4">
            <a:extLst>
              <a:ext uri="{FF2B5EF4-FFF2-40B4-BE49-F238E27FC236}">
                <a16:creationId xmlns:a16="http://schemas.microsoft.com/office/drawing/2014/main" id="{87193C41-91B8-D55A-1661-2114AFF04E2E}"/>
              </a:ext>
            </a:extLst>
          </p:cNvPr>
          <p:cNvPicPr>
            <a:picLocks noGrp="1" noChangeAspect="1"/>
          </p:cNvPicPr>
          <p:nvPr>
            <p:ph sz="half" idx="2"/>
          </p:nvPr>
        </p:nvPicPr>
        <p:blipFill>
          <a:blip r:embed="rId2"/>
          <a:stretch>
            <a:fillRect/>
          </a:stretch>
        </p:blipFill>
        <p:spPr>
          <a:xfrm>
            <a:off x="643466" y="750641"/>
            <a:ext cx="6891189" cy="5362240"/>
          </a:xfrm>
          <a:prstGeom prst="rect">
            <a:avLst/>
          </a:prstGeom>
        </p:spPr>
      </p:pic>
      <p:sp>
        <p:nvSpPr>
          <p:cNvPr id="23" name="Rectangle 22">
            <a:extLst>
              <a:ext uri="{FF2B5EF4-FFF2-40B4-BE49-F238E27FC236}">
                <a16:creationId xmlns:a16="http://schemas.microsoft.com/office/drawing/2014/main" id="{E0D6FA1A-9067-4A57-8B52-D76529106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8121" y="0"/>
            <a:ext cx="40138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14E7273-D54E-4C05-B07D-FEF35FDAB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8120" y="163629"/>
            <a:ext cx="4013880" cy="1674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9FAC7E9-1724-5A7F-645B-6D5D5136174D}"/>
              </a:ext>
            </a:extLst>
          </p:cNvPr>
          <p:cNvSpPr>
            <a:spLocks noGrp="1"/>
          </p:cNvSpPr>
          <p:nvPr>
            <p:ph sz="half" idx="1"/>
          </p:nvPr>
        </p:nvSpPr>
        <p:spPr>
          <a:xfrm>
            <a:off x="8499853" y="2160158"/>
            <a:ext cx="3041972" cy="4050989"/>
          </a:xfrm>
        </p:spPr>
        <p:txBody>
          <a:bodyPr vert="horz" lIns="91440" tIns="45720" rIns="91440" bIns="45720" rtlCol="0">
            <a:normAutofit/>
          </a:bodyPr>
          <a:lstStyle/>
          <a:p>
            <a:pPr marL="0"/>
            <a:r>
              <a:rPr lang="en-US" sz="1300">
                <a:solidFill>
                  <a:schemeClr val="bg1"/>
                </a:solidFill>
              </a:rPr>
              <a:t>Housing credits provide a federal income tax credit as an incentive to investors. Investors may receive a dollar-for-dollar credit against their federal income tax liability each year for 10 years. In exchange for receiving the credit, investors and/or owners must reserve a percentage of units for the area’s lower-income residents, based upon the area’s median income. In turn, owners generally make a 30-year commitment to ensure the units are decent, safe, and affordable for eligible tenants.</a:t>
            </a:r>
          </a:p>
          <a:p>
            <a:pPr marL="0"/>
            <a:endParaRPr lang="en-US" sz="1300">
              <a:solidFill>
                <a:schemeClr val="bg1"/>
              </a:solidFill>
            </a:endParaRPr>
          </a:p>
          <a:p>
            <a:pPr marL="0"/>
            <a:r>
              <a:rPr lang="en-US" sz="1300">
                <a:solidFill>
                  <a:schemeClr val="bg1"/>
                </a:solidFill>
              </a:rPr>
              <a:t>Please Note: The figures in infographics are for demonstration purposes only and do not reflect actual project funding</a:t>
            </a:r>
          </a:p>
        </p:txBody>
      </p:sp>
    </p:spTree>
    <p:extLst>
      <p:ext uri="{BB962C8B-B14F-4D97-AF65-F5344CB8AC3E}">
        <p14:creationId xmlns:p14="http://schemas.microsoft.com/office/powerpoint/2010/main" val="3900489708"/>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3D8183-05E0-D35E-F054-A88CFE28664B}"/>
              </a:ext>
            </a:extLst>
          </p:cNvPr>
          <p:cNvSpPr>
            <a:spLocks noGrp="1"/>
          </p:cNvSpPr>
          <p:nvPr>
            <p:ph type="ctrTitle"/>
          </p:nvPr>
        </p:nvSpPr>
        <p:spPr>
          <a:xfrm>
            <a:off x="4378000" y="2167391"/>
            <a:ext cx="6280927" cy="2523219"/>
          </a:xfrm>
        </p:spPr>
        <p:txBody>
          <a:bodyPr>
            <a:normAutofit/>
          </a:bodyPr>
          <a:lstStyle/>
          <a:p>
            <a:pPr algn="l"/>
            <a:r>
              <a:rPr lang="en-US" sz="4400">
                <a:solidFill>
                  <a:schemeClr val="tx2"/>
                </a:solidFill>
              </a:rPr>
              <a:t>Housing Credit overview</a:t>
            </a:r>
          </a:p>
        </p:txBody>
      </p:sp>
      <p:sp>
        <p:nvSpPr>
          <p:cNvPr id="9" name="Rectangle 8">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1" name="Straight Connector 10">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2058583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35C32D-DABF-50D4-D175-39A4F8D1205D}"/>
              </a:ext>
            </a:extLst>
          </p:cNvPr>
          <p:cNvSpPr>
            <a:spLocks noGrp="1"/>
          </p:cNvSpPr>
          <p:nvPr>
            <p:ph type="title"/>
          </p:nvPr>
        </p:nvSpPr>
        <p:spPr>
          <a:xfrm>
            <a:off x="643467" y="1325880"/>
            <a:ext cx="3089437" cy="4206240"/>
          </a:xfrm>
        </p:spPr>
        <p:txBody>
          <a:bodyPr>
            <a:normAutofit/>
          </a:bodyPr>
          <a:lstStyle/>
          <a:p>
            <a:pPr algn="r"/>
            <a:r>
              <a:rPr lang="en-US" sz="3200">
                <a:solidFill>
                  <a:schemeClr val="tx2"/>
                </a:solidFill>
              </a:rPr>
              <a:t>Low Income housing tax credit program (Housing credit overview)</a:t>
            </a:r>
          </a:p>
        </p:txBody>
      </p:sp>
      <p:sp>
        <p:nvSpPr>
          <p:cNvPr id="10" name="Rectangle 9">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3DDDC9A-BA62-01B2-A16A-6D9F05E4528B}"/>
              </a:ext>
            </a:extLst>
          </p:cNvPr>
          <p:cNvSpPr>
            <a:spLocks noGrp="1"/>
          </p:cNvSpPr>
          <p:nvPr>
            <p:ph idx="1"/>
          </p:nvPr>
        </p:nvSpPr>
        <p:spPr>
          <a:xfrm>
            <a:off x="4381668" y="1126067"/>
            <a:ext cx="6605331" cy="4605866"/>
          </a:xfrm>
        </p:spPr>
        <p:txBody>
          <a:bodyPr anchor="ctr">
            <a:normAutofit/>
          </a:bodyPr>
          <a:lstStyle/>
          <a:p>
            <a:r>
              <a:rPr lang="en-US" sz="1800" dirty="0">
                <a:solidFill>
                  <a:schemeClr val="tx2"/>
                </a:solidFill>
              </a:rPr>
              <a:t>Governing Document: Section 42 of the Internal Revenue Code in 1986</a:t>
            </a:r>
          </a:p>
          <a:p>
            <a:r>
              <a:rPr lang="en-US" sz="1800" dirty="0">
                <a:solidFill>
                  <a:schemeClr val="tx2"/>
                </a:solidFill>
              </a:rPr>
              <a:t>The Housing Credit Program is the country’s most extensive affordable rental housing program.</a:t>
            </a:r>
          </a:p>
          <a:p>
            <a:r>
              <a:rPr lang="en-US" sz="1800" dirty="0">
                <a:solidFill>
                  <a:schemeClr val="tx2"/>
                </a:solidFill>
              </a:rPr>
              <a:t>As of 2023, the Low-Income Housing Tax Credit (LIHTC) program has helped create or preserve approximately 3.7 million affordable rental housing units. (HUD LIHTC Property Level Data Portal)</a:t>
            </a:r>
          </a:p>
          <a:p>
            <a:r>
              <a:rPr lang="en-US" sz="1800" dirty="0">
                <a:solidFill>
                  <a:schemeClr val="tx2"/>
                </a:solidFill>
              </a:rPr>
              <a:t>Provides a place to call home for low- and moderate- income households.</a:t>
            </a:r>
          </a:p>
          <a:p>
            <a:pPr marL="0" indent="0">
              <a:buNone/>
            </a:pPr>
            <a:endParaRPr lang="en-US" sz="1800" dirty="0">
              <a:solidFill>
                <a:schemeClr val="tx2"/>
              </a:solidFill>
            </a:endParaRPr>
          </a:p>
          <a:p>
            <a:endParaRPr lang="en-US" sz="1800" dirty="0">
              <a:solidFill>
                <a:schemeClr val="tx2"/>
              </a:solidFill>
            </a:endParaRPr>
          </a:p>
          <a:p>
            <a:pPr marL="0" indent="0">
              <a:buNone/>
            </a:pPr>
            <a:r>
              <a:rPr lang="en-US" sz="1800" dirty="0">
                <a:solidFill>
                  <a:schemeClr val="tx2"/>
                </a:solidFill>
              </a:rPr>
              <a:t>Novogradac, Michael J., CPA. "Exporting the Low-Income Housing Tax Credit." Novogradac, Journal of Tax Credits, June 2015, 4-6. </a:t>
            </a:r>
          </a:p>
          <a:p>
            <a:endParaRPr lang="en-US" sz="1800" dirty="0">
              <a:solidFill>
                <a:schemeClr val="tx2"/>
              </a:solidFill>
            </a:endParaRPr>
          </a:p>
        </p:txBody>
      </p:sp>
      <p:sp>
        <p:nvSpPr>
          <p:cNvPr id="14" name="Rectangle 13">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925068746"/>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972422-B794-4FA8-BCC6-BAF6938A1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F5FD8F-585D-CC42-2788-C53DFD356C3C}"/>
              </a:ext>
            </a:extLst>
          </p:cNvPr>
          <p:cNvSpPr>
            <a:spLocks noGrp="1"/>
          </p:cNvSpPr>
          <p:nvPr>
            <p:ph type="title"/>
          </p:nvPr>
        </p:nvSpPr>
        <p:spPr>
          <a:xfrm>
            <a:off x="643467" y="1325880"/>
            <a:ext cx="3089437" cy="4206240"/>
          </a:xfrm>
        </p:spPr>
        <p:txBody>
          <a:bodyPr>
            <a:normAutofit/>
          </a:bodyPr>
          <a:lstStyle/>
          <a:p>
            <a:pPr algn="r"/>
            <a:r>
              <a:rPr lang="en-US" sz="3200">
                <a:solidFill>
                  <a:schemeClr val="tx2"/>
                </a:solidFill>
              </a:rPr>
              <a:t>Housing credit overview</a:t>
            </a:r>
          </a:p>
        </p:txBody>
      </p:sp>
      <p:sp>
        <p:nvSpPr>
          <p:cNvPr id="10" name="Rectangle 9">
            <a:extLst>
              <a:ext uri="{FF2B5EF4-FFF2-40B4-BE49-F238E27FC236}">
                <a16:creationId xmlns:a16="http://schemas.microsoft.com/office/drawing/2014/main" id="{89DE9E2B-5611-49C8-862E-AD4D43A8A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5296EC4F-8732-481B-94CB-C98E4EF297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9935" y="1836869"/>
            <a:ext cx="0" cy="3184263"/>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FC01C8E-AF44-8B3A-3F84-9B9E92182BAD}"/>
              </a:ext>
            </a:extLst>
          </p:cNvPr>
          <p:cNvSpPr>
            <a:spLocks noGrp="1"/>
          </p:cNvSpPr>
          <p:nvPr>
            <p:ph idx="1"/>
          </p:nvPr>
        </p:nvSpPr>
        <p:spPr>
          <a:xfrm>
            <a:off x="4381668" y="1126067"/>
            <a:ext cx="6605331" cy="4605866"/>
          </a:xfrm>
        </p:spPr>
        <p:txBody>
          <a:bodyPr anchor="ctr">
            <a:normAutofit/>
          </a:bodyPr>
          <a:lstStyle/>
          <a:p>
            <a:r>
              <a:rPr lang="en-US" sz="1800">
                <a:solidFill>
                  <a:schemeClr val="tx2"/>
                </a:solidFill>
              </a:rPr>
              <a:t>Subsidy Program offering an incentive to build affordable housing which can compete in the general marketplace.</a:t>
            </a:r>
          </a:p>
          <a:p>
            <a:r>
              <a:rPr lang="en-US" sz="1800">
                <a:solidFill>
                  <a:schemeClr val="tx2"/>
                </a:solidFill>
              </a:rPr>
              <a:t>Generates approximately 96,000 jobs per year.</a:t>
            </a:r>
          </a:p>
          <a:p>
            <a:r>
              <a:rPr lang="en-US" sz="1800">
                <a:solidFill>
                  <a:schemeClr val="tx2"/>
                </a:solidFill>
              </a:rPr>
              <a:t>Approximately $100 billion in private investment has been leveraged by the program.</a:t>
            </a:r>
          </a:p>
          <a:p>
            <a:r>
              <a:rPr lang="en-US" sz="1800">
                <a:solidFill>
                  <a:schemeClr val="tx2"/>
                </a:solidFill>
              </a:rPr>
              <a:t>Generates $3.5 billion in federal, state and local taxes.</a:t>
            </a:r>
          </a:p>
          <a:p>
            <a:r>
              <a:rPr lang="en-US" sz="1800">
                <a:solidFill>
                  <a:schemeClr val="tx2"/>
                </a:solidFill>
              </a:rPr>
              <a:t>Generates $9.1 billion in economic income.</a:t>
            </a:r>
          </a:p>
          <a:p>
            <a:endParaRPr lang="en-US" sz="1800">
              <a:solidFill>
                <a:schemeClr val="tx2"/>
              </a:solidFill>
            </a:endParaRPr>
          </a:p>
          <a:p>
            <a:endParaRPr lang="en-US" sz="1800">
              <a:solidFill>
                <a:schemeClr val="tx2"/>
              </a:solidFill>
            </a:endParaRPr>
          </a:p>
          <a:p>
            <a:pPr marL="0" indent="0">
              <a:buNone/>
            </a:pPr>
            <a:r>
              <a:rPr lang="en-US" sz="1800">
                <a:solidFill>
                  <a:schemeClr val="tx2"/>
                </a:solidFill>
              </a:rPr>
              <a:t>Novogradac, Michael J., CPA. “Exporting the Low-Income Housing Tax Credit.” Novogradac, Journal of Tax Credits, June 2015,4-6</a:t>
            </a:r>
          </a:p>
        </p:txBody>
      </p:sp>
      <p:sp>
        <p:nvSpPr>
          <p:cNvPr id="14" name="Rectangle 13">
            <a:extLst>
              <a:ext uri="{FF2B5EF4-FFF2-40B4-BE49-F238E27FC236}">
                <a16:creationId xmlns:a16="http://schemas.microsoft.com/office/drawing/2014/main" id="{519C7155-1644-4C60-B0B5-32B1800D6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5400"/>
            <a:ext cx="12195668" cy="48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11955845"/>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861</TotalTime>
  <Words>8149</Words>
  <Application>Microsoft Office PowerPoint</Application>
  <PresentationFormat>Widescreen</PresentationFormat>
  <Paragraphs>496</Paragraphs>
  <Slides>58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Corbel</vt:lpstr>
      <vt:lpstr>Wingdings</vt:lpstr>
      <vt:lpstr>Banded</vt:lpstr>
      <vt:lpstr>AHFA Multifamily Essentials</vt:lpstr>
      <vt:lpstr>Ahfa allocation amounts</vt:lpstr>
      <vt:lpstr>Low-Income Housing Tax Credit Program (Housing Credit)</vt:lpstr>
      <vt:lpstr>PowerPoint Presentation</vt:lpstr>
      <vt:lpstr>PowerPoint Presentation</vt:lpstr>
      <vt:lpstr>PowerPoint Presentation</vt:lpstr>
      <vt:lpstr>Housing Credit overview</vt:lpstr>
      <vt:lpstr>Low Income housing tax credit program (Housing credit overview)</vt:lpstr>
      <vt:lpstr>Housing credit overview</vt:lpstr>
      <vt:lpstr>Housing Credit Overview</vt:lpstr>
      <vt:lpstr>Housing credit overview</vt:lpstr>
      <vt:lpstr>Housing Credit Overview Ownership requirements</vt:lpstr>
      <vt:lpstr>Housing Credit Overview restrictive covenants</vt:lpstr>
      <vt:lpstr>Housing credit overview Income and rent restrictions</vt:lpstr>
      <vt:lpstr>HOME investment Partnerships Program (HOME) Overview</vt:lpstr>
      <vt:lpstr>HOME Overview  Federal</vt:lpstr>
      <vt:lpstr>HOME Overview  Federal</vt:lpstr>
      <vt:lpstr>HOME Overview  Participating Jurisdictions (PJs)</vt:lpstr>
      <vt:lpstr>HOME Overview  Alabama Funding Distribution</vt:lpstr>
      <vt:lpstr>HOME Overview The CHDO Set-Aside</vt:lpstr>
      <vt:lpstr>HOME Overview CHDO Certification</vt:lpstr>
      <vt:lpstr>HOME Overview  Federal</vt:lpstr>
      <vt:lpstr>HOME Overview Eligible/Ineligible Uses</vt:lpstr>
      <vt:lpstr>HOME Overview Federal: Project Timeline</vt:lpstr>
      <vt:lpstr>HOME Overview Federal: Project Timeline</vt:lpstr>
      <vt:lpstr>HOME Overview Cross-Cutting /Other Federal Requirements</vt:lpstr>
      <vt:lpstr>HOME Overview HOME Assisted Units</vt:lpstr>
      <vt:lpstr>HOME Overview Program Compliance - The 5 P’s of Compliance</vt:lpstr>
      <vt:lpstr>HOME Overview People : Income and Rent Restrictions</vt:lpstr>
      <vt:lpstr>HOME Overview Price : Affordability</vt:lpstr>
      <vt:lpstr>HOME Overview Property : Property Standards</vt:lpstr>
      <vt:lpstr>HOME Overview Period – Affordability Period</vt:lpstr>
      <vt:lpstr>HOME Overview Policies: process, procedures, paper</vt:lpstr>
      <vt:lpstr>National Housing Trust Fund (Htf) requirements</vt:lpstr>
      <vt:lpstr>Ahfa’s national housing trust fund program (htf)</vt:lpstr>
      <vt:lpstr>Htf requirements  overview</vt:lpstr>
      <vt:lpstr>Htf requirements  overview</vt:lpstr>
      <vt:lpstr>Htf requirements  eligible activities</vt:lpstr>
      <vt:lpstr>Htf requirements  eligible recipients</vt:lpstr>
      <vt:lpstr>Htf requirements  housing priorities </vt:lpstr>
      <vt:lpstr>Htf requirements-  application</vt:lpstr>
      <vt:lpstr>Ahfa multifamily bond program  (mf bonds)</vt:lpstr>
      <vt:lpstr>Mf bonds &amp; how to apply</vt:lpstr>
      <vt:lpstr>Mf bonds &amp; how to apply</vt:lpstr>
      <vt:lpstr>Ahfa competitive application cycle</vt:lpstr>
      <vt:lpstr>Ahfa competitive application cycle</vt:lpstr>
      <vt:lpstr>Ahfa competitive application cycle</vt:lpstr>
      <vt:lpstr>Ahfa competitive application cycle</vt:lpstr>
      <vt:lpstr>Ahfa program compliance</vt:lpstr>
      <vt:lpstr>Affordable housing impact in Alabama</vt:lpstr>
      <vt:lpstr>Developers’ Tips for Success</vt:lpstr>
      <vt:lpstr>November 13, 2024  Dewayne Richardson</vt:lpstr>
      <vt:lpstr>August 16, 2024  Marcella Roberts, M. Roberts &amp; Associates</vt:lpstr>
      <vt:lpstr>May 25, 2021  Ann Marie Rowlett, partner and COO at The Bennett Group, LLC</vt:lpstr>
      <vt:lpstr>September 03, 2021  Fred Bennett, managing partner and chief financial officer with The Bennett Group, LLC</vt:lpstr>
      <vt:lpstr>April 05, 2022  Clarence Ball is the president/CEO of Ball HealthCare Services, Inc.</vt:lpstr>
      <vt:lpstr>June 01, 2022  Herschell Hamilton &amp; Mike Carpenter, Bloc Global Group</vt:lpstr>
      <vt:lpstr>Stay connected with AHFA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AHFA Multifamily Essentials</dc:title>
  <dc:creator>Adams, Valerie</dc:creator>
  <cp:lastModifiedBy>Sanford, Tabetha</cp:lastModifiedBy>
  <cp:revision>29</cp:revision>
  <cp:lastPrinted>2023-11-14T18:58:39Z</cp:lastPrinted>
  <dcterms:created xsi:type="dcterms:W3CDTF">2023-10-23T20:19:14Z</dcterms:created>
  <dcterms:modified xsi:type="dcterms:W3CDTF">2025-09-15T21:16:19Z</dcterms:modified>
</cp:coreProperties>
</file>