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335" r:id="rId5"/>
    <p:sldId id="336" r:id="rId6"/>
    <p:sldId id="337" r:id="rId7"/>
    <p:sldId id="348" r:id="rId8"/>
    <p:sldId id="338" r:id="rId9"/>
    <p:sldId id="339" r:id="rId10"/>
    <p:sldId id="340" r:id="rId11"/>
    <p:sldId id="341"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00" autoAdjust="0"/>
  </p:normalViewPr>
  <p:slideViewPr>
    <p:cSldViewPr snapToGrid="0">
      <p:cViewPr varScale="1">
        <p:scale>
          <a:sx n="105" d="100"/>
          <a:sy n="105" d="100"/>
        </p:scale>
        <p:origin x="834" y="114"/>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CB96D7-F201-492C-AA50-574A730BC27F}" type="datetimeFigureOut">
              <a:rPr lang="en-US" smtClean="0"/>
              <a:t>1/20/2026</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D16CA8-7DCC-4F2C-A1EF-C632B9D3E96D}" type="datetimeFigureOut">
              <a:rPr lang="en-US" smtClean="0"/>
              <a:t>1/20/2026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ahfa.com/" TargetMode="External"/><Relationship Id="rId2" Type="http://schemas.openxmlformats.org/officeDocument/2006/relationships/hyperlink" Target="https://www.ahfa.com/programs/rental-housing/compliance" TargetMode="External"/><Relationship Id="rId1" Type="http://schemas.openxmlformats.org/officeDocument/2006/relationships/slideLayout" Target="../slideLayouts/slideLayout6.xml"/><Relationship Id="rId4" Type="http://schemas.openxmlformats.org/officeDocument/2006/relationships/hyperlink" Target="mailto:MFCompliance@ahf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0BCE3-7A85-71CE-E027-A8E454AF1454}"/>
              </a:ext>
            </a:extLst>
          </p:cNvPr>
          <p:cNvSpPr>
            <a:spLocks noGrp="1"/>
          </p:cNvSpPr>
          <p:nvPr>
            <p:ph type="ctrTitle"/>
          </p:nvPr>
        </p:nvSpPr>
        <p:spPr>
          <a:xfrm>
            <a:off x="5363852" y="451073"/>
            <a:ext cx="6268823" cy="3056343"/>
          </a:xfrm>
        </p:spPr>
        <p:txBody>
          <a:bodyPr/>
          <a:lstStyle/>
          <a:p>
            <a:r>
              <a:rPr lang="en-US" dirty="0"/>
              <a:t>Owner/management Responsibilities</a:t>
            </a:r>
          </a:p>
        </p:txBody>
      </p:sp>
    </p:spTree>
    <p:extLst>
      <p:ext uri="{BB962C8B-B14F-4D97-AF65-F5344CB8AC3E}">
        <p14:creationId xmlns:p14="http://schemas.microsoft.com/office/powerpoint/2010/main" val="95441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a:lstStyle/>
          <a:p>
            <a:r>
              <a:rPr lang="en-US" dirty="0"/>
              <a:t>Ownership Responsibilities </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865631" y="1399032"/>
            <a:ext cx="8324089" cy="4166616"/>
          </a:xfrm>
        </p:spPr>
        <p:txBody>
          <a:bodyPr>
            <a:normAutofit/>
          </a:bodyPr>
          <a:lstStyle/>
          <a:p>
            <a:r>
              <a:rPr lang="en-US" dirty="0"/>
              <a:t>Manage or hire a management company to follow all project requirements for the duration of the Extended Use Period</a:t>
            </a:r>
          </a:p>
          <a:p>
            <a:r>
              <a:rPr lang="en-US" dirty="0"/>
              <a:t>Ensure all documents in the compliance addendum for the current year have been submitted by the due dates</a:t>
            </a:r>
          </a:p>
          <a:p>
            <a:r>
              <a:rPr lang="en-US" dirty="0"/>
              <a:t>Submit Multifamily bond documents if project received a Multifamily bond issued by the Alabama Housing Finance Authority (AHFA)</a:t>
            </a:r>
          </a:p>
          <a:p>
            <a:r>
              <a:rPr lang="en-US" dirty="0"/>
              <a:t>Submit an AHFA Property Damage Notification form when a project receives damage</a:t>
            </a:r>
          </a:p>
          <a:p>
            <a:r>
              <a:rPr lang="en-US" dirty="0"/>
              <a:t>Certify the project is managed following all applicable federal, state, and local fair housing laws</a:t>
            </a:r>
          </a:p>
        </p:txBody>
      </p:sp>
      <p:sp>
        <p:nvSpPr>
          <p:cNvPr id="3" name="Slide Number Placeholder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A0C7-4B10-03D7-2211-750D1F9E5A8A}"/>
              </a:ext>
            </a:extLst>
          </p:cNvPr>
          <p:cNvSpPr>
            <a:spLocks noGrp="1"/>
          </p:cNvSpPr>
          <p:nvPr>
            <p:ph type="title"/>
          </p:nvPr>
        </p:nvSpPr>
        <p:spPr>
          <a:xfrm>
            <a:off x="5772150" y="176785"/>
            <a:ext cx="6188202" cy="1594866"/>
          </a:xfrm>
        </p:spPr>
        <p:txBody>
          <a:bodyPr anchor="b">
            <a:normAutofit/>
          </a:bodyPr>
          <a:lstStyle/>
          <a:p>
            <a:r>
              <a:rPr lang="en-US" sz="2700" dirty="0"/>
              <a:t>Ownership</a:t>
            </a:r>
            <a:r>
              <a:rPr lang="en-US" dirty="0"/>
              <a:t> </a:t>
            </a:r>
            <a:r>
              <a:rPr lang="en-US" sz="2700" dirty="0"/>
              <a:t>Responsibilities (Continued)</a:t>
            </a:r>
            <a:br>
              <a:rPr lang="en-US" dirty="0"/>
            </a:br>
            <a:endParaRPr lang="en-US" dirty="0"/>
          </a:p>
        </p:txBody>
      </p:sp>
      <p:pic>
        <p:nvPicPr>
          <p:cNvPr id="10" name="Picture Placeholder 9" descr="A person smiling at a computer">
            <a:extLst>
              <a:ext uri="{FF2B5EF4-FFF2-40B4-BE49-F238E27FC236}">
                <a16:creationId xmlns:a16="http://schemas.microsoft.com/office/drawing/2014/main" id="{0E7DFFA9-9901-3CE7-AAC2-C1754C65BD4D}"/>
              </a:ext>
            </a:extLst>
          </p:cNvPr>
          <p:cNvPicPr>
            <a:picLocks noGrp="1" noChangeAspect="1"/>
          </p:cNvPicPr>
          <p:nvPr>
            <p:ph type="pic" sz="quarter" idx="10"/>
          </p:nvPr>
        </p:nvPicPr>
        <p:blipFill>
          <a:blip r:embed="rId2"/>
          <a:srcRect l="156"/>
          <a:stretch>
            <a:fillRect/>
          </a:stretch>
        </p:blipFill>
        <p:spPr>
          <a:xfrm>
            <a:off x="-15240" y="-15240"/>
            <a:ext cx="4581525" cy="6602413"/>
          </a:xfrm>
          <a:noFill/>
        </p:spPr>
      </p:pic>
      <p:sp>
        <p:nvSpPr>
          <p:cNvPr id="3" name="Text Placeholder 2">
            <a:extLst>
              <a:ext uri="{FF2B5EF4-FFF2-40B4-BE49-F238E27FC236}">
                <a16:creationId xmlns:a16="http://schemas.microsoft.com/office/drawing/2014/main" id="{2E6A8D7A-D588-FC11-BC64-C866454E13F1}"/>
              </a:ext>
            </a:extLst>
          </p:cNvPr>
          <p:cNvSpPr>
            <a:spLocks noGrp="1"/>
          </p:cNvSpPr>
          <p:nvPr>
            <p:ph type="body" sz="quarter" idx="11"/>
          </p:nvPr>
        </p:nvSpPr>
        <p:spPr>
          <a:xfrm>
            <a:off x="5133976" y="1371601"/>
            <a:ext cx="6826250" cy="5065775"/>
          </a:xfrm>
        </p:spPr>
        <p:txBody>
          <a:bodyPr>
            <a:normAutofit/>
          </a:bodyPr>
          <a:lstStyle/>
          <a:p>
            <a:pPr marL="457200" indent="-457200">
              <a:buFont typeface="Arial" panose="020B0604020202020204" pitchFamily="34" charset="0"/>
              <a:buChar char="•"/>
            </a:pPr>
            <a:r>
              <a:rPr lang="en-US" sz="2000" dirty="0"/>
              <a:t>Ensure initial household records which qualify the units for the first year of the Housing Credit Period are maintained for a total of 21 years, HOME, Housing Trust Fund (HTF) will differ (all records 5 years after affordability period is over)</a:t>
            </a:r>
          </a:p>
          <a:p>
            <a:pPr marL="457200" indent="-457200">
              <a:buFont typeface="Arial" panose="020B0604020202020204" pitchFamily="34" charset="0"/>
              <a:buChar char="•"/>
            </a:pPr>
            <a:r>
              <a:rPr lang="en-US" sz="2000" dirty="0"/>
              <a:t>Maintain all other household files for at least 6 years after the filing date for the calendar year the Housing Credit was claimed</a:t>
            </a:r>
          </a:p>
          <a:p>
            <a:pPr marL="457200" indent="-457200">
              <a:buFont typeface="Arial" panose="020B0604020202020204" pitchFamily="34" charset="0"/>
              <a:buChar char="•"/>
            </a:pPr>
            <a:r>
              <a:rPr lang="en-US" sz="2000" dirty="0"/>
              <a:t>Records for households no longer living in the project may be stored electronically if AHFA can be given access</a:t>
            </a:r>
          </a:p>
          <a:p>
            <a:pPr marL="457200" indent="-457200">
              <a:buFont typeface="Arial" panose="020B0604020202020204" pitchFamily="34" charset="0"/>
              <a:buChar char="•"/>
            </a:pPr>
            <a:r>
              <a:rPr lang="en-US" sz="2000" dirty="0"/>
              <a:t>Assume liability for any instance of noncompliance and correction of noncompliance</a:t>
            </a:r>
          </a:p>
          <a:p>
            <a:pPr marL="457200" indent="-457200">
              <a:buFont typeface="Arial" panose="020B0604020202020204" pitchFamily="34" charset="0"/>
              <a:buChar char="•"/>
            </a:pPr>
            <a:r>
              <a:rPr lang="en-US" sz="2000" dirty="0"/>
              <a:t>Cooperate with AHFA during compliance reviews</a:t>
            </a:r>
          </a:p>
          <a:p>
            <a:pPr marL="457200" indent="-457200">
              <a:buFont typeface="Arial" panose="020B0604020202020204" pitchFamily="34" charset="0"/>
              <a:buChar char="•"/>
            </a:pPr>
            <a:r>
              <a:rPr lang="en-US" sz="2000" dirty="0"/>
              <a:t>Submit HOME and HTF rent increase requests</a:t>
            </a:r>
          </a:p>
        </p:txBody>
      </p:sp>
    </p:spTree>
    <p:extLst>
      <p:ext uri="{BB962C8B-B14F-4D97-AF65-F5344CB8AC3E}">
        <p14:creationId xmlns:p14="http://schemas.microsoft.com/office/powerpoint/2010/main" val="378690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51A-D108-3808-B119-F4991CD01647}"/>
              </a:ext>
            </a:extLst>
          </p:cNvPr>
          <p:cNvSpPr>
            <a:spLocks noGrp="1"/>
          </p:cNvSpPr>
          <p:nvPr>
            <p:ph type="title"/>
          </p:nvPr>
        </p:nvSpPr>
        <p:spPr>
          <a:xfrm>
            <a:off x="256032" y="176784"/>
            <a:ext cx="11704320" cy="536448"/>
          </a:xfrm>
        </p:spPr>
        <p:txBody>
          <a:bodyPr>
            <a:normAutofit/>
          </a:bodyPr>
          <a:lstStyle/>
          <a:p>
            <a:r>
              <a:rPr lang="en-US" sz="2800" dirty="0"/>
              <a:t>Ownership Responsibilities (Continued)</a:t>
            </a:r>
          </a:p>
        </p:txBody>
      </p:sp>
      <p:sp>
        <p:nvSpPr>
          <p:cNvPr id="3" name="Picture Placeholder 2">
            <a:extLst>
              <a:ext uri="{FF2B5EF4-FFF2-40B4-BE49-F238E27FC236}">
                <a16:creationId xmlns:a16="http://schemas.microsoft.com/office/drawing/2014/main" id="{8C504F5B-3EDE-42E1-7826-578E5466A9D6}"/>
              </a:ext>
            </a:extLst>
          </p:cNvPr>
          <p:cNvSpPr>
            <a:spLocks noGrp="1"/>
          </p:cNvSpPr>
          <p:nvPr>
            <p:ph type="pic" sz="quarter" idx="10"/>
          </p:nvPr>
        </p:nvSpPr>
        <p:spPr>
          <a:xfrm>
            <a:off x="-15240" y="-15240"/>
            <a:ext cx="45719" cy="6602413"/>
          </a:xfrm>
        </p:spPr>
        <p:txBody>
          <a:bodyPr/>
          <a:lstStyle/>
          <a:p>
            <a:endParaRPr lang="en-US"/>
          </a:p>
        </p:txBody>
      </p:sp>
      <p:sp>
        <p:nvSpPr>
          <p:cNvPr id="4" name="Text Placeholder 3">
            <a:extLst>
              <a:ext uri="{FF2B5EF4-FFF2-40B4-BE49-F238E27FC236}">
                <a16:creationId xmlns:a16="http://schemas.microsoft.com/office/drawing/2014/main" id="{098658B0-CB43-4846-50B5-8CD23B5F53F4}"/>
              </a:ext>
            </a:extLst>
          </p:cNvPr>
          <p:cNvSpPr>
            <a:spLocks noGrp="1"/>
          </p:cNvSpPr>
          <p:nvPr>
            <p:ph type="body" sz="quarter" idx="11"/>
          </p:nvPr>
        </p:nvSpPr>
        <p:spPr>
          <a:xfrm>
            <a:off x="128016" y="795528"/>
            <a:ext cx="11832209" cy="5651627"/>
          </a:xfrm>
        </p:spPr>
        <p:txBody>
          <a:bodyPr>
            <a:normAutofit/>
          </a:bodyPr>
          <a:lstStyle/>
          <a:p>
            <a:pPr marL="342900" indent="-342900">
              <a:buFont typeface="Arial" panose="020B0604020202020204" pitchFamily="34" charset="0"/>
              <a:buChar char="•"/>
            </a:pPr>
            <a:r>
              <a:rPr lang="en-US" sz="2000" dirty="0"/>
              <a:t>For AHFA HOME funded and HTF projects supply AHFA’s Multifamily Allocation Department (Underwriting) with quarterly bank statements on the replacement reserve account, operating deficit account, and the taxes and insurance account (Jeff Little contact)</a:t>
            </a:r>
          </a:p>
          <a:p>
            <a:pPr marL="342900" indent="-342900">
              <a:buFont typeface="Arial" panose="020B0604020202020204" pitchFamily="34" charset="0"/>
              <a:buChar char="•"/>
            </a:pPr>
            <a:r>
              <a:rPr lang="en-US" sz="2000" dirty="0"/>
              <a:t>For AHFA HOME funded and HTF projects supply a copy of the current project insurance policy (Underwriting)</a:t>
            </a:r>
          </a:p>
          <a:p>
            <a:pPr marL="342900" indent="-342900">
              <a:buFont typeface="Arial" panose="020B0604020202020204" pitchFamily="34" charset="0"/>
              <a:buChar char="•"/>
            </a:pPr>
            <a:r>
              <a:rPr lang="en-US" sz="2000" dirty="0"/>
              <a:t>Supply AHFA with any other project information requested</a:t>
            </a:r>
          </a:p>
          <a:p>
            <a:pPr marL="342900" indent="-342900">
              <a:buFont typeface="Arial" panose="020B0604020202020204" pitchFamily="34" charset="0"/>
              <a:buChar char="•"/>
            </a:pPr>
            <a:r>
              <a:rPr lang="en-US" sz="2000" dirty="0"/>
              <a:t>Ensure management is familiar with the required steps when an accessible unit becomes vacant (guidance on HUD’s website)</a:t>
            </a:r>
          </a:p>
          <a:p>
            <a:pPr marL="342900" indent="-342900">
              <a:buFont typeface="Arial" panose="020B0604020202020204" pitchFamily="34" charset="0"/>
              <a:buChar char="•"/>
            </a:pPr>
            <a:r>
              <a:rPr lang="en-US" sz="2000" dirty="0"/>
              <a:t>Require management to know and follow the HOME and HTF program household selection steps (in HOME Rule)</a:t>
            </a:r>
          </a:p>
          <a:p>
            <a:r>
              <a:rPr lang="en-US" sz="2000" dirty="0"/>
              <a:t>	</a:t>
            </a:r>
            <a:r>
              <a:rPr lang="en-US" sz="2000" b="1" dirty="0"/>
              <a:t>For example- </a:t>
            </a:r>
            <a:r>
              <a:rPr lang="en-US" sz="2000" dirty="0"/>
              <a:t>Cannot deny households only because they receive Section 8 or any form of</a:t>
            </a:r>
          </a:p>
          <a:p>
            <a:r>
              <a:rPr lang="en-US" sz="2000" dirty="0"/>
              <a:t>		           rental assistance </a:t>
            </a:r>
          </a:p>
        </p:txBody>
      </p:sp>
    </p:spTree>
    <p:extLst>
      <p:ext uri="{BB962C8B-B14F-4D97-AF65-F5344CB8AC3E}">
        <p14:creationId xmlns:p14="http://schemas.microsoft.com/office/powerpoint/2010/main" val="132308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DDD8-3394-6FB2-960C-451DEBD7F640}"/>
              </a:ext>
            </a:extLst>
          </p:cNvPr>
          <p:cNvSpPr>
            <a:spLocks noGrp="1"/>
          </p:cNvSpPr>
          <p:nvPr>
            <p:ph type="title"/>
          </p:nvPr>
        </p:nvSpPr>
        <p:spPr>
          <a:xfrm>
            <a:off x="3438144" y="0"/>
            <a:ext cx="8522208" cy="1408176"/>
          </a:xfrm>
        </p:spPr>
        <p:txBody>
          <a:bodyPr>
            <a:normAutofit/>
          </a:bodyPr>
          <a:lstStyle/>
          <a:p>
            <a:r>
              <a:rPr lang="en-US" sz="3200" dirty="0"/>
              <a:t>Ownership Record-Keeping Requirements</a:t>
            </a:r>
            <a:endParaRPr lang="en-ZA" sz="3200" dirty="0"/>
          </a:p>
        </p:txBody>
      </p:sp>
      <p:pic>
        <p:nvPicPr>
          <p:cNvPr id="12" name="Picture Placeholder 11" descr="A person in a yellow shirt">
            <a:extLst>
              <a:ext uri="{FF2B5EF4-FFF2-40B4-BE49-F238E27FC236}">
                <a16:creationId xmlns:a16="http://schemas.microsoft.com/office/drawing/2014/main" id="{BC85F8C0-B84C-01D2-4208-5596D725B2B0}"/>
              </a:ext>
            </a:extLst>
          </p:cNvPr>
          <p:cNvPicPr>
            <a:picLocks noGrp="1" noChangeAspect="1"/>
          </p:cNvPicPr>
          <p:nvPr>
            <p:ph type="pic" sz="quarter" idx="10"/>
          </p:nvPr>
        </p:nvPicPr>
        <p:blipFill>
          <a:blip r:embed="rId2"/>
          <a:srcRect l="33" r="33"/>
          <a:stretch/>
        </p:blipFill>
        <p:spPr>
          <a:xfrm>
            <a:off x="-15240" y="-15240"/>
            <a:ext cx="3453257" cy="6602413"/>
          </a:xfrm>
        </p:spPr>
      </p:pic>
      <p:sp>
        <p:nvSpPr>
          <p:cNvPr id="4" name="Text Placeholder 3">
            <a:extLst>
              <a:ext uri="{FF2B5EF4-FFF2-40B4-BE49-F238E27FC236}">
                <a16:creationId xmlns:a16="http://schemas.microsoft.com/office/drawing/2014/main" id="{51D6AA66-EC20-FCAE-04B0-6BEB18463C2D}"/>
              </a:ext>
            </a:extLst>
          </p:cNvPr>
          <p:cNvSpPr>
            <a:spLocks noGrp="1"/>
          </p:cNvSpPr>
          <p:nvPr>
            <p:ph type="body" sz="quarter" idx="11"/>
          </p:nvPr>
        </p:nvSpPr>
        <p:spPr>
          <a:xfrm>
            <a:off x="3438017" y="1408177"/>
            <a:ext cx="8522209" cy="4782311"/>
          </a:xfrm>
        </p:spPr>
        <p:txBody>
          <a:bodyPr>
            <a:normAutofit lnSpcReduction="10000"/>
          </a:bodyPr>
          <a:lstStyle/>
          <a:p>
            <a:pPr marL="342900" indent="-342900">
              <a:buFont typeface="Arial" panose="020B0604020202020204" pitchFamily="34" charset="0"/>
              <a:buChar char="•"/>
            </a:pPr>
            <a:r>
              <a:rPr lang="en-US" sz="2000" dirty="0"/>
              <a:t>Total number of residential rental units in the project, including the number of bedrooms and the square footage of each unit</a:t>
            </a:r>
          </a:p>
          <a:p>
            <a:pPr marL="342900" indent="-342900">
              <a:buFont typeface="Arial" panose="020B0604020202020204" pitchFamily="34" charset="0"/>
              <a:buChar char="•"/>
            </a:pPr>
            <a:r>
              <a:rPr lang="en-US" sz="2000" dirty="0"/>
              <a:t>The percentage of affordable (Housing Credit, HOME, Housing Trust Fund) units in the project</a:t>
            </a:r>
          </a:p>
          <a:p>
            <a:pPr marL="342900" indent="-342900">
              <a:buFont typeface="Arial" panose="020B0604020202020204" pitchFamily="34" charset="0"/>
              <a:buChar char="•"/>
            </a:pPr>
            <a:r>
              <a:rPr lang="en-US" sz="2000" dirty="0"/>
              <a:t>The gross rent for each household in an affordable unit</a:t>
            </a:r>
          </a:p>
          <a:p>
            <a:pPr marL="342900" indent="-342900">
              <a:buFont typeface="Arial" panose="020B0604020202020204" pitchFamily="34" charset="0"/>
              <a:buChar char="•"/>
            </a:pPr>
            <a:r>
              <a:rPr lang="en-US" sz="2000" dirty="0"/>
              <a:t>The number of occupants for each unit</a:t>
            </a:r>
          </a:p>
          <a:p>
            <a:pPr marL="342900" indent="-342900">
              <a:buFont typeface="Arial" panose="020B0604020202020204" pitchFamily="34" charset="0"/>
              <a:buChar char="•"/>
            </a:pPr>
            <a:r>
              <a:rPr lang="en-US" sz="2000" dirty="0"/>
              <a:t>The vacancy history of the affordable units, number of days vacant and when unit is occupied again</a:t>
            </a:r>
          </a:p>
          <a:p>
            <a:pPr marL="342900" indent="-342900">
              <a:buFont typeface="Arial" panose="020B0604020202020204" pitchFamily="34" charset="0"/>
              <a:buChar char="•"/>
            </a:pPr>
            <a:r>
              <a:rPr lang="en-US" sz="2000" dirty="0"/>
              <a:t>Tenant Income Certification (TIC) and the documentation to support the TIC</a:t>
            </a:r>
          </a:p>
          <a:p>
            <a:pPr marL="342900" indent="-342900">
              <a:buFont typeface="Arial" panose="020B0604020202020204" pitchFamily="34" charset="0"/>
              <a:buChar char="•"/>
            </a:pPr>
            <a:r>
              <a:rPr lang="en-US" sz="2000" dirty="0"/>
              <a:t>The Eligible Basis and Qualified Basis of each building at the end of the first year of the Credit Period (for Housing Credit projects)</a:t>
            </a:r>
          </a:p>
          <a:p>
            <a:pPr marL="342900" indent="-342900">
              <a:buFont typeface="Arial" panose="020B0604020202020204" pitchFamily="34" charset="0"/>
              <a:buChar char="•"/>
            </a:pPr>
            <a:r>
              <a:rPr lang="en-US" sz="2000" dirty="0"/>
              <a:t>An affirmative marketing plan and records indicating it is being followed and a written household selection process (AHFA HOME funded HTF projects)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59081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8297380" cy="796162"/>
          </a:xfrm>
        </p:spPr>
        <p:txBody>
          <a:bodyPr>
            <a:normAutofit/>
          </a:bodyPr>
          <a:lstStyle/>
          <a:p>
            <a:r>
              <a:rPr lang="en-ZA" sz="3200" dirty="0"/>
              <a:t>Habitability Requirements</a:t>
            </a:r>
          </a:p>
        </p:txBody>
      </p:sp>
      <p:sp>
        <p:nvSpPr>
          <p:cNvPr id="4" name="Text Placeholder 3">
            <a:extLst>
              <a:ext uri="{FF2B5EF4-FFF2-40B4-BE49-F238E27FC236}">
                <a16:creationId xmlns:a16="http://schemas.microsoft.com/office/drawing/2014/main" id="{B931AA74-1B85-8980-9816-4DAB721C1BE4}"/>
              </a:ext>
            </a:extLst>
          </p:cNvPr>
          <p:cNvSpPr>
            <a:spLocks noGrp="1"/>
          </p:cNvSpPr>
          <p:nvPr>
            <p:ph type="body" sz="quarter" idx="13"/>
          </p:nvPr>
        </p:nvSpPr>
        <p:spPr>
          <a:xfrm>
            <a:off x="865631" y="868680"/>
            <a:ext cx="8324089" cy="4696968"/>
          </a:xfrm>
        </p:spPr>
        <p:txBody>
          <a:bodyPr>
            <a:normAutofit fontScale="92500"/>
          </a:bodyPr>
          <a:lstStyle/>
          <a:p>
            <a:r>
              <a:rPr lang="en-US" dirty="0"/>
              <a:t>All Affordable projects will be subject to physical inspections of the grounds, buildings and units of the project</a:t>
            </a:r>
          </a:p>
          <a:p>
            <a:r>
              <a:rPr lang="en-US" dirty="0"/>
              <a:t>AHFA inspector will use the National Standards for the Physical Inspection of Real Estate (NSPIRE) when inspecting a project</a:t>
            </a:r>
          </a:p>
          <a:p>
            <a:r>
              <a:rPr lang="en-US" dirty="0"/>
              <a:t>Ownership is responsible for providing an efficient maintenance program</a:t>
            </a:r>
          </a:p>
          <a:p>
            <a:r>
              <a:rPr lang="en-US" dirty="0"/>
              <a:t>Ensure adequate management and maintenance staff are present for an AHFA inspection</a:t>
            </a:r>
          </a:p>
          <a:p>
            <a:r>
              <a:rPr lang="en-US" dirty="0"/>
              <a:t>Ownership and management must comply with Alabama state law when providing advanced notice to their households of an AHFA inspection</a:t>
            </a:r>
          </a:p>
          <a:p>
            <a:r>
              <a:rPr lang="en-US" dirty="0"/>
              <a:t>Ensure any noncompliance found during an AHFA inspection is cured by the deadline given by AHFA</a:t>
            </a:r>
          </a:p>
        </p:txBody>
      </p:sp>
      <p:sp>
        <p:nvSpPr>
          <p:cNvPr id="3" name="Slide Number Placeholder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209900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F9F0-B02C-F479-3755-F41439C1E147}"/>
              </a:ext>
            </a:extLst>
          </p:cNvPr>
          <p:cNvSpPr>
            <a:spLocks noGrp="1"/>
          </p:cNvSpPr>
          <p:nvPr>
            <p:ph type="title"/>
          </p:nvPr>
        </p:nvSpPr>
        <p:spPr>
          <a:xfrm>
            <a:off x="5111497" y="441961"/>
            <a:ext cx="6626400" cy="1203959"/>
          </a:xfrm>
        </p:spPr>
        <p:txBody>
          <a:bodyPr/>
          <a:lstStyle/>
          <a:p>
            <a:r>
              <a:rPr lang="en-ZA" dirty="0"/>
              <a:t>2026 Compliance Addendums</a:t>
            </a:r>
          </a:p>
        </p:txBody>
      </p:sp>
      <p:sp>
        <p:nvSpPr>
          <p:cNvPr id="5" name="Text Placeholder 4">
            <a:extLst>
              <a:ext uri="{FF2B5EF4-FFF2-40B4-BE49-F238E27FC236}">
                <a16:creationId xmlns:a16="http://schemas.microsoft.com/office/drawing/2014/main" id="{CE3C8A46-D49C-FB70-9062-B672F2F7FB49}"/>
              </a:ext>
            </a:extLst>
          </p:cNvPr>
          <p:cNvSpPr>
            <a:spLocks noGrp="1"/>
          </p:cNvSpPr>
          <p:nvPr>
            <p:ph type="body" sz="quarter" idx="13"/>
          </p:nvPr>
        </p:nvSpPr>
        <p:spPr>
          <a:xfrm>
            <a:off x="4700016" y="1645920"/>
            <a:ext cx="6990264" cy="4620062"/>
          </a:xfrm>
        </p:spPr>
        <p:txBody>
          <a:bodyPr/>
          <a:lstStyle/>
          <a:p>
            <a:pPr marL="342900" indent="-342900">
              <a:buFont typeface="Arial" panose="020B0604020202020204" pitchFamily="34" charset="0"/>
              <a:buChar char="•"/>
            </a:pPr>
            <a:r>
              <a:rPr lang="en-US" sz="2000" dirty="0"/>
              <a:t>Go to https://www.ahfa.com/programs/rental-housing/allocation-application-information/current-year-allocation-plans</a:t>
            </a:r>
          </a:p>
          <a:p>
            <a:pPr marL="342900" indent="-342900">
              <a:buFont typeface="Arial" panose="020B0604020202020204" pitchFamily="34" charset="0"/>
              <a:buChar char="•"/>
            </a:pPr>
            <a:r>
              <a:rPr lang="en-US" sz="2000" dirty="0"/>
              <a:t>A compliance addendum for the Housing Credit and another compliance addendum for the HOME program</a:t>
            </a:r>
          </a:p>
          <a:p>
            <a:pPr marL="342900" indent="-342900">
              <a:buFont typeface="Arial" panose="020B0604020202020204" pitchFamily="34" charset="0"/>
              <a:buChar char="•"/>
            </a:pPr>
            <a:r>
              <a:rPr lang="en-US" sz="2000" dirty="0"/>
              <a:t>Labeled Addendum B for both plans</a:t>
            </a:r>
          </a:p>
          <a:p>
            <a:pPr marL="342900" indent="-342900">
              <a:buFont typeface="Arial" panose="020B0604020202020204" pitchFamily="34" charset="0"/>
              <a:buChar char="•"/>
            </a:pPr>
            <a:r>
              <a:rPr lang="en-US" sz="2000" dirty="0"/>
              <a:t>Document followed by AHFA inspectors for 2026 inspections</a:t>
            </a:r>
          </a:p>
          <a:p>
            <a:pPr marL="342900" indent="-342900">
              <a:buFont typeface="Arial" panose="020B0604020202020204" pitchFamily="34" charset="0"/>
              <a:buChar char="•"/>
            </a:pPr>
            <a:r>
              <a:rPr lang="en-US" sz="2000" dirty="0"/>
              <a:t>Contains due dates for submitting tenant events (tenant data) and documents</a:t>
            </a:r>
          </a:p>
          <a:p>
            <a:pPr marL="342900" indent="-342900">
              <a:buFont typeface="Arial" panose="020B0604020202020204" pitchFamily="34" charset="0"/>
              <a:buChar char="•"/>
            </a:pPr>
            <a:r>
              <a:rPr lang="en-US" sz="2000" dirty="0"/>
              <a:t>Contains point deductions for noncompliance left uncorrected</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04339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4228-0DC4-4119-B9C7-6C936C41E980}"/>
              </a:ext>
            </a:extLst>
          </p:cNvPr>
          <p:cNvSpPr>
            <a:spLocks noGrp="1"/>
          </p:cNvSpPr>
          <p:nvPr>
            <p:ph type="title"/>
          </p:nvPr>
        </p:nvSpPr>
        <p:spPr>
          <a:xfrm>
            <a:off x="893064" y="72518"/>
            <a:ext cx="10405174" cy="713866"/>
          </a:xfrm>
        </p:spPr>
        <p:txBody>
          <a:bodyPr/>
          <a:lstStyle/>
          <a:p>
            <a:r>
              <a:rPr lang="en-ZA" dirty="0"/>
              <a:t>AHFA Compliance Information and Documents</a:t>
            </a:r>
          </a:p>
        </p:txBody>
      </p:sp>
      <p:sp>
        <p:nvSpPr>
          <p:cNvPr id="4" name="Content Placeholder 3">
            <a:extLst>
              <a:ext uri="{FF2B5EF4-FFF2-40B4-BE49-F238E27FC236}">
                <a16:creationId xmlns:a16="http://schemas.microsoft.com/office/drawing/2014/main" id="{7658EE59-4D4C-0681-0DD3-18233C3F94A9}"/>
              </a:ext>
            </a:extLst>
          </p:cNvPr>
          <p:cNvSpPr>
            <a:spLocks noGrp="1"/>
          </p:cNvSpPr>
          <p:nvPr>
            <p:ph sz="quarter" idx="13"/>
          </p:nvPr>
        </p:nvSpPr>
        <p:spPr>
          <a:xfrm>
            <a:off x="893762" y="786385"/>
            <a:ext cx="11075733" cy="4032503"/>
          </a:xfrm>
        </p:spPr>
        <p:txBody>
          <a:bodyPr>
            <a:normAutofit/>
          </a:bodyPr>
          <a:lstStyle/>
          <a:p>
            <a:endParaRPr lang="en-US" dirty="0"/>
          </a:p>
          <a:p>
            <a:pPr marL="342900" indent="-342900">
              <a:buFont typeface="Arial" panose="020B0604020202020204" pitchFamily="34" charset="0"/>
              <a:buChar char="•"/>
            </a:pPr>
            <a:r>
              <a:rPr lang="en-US" dirty="0"/>
              <a:t>For the compliance manual, verification and certification forms, and other documents go to </a:t>
            </a:r>
            <a:r>
              <a:rPr lang="en-US" dirty="0">
                <a:hlinkClick r:id="rId2"/>
              </a:rPr>
              <a:t>https://www.ahfa.com/programs/rental-housing/compliance</a:t>
            </a:r>
            <a:endParaRPr lang="en-US" dirty="0"/>
          </a:p>
          <a:p>
            <a:pPr marL="342900" indent="-342900">
              <a:buFont typeface="Arial" panose="020B0604020202020204" pitchFamily="34" charset="0"/>
              <a:buChar char="•"/>
            </a:pPr>
            <a:r>
              <a:rPr lang="en-US" dirty="0"/>
              <a:t>To sign up to receive AHFA Compliance department updates go to </a:t>
            </a:r>
            <a:r>
              <a:rPr lang="en-US" dirty="0">
                <a:hlinkClick r:id="rId3"/>
              </a:rPr>
              <a:t>https://www.ahfa.com</a:t>
            </a:r>
            <a:r>
              <a:rPr lang="en-US" dirty="0"/>
              <a:t>, scroll to the bottom of the screen and click on the Newsletter Subscription icon and register for compliance</a:t>
            </a:r>
          </a:p>
          <a:p>
            <a:pPr marL="342900" indent="-342900">
              <a:buFont typeface="Arial" panose="020B0604020202020204" pitchFamily="34" charset="0"/>
              <a:buChar char="•"/>
            </a:pPr>
            <a:r>
              <a:rPr lang="en-US" dirty="0"/>
              <a:t>If you have questions, you can send an email to </a:t>
            </a:r>
            <a:r>
              <a:rPr lang="en-US" dirty="0">
                <a:hlinkClick r:id="rId4"/>
              </a:rPr>
              <a:t>MFCompliance@ahfa.com</a:t>
            </a:r>
            <a:r>
              <a:rPr lang="en-US" dirty="0"/>
              <a:t>, you may call our office at (334) 244-9200. </a:t>
            </a:r>
          </a:p>
        </p:txBody>
      </p:sp>
      <p:sp>
        <p:nvSpPr>
          <p:cNvPr id="5" name="Content Placeholder 4">
            <a:extLst>
              <a:ext uri="{FF2B5EF4-FFF2-40B4-BE49-F238E27FC236}">
                <a16:creationId xmlns:a16="http://schemas.microsoft.com/office/drawing/2014/main" id="{8E5B1204-B9F7-0D66-EBAA-9265C1E35527}"/>
              </a:ext>
            </a:extLst>
          </p:cNvPr>
          <p:cNvSpPr>
            <a:spLocks noGrp="1"/>
          </p:cNvSpPr>
          <p:nvPr>
            <p:ph sz="quarter" idx="14"/>
          </p:nvPr>
        </p:nvSpPr>
        <p:spPr>
          <a:xfrm flipV="1">
            <a:off x="6410644" y="6611746"/>
            <a:ext cx="4887594" cy="109093"/>
          </a:xfrm>
        </p:spPr>
        <p:txBody>
          <a:bodyPr>
            <a:normAutofit fontScale="25000" lnSpcReduction="20000"/>
          </a:bodyPr>
          <a:lstStyle/>
          <a:p>
            <a:pPr marL="0" lvl="1" indent="0">
              <a:buNone/>
            </a:pPr>
            <a:endParaRPr lang="en-US" dirty="0"/>
          </a:p>
        </p:txBody>
      </p:sp>
      <p:sp>
        <p:nvSpPr>
          <p:cNvPr id="3" name="Slide Number Placeholder 2">
            <a:extLst>
              <a:ext uri="{FF2B5EF4-FFF2-40B4-BE49-F238E27FC236}">
                <a16:creationId xmlns:a16="http://schemas.microsoft.com/office/drawing/2014/main" id="{714ECC30-C8C7-7D87-4D74-AECB825055F7}"/>
              </a:ext>
            </a:extLst>
          </p:cNvPr>
          <p:cNvSpPr>
            <a:spLocks noGrp="1"/>
          </p:cNvSpPr>
          <p:nvPr>
            <p:ph type="sldNum" sz="quarter" idx="12"/>
          </p:nvPr>
        </p:nvSpPr>
        <p:spPr>
          <a:xfrm>
            <a:off x="911352" y="6246622"/>
            <a:ext cx="2670048" cy="365125"/>
          </a:xfrm>
        </p:spPr>
        <p:txBody>
          <a:bodyPr/>
          <a:lstStyle/>
          <a:p>
            <a:fld id="{B5CEABB6-07DC-46E8-9B57-56EC44A396E5}" type="slidenum">
              <a:rPr lang="en-US" smtClean="0"/>
              <a:pPr/>
              <a:t>8</a:t>
            </a:fld>
            <a:endParaRPr lang="en-US" dirty="0"/>
          </a:p>
        </p:txBody>
      </p:sp>
    </p:spTree>
    <p:extLst>
      <p:ext uri="{BB962C8B-B14F-4D97-AF65-F5344CB8AC3E}">
        <p14:creationId xmlns:p14="http://schemas.microsoft.com/office/powerpoint/2010/main" val="1041471105"/>
      </p:ext>
    </p:extLst>
  </p:cSld>
  <p:clrMapOvr>
    <a:masterClrMapping/>
  </p:clrMapOvr>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2.xml><?xml version="1.0" encoding="utf-8"?>
<ds:datastoreItem xmlns:ds="http://schemas.openxmlformats.org/officeDocument/2006/customXml" ds:itemID="{AC5040CA-20CC-43C6-BC0C-8D8696B6AF89}">
  <ds:schemaRefs>
    <ds:schemaRef ds:uri="http://purl.org/dc/dcmityp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16c05727-aa75-4e4a-9b5f-8a80a1165891"/>
    <ds:schemaRef ds:uri="http://www.w3.org/XML/1998/namespace"/>
    <ds:schemaRef ds:uri="230e9df3-be65-4c73-a93b-d1236ebd677e"/>
    <ds:schemaRef ds:uri="http://schemas.microsoft.com/office/2006/metadata/properties"/>
    <ds:schemaRef ds:uri="71af3243-3dd4-4a8d-8c0d-dd76da1f02a5"/>
    <ds:schemaRef ds:uri="http://schemas.microsoft.com/sharepoint/v3"/>
    <ds:schemaRef ds:uri="http://purl.org/dc/elements/1.1/"/>
  </ds:schemaRefs>
</ds:datastoreItem>
</file>

<file path=customXml/itemProps3.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{AB648954-5112-418B-A307-D428ECD1D008}TFb05bf529-a1dc-42d5-b9d6-8a1e9569dd9caf6e7d0f_win32-c3c9796a48f5</Template>
  <TotalTime>663</TotalTime>
  <Words>753</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 Light</vt:lpstr>
      <vt:lpstr>Calibri</vt:lpstr>
      <vt:lpstr>Posterama</vt:lpstr>
      <vt:lpstr>Custom</vt:lpstr>
      <vt:lpstr>Owner/management Responsibilities</vt:lpstr>
      <vt:lpstr>Ownership Responsibilities </vt:lpstr>
      <vt:lpstr>Ownership Responsibilities (Continued) </vt:lpstr>
      <vt:lpstr>Ownership Responsibilities (Continued)</vt:lpstr>
      <vt:lpstr>Ownership Record-Keeping Requirements</vt:lpstr>
      <vt:lpstr>Habitability Requirements</vt:lpstr>
      <vt:lpstr>2026 Compliance Addendums</vt:lpstr>
      <vt:lpstr>AHFA Compliance Information and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Peaspanen, Tom</dc:creator>
  <cp:lastModifiedBy>Peaspanen, Tom</cp:lastModifiedBy>
  <cp:revision>23</cp:revision>
  <cp:lastPrinted>2026-01-20T18:13:38Z</cp:lastPrinted>
  <dcterms:created xsi:type="dcterms:W3CDTF">2026-01-13T15:19:54Z</dcterms:created>
  <dcterms:modified xsi:type="dcterms:W3CDTF">2026-01-20T18:51:19Z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