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2" r:id="rId5"/>
    <p:sldId id="263" r:id="rId6"/>
    <p:sldId id="257" r:id="rId7"/>
    <p:sldId id="258" r:id="rId8"/>
    <p:sldId id="259" r:id="rId9"/>
    <p:sldId id="264" r:id="rId10"/>
    <p:sldId id="265" r:id="rId11"/>
    <p:sldId id="266" r:id="rId12"/>
    <p:sldId id="267" r:id="rId13"/>
    <p:sldId id="295" r:id="rId14"/>
    <p:sldId id="296" r:id="rId15"/>
    <p:sldId id="268" r:id="rId16"/>
    <p:sldId id="298" r:id="rId17"/>
    <p:sldId id="299" r:id="rId18"/>
    <p:sldId id="300" r:id="rId19"/>
    <p:sldId id="269" r:id="rId20"/>
    <p:sldId id="270" r:id="rId21"/>
    <p:sldId id="305" r:id="rId22"/>
    <p:sldId id="307" r:id="rId23"/>
    <p:sldId id="306" r:id="rId24"/>
    <p:sldId id="308" r:id="rId25"/>
    <p:sldId id="271" r:id="rId26"/>
    <p:sldId id="309" r:id="rId27"/>
    <p:sldId id="310" r:id="rId28"/>
    <p:sldId id="294" r:id="rId29"/>
    <p:sldId id="297" r:id="rId30"/>
    <p:sldId id="286" r:id="rId31"/>
    <p:sldId id="312" r:id="rId32"/>
    <p:sldId id="311" r:id="rId33"/>
    <p:sldId id="287" r:id="rId34"/>
    <p:sldId id="288" r:id="rId35"/>
    <p:sldId id="273" r:id="rId36"/>
    <p:sldId id="274" r:id="rId37"/>
    <p:sldId id="275" r:id="rId38"/>
    <p:sldId id="276" r:id="rId39"/>
    <p:sldId id="289" r:id="rId40"/>
    <p:sldId id="290" r:id="rId41"/>
    <p:sldId id="277" r:id="rId42"/>
    <p:sldId id="293" r:id="rId43"/>
    <p:sldId id="278" r:id="rId44"/>
    <p:sldId id="279" r:id="rId45"/>
    <p:sldId id="280" r:id="rId46"/>
    <p:sldId id="281" r:id="rId47"/>
    <p:sldId id="318" r:id="rId48"/>
    <p:sldId id="301" r:id="rId49"/>
    <p:sldId id="282" r:id="rId50"/>
    <p:sldId id="283" r:id="rId51"/>
    <p:sldId id="284" r:id="rId52"/>
    <p:sldId id="291" r:id="rId53"/>
    <p:sldId id="292" r:id="rId54"/>
    <p:sldId id="319" r:id="rId55"/>
    <p:sldId id="302" r:id="rId56"/>
    <p:sldId id="304" r:id="rId57"/>
    <p:sldId id="303" r:id="rId58"/>
    <p:sldId id="313" r:id="rId59"/>
    <p:sldId id="314" r:id="rId60"/>
    <p:sldId id="315" r:id="rId61"/>
    <p:sldId id="316" r:id="rId62"/>
    <p:sldId id="31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1" d="100"/>
          <a:sy n="91" d="100"/>
        </p:scale>
        <p:origin x="3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519D5D-4BC9-4E5B-B92C-5095C6F8392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D08E62DD-1065-421C-B4C7-E0246794F29A}">
      <dgm:prSet/>
      <dgm:spPr/>
      <dgm:t>
        <a:bodyPr/>
        <a:lstStyle/>
        <a:p>
          <a:r>
            <a:rPr lang="en-US"/>
            <a:t>Correction Timeframe is based on the finding.</a:t>
          </a:r>
        </a:p>
      </dgm:t>
    </dgm:pt>
    <dgm:pt modelId="{2936817E-A763-4D0E-88C6-F8D493D5BD10}" type="parTrans" cxnId="{3B261CA6-09EA-453A-8A1A-A8DB391C27BD}">
      <dgm:prSet/>
      <dgm:spPr/>
      <dgm:t>
        <a:bodyPr/>
        <a:lstStyle/>
        <a:p>
          <a:endParaRPr lang="en-US"/>
        </a:p>
      </dgm:t>
    </dgm:pt>
    <dgm:pt modelId="{A677DC13-5020-45DF-B911-EED517D2A3EE}" type="sibTrans" cxnId="{3B261CA6-09EA-453A-8A1A-A8DB391C27BD}">
      <dgm:prSet/>
      <dgm:spPr/>
      <dgm:t>
        <a:bodyPr/>
        <a:lstStyle/>
        <a:p>
          <a:endParaRPr lang="en-US"/>
        </a:p>
      </dgm:t>
    </dgm:pt>
    <dgm:pt modelId="{E79A5C15-6D59-4EAF-8454-3904D1108AD4}">
      <dgm:prSet/>
      <dgm:spPr/>
      <dgm:t>
        <a:bodyPr/>
        <a:lstStyle/>
        <a:p>
          <a:r>
            <a:rPr lang="en-US"/>
            <a:t>24-Hours</a:t>
          </a:r>
        </a:p>
      </dgm:t>
    </dgm:pt>
    <dgm:pt modelId="{543F3D6C-7BC5-4B81-97D0-79E1BE416EB9}" type="parTrans" cxnId="{6AE45202-50E9-40BB-8338-3D700628779A}">
      <dgm:prSet/>
      <dgm:spPr/>
      <dgm:t>
        <a:bodyPr/>
        <a:lstStyle/>
        <a:p>
          <a:endParaRPr lang="en-US"/>
        </a:p>
      </dgm:t>
    </dgm:pt>
    <dgm:pt modelId="{177BF3F9-5946-4A7C-9051-F0B35B3B2C82}" type="sibTrans" cxnId="{6AE45202-50E9-40BB-8338-3D700628779A}">
      <dgm:prSet/>
      <dgm:spPr/>
      <dgm:t>
        <a:bodyPr/>
        <a:lstStyle/>
        <a:p>
          <a:endParaRPr lang="en-US"/>
        </a:p>
      </dgm:t>
    </dgm:pt>
    <dgm:pt modelId="{975A4659-CF79-4CB5-959B-F922C8328155}">
      <dgm:prSet/>
      <dgm:spPr/>
      <dgm:t>
        <a:bodyPr/>
        <a:lstStyle/>
        <a:p>
          <a:r>
            <a:rPr lang="en-US"/>
            <a:t>30-Days</a:t>
          </a:r>
        </a:p>
      </dgm:t>
    </dgm:pt>
    <dgm:pt modelId="{E416466B-797E-44B2-B5BB-4BCD752AD0A4}" type="parTrans" cxnId="{8CA88098-C390-48C7-BACA-9E300FF2E6B5}">
      <dgm:prSet/>
      <dgm:spPr/>
      <dgm:t>
        <a:bodyPr/>
        <a:lstStyle/>
        <a:p>
          <a:endParaRPr lang="en-US"/>
        </a:p>
      </dgm:t>
    </dgm:pt>
    <dgm:pt modelId="{D185832C-7F81-40CE-83B9-996A461CF9D0}" type="sibTrans" cxnId="{8CA88098-C390-48C7-BACA-9E300FF2E6B5}">
      <dgm:prSet/>
      <dgm:spPr/>
      <dgm:t>
        <a:bodyPr/>
        <a:lstStyle/>
        <a:p>
          <a:endParaRPr lang="en-US"/>
        </a:p>
      </dgm:t>
    </dgm:pt>
    <dgm:pt modelId="{03F57CB6-555B-4A26-8758-3FE00683F374}">
      <dgm:prSet/>
      <dgm:spPr/>
      <dgm:t>
        <a:bodyPr/>
        <a:lstStyle/>
        <a:p>
          <a:r>
            <a:rPr lang="en-US"/>
            <a:t>60-Days</a:t>
          </a:r>
        </a:p>
      </dgm:t>
    </dgm:pt>
    <dgm:pt modelId="{5524C69D-772D-44AF-8F22-E2EFACCE831B}" type="parTrans" cxnId="{6C33F56A-8DCC-40F8-93A2-AF294F6D10AE}">
      <dgm:prSet/>
      <dgm:spPr/>
      <dgm:t>
        <a:bodyPr/>
        <a:lstStyle/>
        <a:p>
          <a:endParaRPr lang="en-US"/>
        </a:p>
      </dgm:t>
    </dgm:pt>
    <dgm:pt modelId="{EDC39593-578D-4447-86BE-811B0140F0B5}" type="sibTrans" cxnId="{6C33F56A-8DCC-40F8-93A2-AF294F6D10AE}">
      <dgm:prSet/>
      <dgm:spPr/>
      <dgm:t>
        <a:bodyPr/>
        <a:lstStyle/>
        <a:p>
          <a:endParaRPr lang="en-US"/>
        </a:p>
      </dgm:t>
    </dgm:pt>
    <dgm:pt modelId="{69B76A71-819B-4B88-AD82-122B969E37F0}" type="pres">
      <dgm:prSet presAssocID="{E1519D5D-4BC9-4E5B-B92C-5095C6F83924}" presName="outerComposite" presStyleCnt="0">
        <dgm:presLayoutVars>
          <dgm:chMax val="5"/>
          <dgm:dir/>
          <dgm:resizeHandles val="exact"/>
        </dgm:presLayoutVars>
      </dgm:prSet>
      <dgm:spPr/>
    </dgm:pt>
    <dgm:pt modelId="{4BEBDC71-3BBA-4ACB-A09C-1CD51FC492FF}" type="pres">
      <dgm:prSet presAssocID="{E1519D5D-4BC9-4E5B-B92C-5095C6F83924}" presName="dummyMaxCanvas" presStyleCnt="0">
        <dgm:presLayoutVars/>
      </dgm:prSet>
      <dgm:spPr/>
    </dgm:pt>
    <dgm:pt modelId="{32EBD02E-C6DB-4B2F-875F-93E9E82F60D2}" type="pres">
      <dgm:prSet presAssocID="{E1519D5D-4BC9-4E5B-B92C-5095C6F83924}" presName="FourNodes_1" presStyleLbl="node1" presStyleIdx="0" presStyleCnt="4">
        <dgm:presLayoutVars>
          <dgm:bulletEnabled val="1"/>
        </dgm:presLayoutVars>
      </dgm:prSet>
      <dgm:spPr/>
    </dgm:pt>
    <dgm:pt modelId="{A83CAB14-E71A-4DAF-A8C7-255E1FA086AB}" type="pres">
      <dgm:prSet presAssocID="{E1519D5D-4BC9-4E5B-B92C-5095C6F83924}" presName="FourNodes_2" presStyleLbl="node1" presStyleIdx="1" presStyleCnt="4">
        <dgm:presLayoutVars>
          <dgm:bulletEnabled val="1"/>
        </dgm:presLayoutVars>
      </dgm:prSet>
      <dgm:spPr/>
    </dgm:pt>
    <dgm:pt modelId="{A87B3587-B944-4BC3-B443-5CA566079F9E}" type="pres">
      <dgm:prSet presAssocID="{E1519D5D-4BC9-4E5B-B92C-5095C6F83924}" presName="FourNodes_3" presStyleLbl="node1" presStyleIdx="2" presStyleCnt="4">
        <dgm:presLayoutVars>
          <dgm:bulletEnabled val="1"/>
        </dgm:presLayoutVars>
      </dgm:prSet>
      <dgm:spPr/>
    </dgm:pt>
    <dgm:pt modelId="{32A33A4D-00B1-4FEC-9003-87813B45C813}" type="pres">
      <dgm:prSet presAssocID="{E1519D5D-4BC9-4E5B-B92C-5095C6F83924}" presName="FourNodes_4" presStyleLbl="node1" presStyleIdx="3" presStyleCnt="4">
        <dgm:presLayoutVars>
          <dgm:bulletEnabled val="1"/>
        </dgm:presLayoutVars>
      </dgm:prSet>
      <dgm:spPr/>
    </dgm:pt>
    <dgm:pt modelId="{A1A10C9F-6CA7-46A2-B73A-B8FE1EB06672}" type="pres">
      <dgm:prSet presAssocID="{E1519D5D-4BC9-4E5B-B92C-5095C6F83924}" presName="FourConn_1-2" presStyleLbl="fgAccFollowNode1" presStyleIdx="0" presStyleCnt="3">
        <dgm:presLayoutVars>
          <dgm:bulletEnabled val="1"/>
        </dgm:presLayoutVars>
      </dgm:prSet>
      <dgm:spPr/>
    </dgm:pt>
    <dgm:pt modelId="{905B10ED-C1CC-4A00-973B-9C944D56A01E}" type="pres">
      <dgm:prSet presAssocID="{E1519D5D-4BC9-4E5B-B92C-5095C6F83924}" presName="FourConn_2-3" presStyleLbl="fgAccFollowNode1" presStyleIdx="1" presStyleCnt="3">
        <dgm:presLayoutVars>
          <dgm:bulletEnabled val="1"/>
        </dgm:presLayoutVars>
      </dgm:prSet>
      <dgm:spPr/>
    </dgm:pt>
    <dgm:pt modelId="{E7375B97-E608-4B74-8197-768402FFFA50}" type="pres">
      <dgm:prSet presAssocID="{E1519D5D-4BC9-4E5B-B92C-5095C6F83924}" presName="FourConn_3-4" presStyleLbl="fgAccFollowNode1" presStyleIdx="2" presStyleCnt="3">
        <dgm:presLayoutVars>
          <dgm:bulletEnabled val="1"/>
        </dgm:presLayoutVars>
      </dgm:prSet>
      <dgm:spPr/>
    </dgm:pt>
    <dgm:pt modelId="{D52A3D99-68AF-4BBD-9541-286011979ECB}" type="pres">
      <dgm:prSet presAssocID="{E1519D5D-4BC9-4E5B-B92C-5095C6F83924}" presName="FourNodes_1_text" presStyleLbl="node1" presStyleIdx="3" presStyleCnt="4">
        <dgm:presLayoutVars>
          <dgm:bulletEnabled val="1"/>
        </dgm:presLayoutVars>
      </dgm:prSet>
      <dgm:spPr/>
    </dgm:pt>
    <dgm:pt modelId="{FE0157D7-FF15-410A-8277-8BF45C6B9C28}" type="pres">
      <dgm:prSet presAssocID="{E1519D5D-4BC9-4E5B-B92C-5095C6F83924}" presName="FourNodes_2_text" presStyleLbl="node1" presStyleIdx="3" presStyleCnt="4">
        <dgm:presLayoutVars>
          <dgm:bulletEnabled val="1"/>
        </dgm:presLayoutVars>
      </dgm:prSet>
      <dgm:spPr/>
    </dgm:pt>
    <dgm:pt modelId="{5874D789-1BD9-4A9A-90AE-B70725DBF5DD}" type="pres">
      <dgm:prSet presAssocID="{E1519D5D-4BC9-4E5B-B92C-5095C6F83924}" presName="FourNodes_3_text" presStyleLbl="node1" presStyleIdx="3" presStyleCnt="4">
        <dgm:presLayoutVars>
          <dgm:bulletEnabled val="1"/>
        </dgm:presLayoutVars>
      </dgm:prSet>
      <dgm:spPr/>
    </dgm:pt>
    <dgm:pt modelId="{3045643C-6AA0-44F8-A46D-7A56F09DA153}" type="pres">
      <dgm:prSet presAssocID="{E1519D5D-4BC9-4E5B-B92C-5095C6F83924}" presName="FourNodes_4_text" presStyleLbl="node1" presStyleIdx="3" presStyleCnt="4">
        <dgm:presLayoutVars>
          <dgm:bulletEnabled val="1"/>
        </dgm:presLayoutVars>
      </dgm:prSet>
      <dgm:spPr/>
    </dgm:pt>
  </dgm:ptLst>
  <dgm:cxnLst>
    <dgm:cxn modelId="{6AE45202-50E9-40BB-8338-3D700628779A}" srcId="{E1519D5D-4BC9-4E5B-B92C-5095C6F83924}" destId="{E79A5C15-6D59-4EAF-8454-3904D1108AD4}" srcOrd="1" destOrd="0" parTransId="{543F3D6C-7BC5-4B81-97D0-79E1BE416EB9}" sibTransId="{177BF3F9-5946-4A7C-9051-F0B35B3B2C82}"/>
    <dgm:cxn modelId="{A973F23C-489C-486B-84E2-575EEA01C604}" type="presOf" srcId="{E1519D5D-4BC9-4E5B-B92C-5095C6F83924}" destId="{69B76A71-819B-4B88-AD82-122B969E37F0}" srcOrd="0" destOrd="0" presId="urn:microsoft.com/office/officeart/2005/8/layout/vProcess5"/>
    <dgm:cxn modelId="{C0191964-E19D-4D4D-A650-7321FC8A9EBB}" type="presOf" srcId="{975A4659-CF79-4CB5-959B-F922C8328155}" destId="{5874D789-1BD9-4A9A-90AE-B70725DBF5DD}" srcOrd="1" destOrd="0" presId="urn:microsoft.com/office/officeart/2005/8/layout/vProcess5"/>
    <dgm:cxn modelId="{6C33F56A-8DCC-40F8-93A2-AF294F6D10AE}" srcId="{E1519D5D-4BC9-4E5B-B92C-5095C6F83924}" destId="{03F57CB6-555B-4A26-8758-3FE00683F374}" srcOrd="3" destOrd="0" parTransId="{5524C69D-772D-44AF-8F22-E2EFACCE831B}" sibTransId="{EDC39593-578D-4447-86BE-811B0140F0B5}"/>
    <dgm:cxn modelId="{7D994F56-647F-452F-A416-CD3B985928D4}" type="presOf" srcId="{D185832C-7F81-40CE-83B9-996A461CF9D0}" destId="{E7375B97-E608-4B74-8197-768402FFFA50}" srcOrd="0" destOrd="0" presId="urn:microsoft.com/office/officeart/2005/8/layout/vProcess5"/>
    <dgm:cxn modelId="{6CCC7756-9DFF-473F-A690-08CE468D1E41}" type="presOf" srcId="{177BF3F9-5946-4A7C-9051-F0B35B3B2C82}" destId="{905B10ED-C1CC-4A00-973B-9C944D56A01E}" srcOrd="0" destOrd="0" presId="urn:microsoft.com/office/officeart/2005/8/layout/vProcess5"/>
    <dgm:cxn modelId="{DAA6B876-B632-47A4-98FC-AD9A61084F87}" type="presOf" srcId="{E79A5C15-6D59-4EAF-8454-3904D1108AD4}" destId="{A83CAB14-E71A-4DAF-A8C7-255E1FA086AB}" srcOrd="0" destOrd="0" presId="urn:microsoft.com/office/officeart/2005/8/layout/vProcess5"/>
    <dgm:cxn modelId="{0EF4A47B-F904-455A-A29C-1DBD5B11CC89}" type="presOf" srcId="{D08E62DD-1065-421C-B4C7-E0246794F29A}" destId="{D52A3D99-68AF-4BBD-9541-286011979ECB}" srcOrd="1" destOrd="0" presId="urn:microsoft.com/office/officeart/2005/8/layout/vProcess5"/>
    <dgm:cxn modelId="{1262C183-709C-4BAE-9ECF-1B72782BCC11}" type="presOf" srcId="{975A4659-CF79-4CB5-959B-F922C8328155}" destId="{A87B3587-B944-4BC3-B443-5CA566079F9E}" srcOrd="0" destOrd="0" presId="urn:microsoft.com/office/officeart/2005/8/layout/vProcess5"/>
    <dgm:cxn modelId="{7A5BFA96-958D-49C1-98FC-3E5AAAEB7E24}" type="presOf" srcId="{03F57CB6-555B-4A26-8758-3FE00683F374}" destId="{32A33A4D-00B1-4FEC-9003-87813B45C813}" srcOrd="0" destOrd="0" presId="urn:microsoft.com/office/officeart/2005/8/layout/vProcess5"/>
    <dgm:cxn modelId="{8CA88098-C390-48C7-BACA-9E300FF2E6B5}" srcId="{E1519D5D-4BC9-4E5B-B92C-5095C6F83924}" destId="{975A4659-CF79-4CB5-959B-F922C8328155}" srcOrd="2" destOrd="0" parTransId="{E416466B-797E-44B2-B5BB-4BCD752AD0A4}" sibTransId="{D185832C-7F81-40CE-83B9-996A461CF9D0}"/>
    <dgm:cxn modelId="{3B261CA6-09EA-453A-8A1A-A8DB391C27BD}" srcId="{E1519D5D-4BC9-4E5B-B92C-5095C6F83924}" destId="{D08E62DD-1065-421C-B4C7-E0246794F29A}" srcOrd="0" destOrd="0" parTransId="{2936817E-A763-4D0E-88C6-F8D493D5BD10}" sibTransId="{A677DC13-5020-45DF-B911-EED517D2A3EE}"/>
    <dgm:cxn modelId="{0F1280CC-5BE0-465F-BE06-21E3258E1A74}" type="presOf" srcId="{E79A5C15-6D59-4EAF-8454-3904D1108AD4}" destId="{FE0157D7-FF15-410A-8277-8BF45C6B9C28}" srcOrd="1" destOrd="0" presId="urn:microsoft.com/office/officeart/2005/8/layout/vProcess5"/>
    <dgm:cxn modelId="{8C91FBDD-47A0-4641-B839-ECFFB83F4440}" type="presOf" srcId="{A677DC13-5020-45DF-B911-EED517D2A3EE}" destId="{A1A10C9F-6CA7-46A2-B73A-B8FE1EB06672}" srcOrd="0" destOrd="0" presId="urn:microsoft.com/office/officeart/2005/8/layout/vProcess5"/>
    <dgm:cxn modelId="{677AEBEC-03B2-4CC0-9457-21C1464B1028}" type="presOf" srcId="{03F57CB6-555B-4A26-8758-3FE00683F374}" destId="{3045643C-6AA0-44F8-A46D-7A56F09DA153}" srcOrd="1" destOrd="0" presId="urn:microsoft.com/office/officeart/2005/8/layout/vProcess5"/>
    <dgm:cxn modelId="{F98060FB-99A5-407A-B87E-5AD71FF55424}" type="presOf" srcId="{D08E62DD-1065-421C-B4C7-E0246794F29A}" destId="{32EBD02E-C6DB-4B2F-875F-93E9E82F60D2}" srcOrd="0" destOrd="0" presId="urn:microsoft.com/office/officeart/2005/8/layout/vProcess5"/>
    <dgm:cxn modelId="{93334EBF-3D52-4918-9F13-A775FEABD90A}" type="presParOf" srcId="{69B76A71-819B-4B88-AD82-122B969E37F0}" destId="{4BEBDC71-3BBA-4ACB-A09C-1CD51FC492FF}" srcOrd="0" destOrd="0" presId="urn:microsoft.com/office/officeart/2005/8/layout/vProcess5"/>
    <dgm:cxn modelId="{2DBB851A-9A1D-4B87-8416-DB2388626EB6}" type="presParOf" srcId="{69B76A71-819B-4B88-AD82-122B969E37F0}" destId="{32EBD02E-C6DB-4B2F-875F-93E9E82F60D2}" srcOrd="1" destOrd="0" presId="urn:microsoft.com/office/officeart/2005/8/layout/vProcess5"/>
    <dgm:cxn modelId="{89300B71-1438-46A0-A378-6F3226254E75}" type="presParOf" srcId="{69B76A71-819B-4B88-AD82-122B969E37F0}" destId="{A83CAB14-E71A-4DAF-A8C7-255E1FA086AB}" srcOrd="2" destOrd="0" presId="urn:microsoft.com/office/officeart/2005/8/layout/vProcess5"/>
    <dgm:cxn modelId="{6B75C1C4-17F8-454F-A95E-93753476CF7F}" type="presParOf" srcId="{69B76A71-819B-4B88-AD82-122B969E37F0}" destId="{A87B3587-B944-4BC3-B443-5CA566079F9E}" srcOrd="3" destOrd="0" presId="urn:microsoft.com/office/officeart/2005/8/layout/vProcess5"/>
    <dgm:cxn modelId="{4BED7A58-4C02-44A7-A8A0-D5179320DB99}" type="presParOf" srcId="{69B76A71-819B-4B88-AD82-122B969E37F0}" destId="{32A33A4D-00B1-4FEC-9003-87813B45C813}" srcOrd="4" destOrd="0" presId="urn:microsoft.com/office/officeart/2005/8/layout/vProcess5"/>
    <dgm:cxn modelId="{83A7C9F4-CEE9-4C6A-A48B-B9F5E3BE75CA}" type="presParOf" srcId="{69B76A71-819B-4B88-AD82-122B969E37F0}" destId="{A1A10C9F-6CA7-46A2-B73A-B8FE1EB06672}" srcOrd="5" destOrd="0" presId="urn:microsoft.com/office/officeart/2005/8/layout/vProcess5"/>
    <dgm:cxn modelId="{B48ED51D-6B5C-4D01-BB11-07471A6D11BE}" type="presParOf" srcId="{69B76A71-819B-4B88-AD82-122B969E37F0}" destId="{905B10ED-C1CC-4A00-973B-9C944D56A01E}" srcOrd="6" destOrd="0" presId="urn:microsoft.com/office/officeart/2005/8/layout/vProcess5"/>
    <dgm:cxn modelId="{35B4F237-258A-429C-9F4E-92D62A0934F7}" type="presParOf" srcId="{69B76A71-819B-4B88-AD82-122B969E37F0}" destId="{E7375B97-E608-4B74-8197-768402FFFA50}" srcOrd="7" destOrd="0" presId="urn:microsoft.com/office/officeart/2005/8/layout/vProcess5"/>
    <dgm:cxn modelId="{C18E69D8-C472-4CAC-9227-CF26D5C0DBB1}" type="presParOf" srcId="{69B76A71-819B-4B88-AD82-122B969E37F0}" destId="{D52A3D99-68AF-4BBD-9541-286011979ECB}" srcOrd="8" destOrd="0" presId="urn:microsoft.com/office/officeart/2005/8/layout/vProcess5"/>
    <dgm:cxn modelId="{D047CD1D-F595-4154-8FC9-CEDE0ADB5492}" type="presParOf" srcId="{69B76A71-819B-4B88-AD82-122B969E37F0}" destId="{FE0157D7-FF15-410A-8277-8BF45C6B9C28}" srcOrd="9" destOrd="0" presId="urn:microsoft.com/office/officeart/2005/8/layout/vProcess5"/>
    <dgm:cxn modelId="{7A22F0C3-DB12-4650-B308-78DBDD0E1D01}" type="presParOf" srcId="{69B76A71-819B-4B88-AD82-122B969E37F0}" destId="{5874D789-1BD9-4A9A-90AE-B70725DBF5DD}" srcOrd="10" destOrd="0" presId="urn:microsoft.com/office/officeart/2005/8/layout/vProcess5"/>
    <dgm:cxn modelId="{498FFE04-1688-4DC0-AF0E-3DD103A95EBD}" type="presParOf" srcId="{69B76A71-819B-4B88-AD82-122B969E37F0}" destId="{3045643C-6AA0-44F8-A46D-7A56F09DA15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138940-AA27-4DD0-A63E-459E5330D24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68BA8BC-02A9-4B7A-8072-9414FDA06FAA}">
      <dgm:prSet/>
      <dgm:spPr/>
      <dgm:t>
        <a:bodyPr/>
        <a:lstStyle/>
        <a:p>
          <a:r>
            <a:rPr lang="en-US"/>
            <a:t>Management Must Participate in the inspection</a:t>
          </a:r>
        </a:p>
      </dgm:t>
    </dgm:pt>
    <dgm:pt modelId="{287415AF-448F-4521-847A-7E30E357E86C}" type="parTrans" cxnId="{AB67FE0A-1FE8-4B84-A2C9-4501C2D381A6}">
      <dgm:prSet/>
      <dgm:spPr/>
      <dgm:t>
        <a:bodyPr/>
        <a:lstStyle/>
        <a:p>
          <a:endParaRPr lang="en-US"/>
        </a:p>
      </dgm:t>
    </dgm:pt>
    <dgm:pt modelId="{3CFE00D8-4A69-46F0-AA3A-262936565442}" type="sibTrans" cxnId="{AB67FE0A-1FE8-4B84-A2C9-4501C2D381A6}">
      <dgm:prSet/>
      <dgm:spPr/>
      <dgm:t>
        <a:bodyPr/>
        <a:lstStyle/>
        <a:p>
          <a:endParaRPr lang="en-US"/>
        </a:p>
      </dgm:t>
    </dgm:pt>
    <dgm:pt modelId="{922E7375-D58C-4CA2-9FCD-BFF7A4C96944}">
      <dgm:prSet/>
      <dgm:spPr/>
      <dgm:t>
        <a:bodyPr/>
        <a:lstStyle/>
        <a:p>
          <a:r>
            <a:rPr lang="en-US" dirty="0"/>
            <a:t>It is very important to have Maintenance present or at least in the area so that any 24-hour correction can be made</a:t>
          </a:r>
        </a:p>
      </dgm:t>
    </dgm:pt>
    <dgm:pt modelId="{5A3FC117-CE6C-452B-95D2-D81909A47AB5}" type="parTrans" cxnId="{FE4CE0E9-B8AA-4F02-A4E0-276D0F71DAB0}">
      <dgm:prSet/>
      <dgm:spPr/>
      <dgm:t>
        <a:bodyPr/>
        <a:lstStyle/>
        <a:p>
          <a:endParaRPr lang="en-US"/>
        </a:p>
      </dgm:t>
    </dgm:pt>
    <dgm:pt modelId="{210EBEED-2229-4D0A-BCC6-1BF0D7AFEC8A}" type="sibTrans" cxnId="{FE4CE0E9-B8AA-4F02-A4E0-276D0F71DAB0}">
      <dgm:prSet/>
      <dgm:spPr/>
      <dgm:t>
        <a:bodyPr/>
        <a:lstStyle/>
        <a:p>
          <a:endParaRPr lang="en-US"/>
        </a:p>
      </dgm:t>
    </dgm:pt>
    <dgm:pt modelId="{EA9FE517-44DC-4532-B01B-9489C9E3C5A9}">
      <dgm:prSet/>
      <dgm:spPr/>
      <dgm:t>
        <a:bodyPr/>
        <a:lstStyle/>
        <a:p>
          <a:r>
            <a:rPr lang="en-US"/>
            <a:t>Make sure your Maintenance is familiar with the NSPIRE Standards</a:t>
          </a:r>
        </a:p>
      </dgm:t>
    </dgm:pt>
    <dgm:pt modelId="{25C1A3C6-5ADB-44F2-9446-A3D21E8BD44B}" type="parTrans" cxnId="{075B7E19-85F7-43EA-8F9F-E32D5278E5D3}">
      <dgm:prSet/>
      <dgm:spPr/>
      <dgm:t>
        <a:bodyPr/>
        <a:lstStyle/>
        <a:p>
          <a:endParaRPr lang="en-US"/>
        </a:p>
      </dgm:t>
    </dgm:pt>
    <dgm:pt modelId="{4BB3250C-C309-4DEE-9F9F-C83823813475}" type="sibTrans" cxnId="{075B7E19-85F7-43EA-8F9F-E32D5278E5D3}">
      <dgm:prSet/>
      <dgm:spPr/>
      <dgm:t>
        <a:bodyPr/>
        <a:lstStyle/>
        <a:p>
          <a:endParaRPr lang="en-US"/>
        </a:p>
      </dgm:t>
    </dgm:pt>
    <dgm:pt modelId="{7DDFA40A-0719-4B4B-9B0E-DA0F13278F44}" type="pres">
      <dgm:prSet presAssocID="{1E138940-AA27-4DD0-A63E-459E5330D24E}" presName="root" presStyleCnt="0">
        <dgm:presLayoutVars>
          <dgm:dir/>
          <dgm:resizeHandles val="exact"/>
        </dgm:presLayoutVars>
      </dgm:prSet>
      <dgm:spPr/>
    </dgm:pt>
    <dgm:pt modelId="{60CE5D78-6796-4258-A311-027FC2CB19AC}" type="pres">
      <dgm:prSet presAssocID="{068BA8BC-02A9-4B7A-8072-9414FDA06FAA}" presName="compNode" presStyleCnt="0"/>
      <dgm:spPr/>
    </dgm:pt>
    <dgm:pt modelId="{949CA8D1-FD62-4B21-A7FE-A43A78FF247F}" type="pres">
      <dgm:prSet presAssocID="{068BA8BC-02A9-4B7A-8072-9414FDA06FAA}" presName="bgRect" presStyleLbl="bgShp" presStyleIdx="0" presStyleCnt="3"/>
      <dgm:spPr/>
    </dgm:pt>
    <dgm:pt modelId="{13483347-F14C-483B-BD3C-39B36D636DE7}" type="pres">
      <dgm:prSet presAssocID="{068BA8BC-02A9-4B7A-8072-9414FDA06F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D9D0D5D-EC45-4D43-8D27-45933C93B553}" type="pres">
      <dgm:prSet presAssocID="{068BA8BC-02A9-4B7A-8072-9414FDA06FAA}" presName="spaceRect" presStyleCnt="0"/>
      <dgm:spPr/>
    </dgm:pt>
    <dgm:pt modelId="{BA9FE400-F835-4716-9DBA-C59D8F09536E}" type="pres">
      <dgm:prSet presAssocID="{068BA8BC-02A9-4B7A-8072-9414FDA06FAA}" presName="parTx" presStyleLbl="revTx" presStyleIdx="0" presStyleCnt="3">
        <dgm:presLayoutVars>
          <dgm:chMax val="0"/>
          <dgm:chPref val="0"/>
        </dgm:presLayoutVars>
      </dgm:prSet>
      <dgm:spPr/>
    </dgm:pt>
    <dgm:pt modelId="{C204581C-284F-4C2E-93A3-C3F36A9169B4}" type="pres">
      <dgm:prSet presAssocID="{3CFE00D8-4A69-46F0-AA3A-262936565442}" presName="sibTrans" presStyleCnt="0"/>
      <dgm:spPr/>
    </dgm:pt>
    <dgm:pt modelId="{9310176D-DC54-42C9-887A-9D7220137822}" type="pres">
      <dgm:prSet presAssocID="{922E7375-D58C-4CA2-9FCD-BFF7A4C96944}" presName="compNode" presStyleCnt="0"/>
      <dgm:spPr/>
    </dgm:pt>
    <dgm:pt modelId="{0EE84E6E-AEA2-49CC-AFC1-F808EBCB581F}" type="pres">
      <dgm:prSet presAssocID="{922E7375-D58C-4CA2-9FCD-BFF7A4C96944}" presName="bgRect" presStyleLbl="bgShp" presStyleIdx="1" presStyleCnt="3"/>
      <dgm:spPr/>
    </dgm:pt>
    <dgm:pt modelId="{3165958D-6332-4FF7-BB9A-5D1DCB325EA6}" type="pres">
      <dgm:prSet presAssocID="{922E7375-D58C-4CA2-9FCD-BFF7A4C969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dozer"/>
        </a:ext>
      </dgm:extLst>
    </dgm:pt>
    <dgm:pt modelId="{D040DD9A-40FC-48ED-B635-C3CBE259C48B}" type="pres">
      <dgm:prSet presAssocID="{922E7375-D58C-4CA2-9FCD-BFF7A4C96944}" presName="spaceRect" presStyleCnt="0"/>
      <dgm:spPr/>
    </dgm:pt>
    <dgm:pt modelId="{F310ED03-98EF-43AB-9825-ADB427AAC07C}" type="pres">
      <dgm:prSet presAssocID="{922E7375-D58C-4CA2-9FCD-BFF7A4C96944}" presName="parTx" presStyleLbl="revTx" presStyleIdx="1" presStyleCnt="3">
        <dgm:presLayoutVars>
          <dgm:chMax val="0"/>
          <dgm:chPref val="0"/>
        </dgm:presLayoutVars>
      </dgm:prSet>
      <dgm:spPr/>
    </dgm:pt>
    <dgm:pt modelId="{FADAC9FF-64A0-48B8-B600-46B65ABABBDB}" type="pres">
      <dgm:prSet presAssocID="{210EBEED-2229-4D0A-BCC6-1BF0D7AFEC8A}" presName="sibTrans" presStyleCnt="0"/>
      <dgm:spPr/>
    </dgm:pt>
    <dgm:pt modelId="{0ACC92D9-9581-47D0-B1A0-DE1C2002A404}" type="pres">
      <dgm:prSet presAssocID="{EA9FE517-44DC-4532-B01B-9489C9E3C5A9}" presName="compNode" presStyleCnt="0"/>
      <dgm:spPr/>
    </dgm:pt>
    <dgm:pt modelId="{975362E5-1411-4E1F-A582-DF694AEFBD19}" type="pres">
      <dgm:prSet presAssocID="{EA9FE517-44DC-4532-B01B-9489C9E3C5A9}" presName="bgRect" presStyleLbl="bgShp" presStyleIdx="2" presStyleCnt="3"/>
      <dgm:spPr/>
    </dgm:pt>
    <dgm:pt modelId="{4FCBD2D8-EC7A-461C-A2B2-C759E3965E6F}" type="pres">
      <dgm:prSet presAssocID="{EA9FE517-44DC-4532-B01B-9489C9E3C5A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BEFFB8A9-B5BA-45DA-A742-869EC88976BE}" type="pres">
      <dgm:prSet presAssocID="{EA9FE517-44DC-4532-B01B-9489C9E3C5A9}" presName="spaceRect" presStyleCnt="0"/>
      <dgm:spPr/>
    </dgm:pt>
    <dgm:pt modelId="{1D33D214-FEE0-4EE1-B768-B9A37EECD5D9}" type="pres">
      <dgm:prSet presAssocID="{EA9FE517-44DC-4532-B01B-9489C9E3C5A9}" presName="parTx" presStyleLbl="revTx" presStyleIdx="2" presStyleCnt="3">
        <dgm:presLayoutVars>
          <dgm:chMax val="0"/>
          <dgm:chPref val="0"/>
        </dgm:presLayoutVars>
      </dgm:prSet>
      <dgm:spPr/>
    </dgm:pt>
  </dgm:ptLst>
  <dgm:cxnLst>
    <dgm:cxn modelId="{AB67FE0A-1FE8-4B84-A2C9-4501C2D381A6}" srcId="{1E138940-AA27-4DD0-A63E-459E5330D24E}" destId="{068BA8BC-02A9-4B7A-8072-9414FDA06FAA}" srcOrd="0" destOrd="0" parTransId="{287415AF-448F-4521-847A-7E30E357E86C}" sibTransId="{3CFE00D8-4A69-46F0-AA3A-262936565442}"/>
    <dgm:cxn modelId="{075B7E19-85F7-43EA-8F9F-E32D5278E5D3}" srcId="{1E138940-AA27-4DD0-A63E-459E5330D24E}" destId="{EA9FE517-44DC-4532-B01B-9489C9E3C5A9}" srcOrd="2" destOrd="0" parTransId="{25C1A3C6-5ADB-44F2-9446-A3D21E8BD44B}" sibTransId="{4BB3250C-C309-4DEE-9F9F-C83823813475}"/>
    <dgm:cxn modelId="{60D9BA3B-B5C5-4FAF-B915-648F8CCB2A1B}" type="presOf" srcId="{EA9FE517-44DC-4532-B01B-9489C9E3C5A9}" destId="{1D33D214-FEE0-4EE1-B768-B9A37EECD5D9}" srcOrd="0" destOrd="0" presId="urn:microsoft.com/office/officeart/2018/2/layout/IconVerticalSolidList"/>
    <dgm:cxn modelId="{C41AA43D-5EE9-4794-8CC1-CDEA5B432B73}" type="presOf" srcId="{922E7375-D58C-4CA2-9FCD-BFF7A4C96944}" destId="{F310ED03-98EF-43AB-9825-ADB427AAC07C}" srcOrd="0" destOrd="0" presId="urn:microsoft.com/office/officeart/2018/2/layout/IconVerticalSolidList"/>
    <dgm:cxn modelId="{9050EE50-1748-4D0E-9F02-7669254A6EDA}" type="presOf" srcId="{1E138940-AA27-4DD0-A63E-459E5330D24E}" destId="{7DDFA40A-0719-4B4B-9B0E-DA0F13278F44}" srcOrd="0" destOrd="0" presId="urn:microsoft.com/office/officeart/2018/2/layout/IconVerticalSolidList"/>
    <dgm:cxn modelId="{37488356-FA21-4395-95B8-A27AF6E6CE3E}" type="presOf" srcId="{068BA8BC-02A9-4B7A-8072-9414FDA06FAA}" destId="{BA9FE400-F835-4716-9DBA-C59D8F09536E}" srcOrd="0" destOrd="0" presId="urn:microsoft.com/office/officeart/2018/2/layout/IconVerticalSolidList"/>
    <dgm:cxn modelId="{FE4CE0E9-B8AA-4F02-A4E0-276D0F71DAB0}" srcId="{1E138940-AA27-4DD0-A63E-459E5330D24E}" destId="{922E7375-D58C-4CA2-9FCD-BFF7A4C96944}" srcOrd="1" destOrd="0" parTransId="{5A3FC117-CE6C-452B-95D2-D81909A47AB5}" sibTransId="{210EBEED-2229-4D0A-BCC6-1BF0D7AFEC8A}"/>
    <dgm:cxn modelId="{36733B12-BC9F-43F8-BA4C-DE914937A8E4}" type="presParOf" srcId="{7DDFA40A-0719-4B4B-9B0E-DA0F13278F44}" destId="{60CE5D78-6796-4258-A311-027FC2CB19AC}" srcOrd="0" destOrd="0" presId="urn:microsoft.com/office/officeart/2018/2/layout/IconVerticalSolidList"/>
    <dgm:cxn modelId="{DA5E39F7-C9F1-4E94-9955-753DA983ED7A}" type="presParOf" srcId="{60CE5D78-6796-4258-A311-027FC2CB19AC}" destId="{949CA8D1-FD62-4B21-A7FE-A43A78FF247F}" srcOrd="0" destOrd="0" presId="urn:microsoft.com/office/officeart/2018/2/layout/IconVerticalSolidList"/>
    <dgm:cxn modelId="{A632A31A-BFBD-4ACD-8BCA-DCC5F87C8195}" type="presParOf" srcId="{60CE5D78-6796-4258-A311-027FC2CB19AC}" destId="{13483347-F14C-483B-BD3C-39B36D636DE7}" srcOrd="1" destOrd="0" presId="urn:microsoft.com/office/officeart/2018/2/layout/IconVerticalSolidList"/>
    <dgm:cxn modelId="{2107F9CA-365C-4731-AA8B-338C5106C53D}" type="presParOf" srcId="{60CE5D78-6796-4258-A311-027FC2CB19AC}" destId="{5D9D0D5D-EC45-4D43-8D27-45933C93B553}" srcOrd="2" destOrd="0" presId="urn:microsoft.com/office/officeart/2018/2/layout/IconVerticalSolidList"/>
    <dgm:cxn modelId="{D67E4246-5E47-45F1-9AF5-3ACB48D565FF}" type="presParOf" srcId="{60CE5D78-6796-4258-A311-027FC2CB19AC}" destId="{BA9FE400-F835-4716-9DBA-C59D8F09536E}" srcOrd="3" destOrd="0" presId="urn:microsoft.com/office/officeart/2018/2/layout/IconVerticalSolidList"/>
    <dgm:cxn modelId="{A82BD2C4-ADB9-488E-871E-E2CB4AF72C44}" type="presParOf" srcId="{7DDFA40A-0719-4B4B-9B0E-DA0F13278F44}" destId="{C204581C-284F-4C2E-93A3-C3F36A9169B4}" srcOrd="1" destOrd="0" presId="urn:microsoft.com/office/officeart/2018/2/layout/IconVerticalSolidList"/>
    <dgm:cxn modelId="{239F2F3D-BA4A-46A2-A1C4-9C8DFC11A4DF}" type="presParOf" srcId="{7DDFA40A-0719-4B4B-9B0E-DA0F13278F44}" destId="{9310176D-DC54-42C9-887A-9D7220137822}" srcOrd="2" destOrd="0" presId="urn:microsoft.com/office/officeart/2018/2/layout/IconVerticalSolidList"/>
    <dgm:cxn modelId="{22C08875-C4F9-4032-AE0C-A6E966FDFC0D}" type="presParOf" srcId="{9310176D-DC54-42C9-887A-9D7220137822}" destId="{0EE84E6E-AEA2-49CC-AFC1-F808EBCB581F}" srcOrd="0" destOrd="0" presId="urn:microsoft.com/office/officeart/2018/2/layout/IconVerticalSolidList"/>
    <dgm:cxn modelId="{298A79A7-6C5D-4418-B34F-5B404817EA8A}" type="presParOf" srcId="{9310176D-DC54-42C9-887A-9D7220137822}" destId="{3165958D-6332-4FF7-BB9A-5D1DCB325EA6}" srcOrd="1" destOrd="0" presId="urn:microsoft.com/office/officeart/2018/2/layout/IconVerticalSolidList"/>
    <dgm:cxn modelId="{4BD12BBD-A436-467B-8F9C-F740B486121B}" type="presParOf" srcId="{9310176D-DC54-42C9-887A-9D7220137822}" destId="{D040DD9A-40FC-48ED-B635-C3CBE259C48B}" srcOrd="2" destOrd="0" presId="urn:microsoft.com/office/officeart/2018/2/layout/IconVerticalSolidList"/>
    <dgm:cxn modelId="{E803F38A-5114-481B-9536-A6AED7034EAC}" type="presParOf" srcId="{9310176D-DC54-42C9-887A-9D7220137822}" destId="{F310ED03-98EF-43AB-9825-ADB427AAC07C}" srcOrd="3" destOrd="0" presId="urn:microsoft.com/office/officeart/2018/2/layout/IconVerticalSolidList"/>
    <dgm:cxn modelId="{8FA98AAA-1DAB-4823-B284-DC63334848BA}" type="presParOf" srcId="{7DDFA40A-0719-4B4B-9B0E-DA0F13278F44}" destId="{FADAC9FF-64A0-48B8-B600-46B65ABABBDB}" srcOrd="3" destOrd="0" presId="urn:microsoft.com/office/officeart/2018/2/layout/IconVerticalSolidList"/>
    <dgm:cxn modelId="{84CF02A3-0E1F-41DF-B715-CA8C1B0FED10}" type="presParOf" srcId="{7DDFA40A-0719-4B4B-9B0E-DA0F13278F44}" destId="{0ACC92D9-9581-47D0-B1A0-DE1C2002A404}" srcOrd="4" destOrd="0" presId="urn:microsoft.com/office/officeart/2018/2/layout/IconVerticalSolidList"/>
    <dgm:cxn modelId="{68B781FF-D3FE-4CEF-98DB-C4CE835C8163}" type="presParOf" srcId="{0ACC92D9-9581-47D0-B1A0-DE1C2002A404}" destId="{975362E5-1411-4E1F-A582-DF694AEFBD19}" srcOrd="0" destOrd="0" presId="urn:microsoft.com/office/officeart/2018/2/layout/IconVerticalSolidList"/>
    <dgm:cxn modelId="{142F1749-0F5F-4A18-9831-AC04F06377A1}" type="presParOf" srcId="{0ACC92D9-9581-47D0-B1A0-DE1C2002A404}" destId="{4FCBD2D8-EC7A-461C-A2B2-C759E3965E6F}" srcOrd="1" destOrd="0" presId="urn:microsoft.com/office/officeart/2018/2/layout/IconVerticalSolidList"/>
    <dgm:cxn modelId="{527A3522-97D2-400E-AE47-D2AA0324CD92}" type="presParOf" srcId="{0ACC92D9-9581-47D0-B1A0-DE1C2002A404}" destId="{BEFFB8A9-B5BA-45DA-A742-869EC88976BE}" srcOrd="2" destOrd="0" presId="urn:microsoft.com/office/officeart/2018/2/layout/IconVerticalSolidList"/>
    <dgm:cxn modelId="{104C3894-ACA4-486A-B415-7AEE8FB0B86F}" type="presParOf" srcId="{0ACC92D9-9581-47D0-B1A0-DE1C2002A404}" destId="{1D33D214-FEE0-4EE1-B768-B9A37EECD5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BD02E-C6DB-4B2F-875F-93E9E82F60D2}">
      <dsp:nvSpPr>
        <dsp:cNvPr id="0" name=""/>
        <dsp:cNvSpPr/>
      </dsp:nvSpPr>
      <dsp:spPr>
        <a:xfrm>
          <a:off x="0" y="0"/>
          <a:ext cx="8412480" cy="86875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Correction Timeframe is based on the finding.</a:t>
          </a:r>
        </a:p>
      </dsp:txBody>
      <dsp:txXfrm>
        <a:off x="25445" y="25445"/>
        <a:ext cx="7401618" cy="817862"/>
      </dsp:txXfrm>
    </dsp:sp>
    <dsp:sp modelId="{A83CAB14-E71A-4DAF-A8C7-255E1FA086AB}">
      <dsp:nvSpPr>
        <dsp:cNvPr id="0" name=""/>
        <dsp:cNvSpPr/>
      </dsp:nvSpPr>
      <dsp:spPr>
        <a:xfrm>
          <a:off x="704545" y="1026707"/>
          <a:ext cx="8412480" cy="868752"/>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24-Hours</a:t>
          </a:r>
        </a:p>
      </dsp:txBody>
      <dsp:txXfrm>
        <a:off x="729990" y="1052152"/>
        <a:ext cx="7092355" cy="817862"/>
      </dsp:txXfrm>
    </dsp:sp>
    <dsp:sp modelId="{A87B3587-B944-4BC3-B443-5CA566079F9E}">
      <dsp:nvSpPr>
        <dsp:cNvPr id="0" name=""/>
        <dsp:cNvSpPr/>
      </dsp:nvSpPr>
      <dsp:spPr>
        <a:xfrm>
          <a:off x="1398574" y="2053415"/>
          <a:ext cx="8412480" cy="868752"/>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30-Days</a:t>
          </a:r>
        </a:p>
      </dsp:txBody>
      <dsp:txXfrm>
        <a:off x="1424019" y="2078860"/>
        <a:ext cx="7102871" cy="817862"/>
      </dsp:txXfrm>
    </dsp:sp>
    <dsp:sp modelId="{32A33A4D-00B1-4FEC-9003-87813B45C813}">
      <dsp:nvSpPr>
        <dsp:cNvPr id="0" name=""/>
        <dsp:cNvSpPr/>
      </dsp:nvSpPr>
      <dsp:spPr>
        <a:xfrm>
          <a:off x="2103119" y="3080123"/>
          <a:ext cx="8412480" cy="86875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60-Days</a:t>
          </a:r>
        </a:p>
      </dsp:txBody>
      <dsp:txXfrm>
        <a:off x="2128564" y="3105568"/>
        <a:ext cx="7092355" cy="817862"/>
      </dsp:txXfrm>
    </dsp:sp>
    <dsp:sp modelId="{A1A10C9F-6CA7-46A2-B73A-B8FE1EB06672}">
      <dsp:nvSpPr>
        <dsp:cNvPr id="0" name=""/>
        <dsp:cNvSpPr/>
      </dsp:nvSpPr>
      <dsp:spPr>
        <a:xfrm>
          <a:off x="7847790" y="665385"/>
          <a:ext cx="564689" cy="5646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974845" y="665385"/>
        <a:ext cx="310579" cy="424928"/>
      </dsp:txXfrm>
    </dsp:sp>
    <dsp:sp modelId="{905B10ED-C1CC-4A00-973B-9C944D56A01E}">
      <dsp:nvSpPr>
        <dsp:cNvPr id="0" name=""/>
        <dsp:cNvSpPr/>
      </dsp:nvSpPr>
      <dsp:spPr>
        <a:xfrm>
          <a:off x="8552335" y="1692093"/>
          <a:ext cx="564689" cy="564689"/>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679390" y="1692093"/>
        <a:ext cx="310579" cy="424928"/>
      </dsp:txXfrm>
    </dsp:sp>
    <dsp:sp modelId="{E7375B97-E608-4B74-8197-768402FFFA50}">
      <dsp:nvSpPr>
        <dsp:cNvPr id="0" name=""/>
        <dsp:cNvSpPr/>
      </dsp:nvSpPr>
      <dsp:spPr>
        <a:xfrm>
          <a:off x="9246365" y="2718801"/>
          <a:ext cx="564689" cy="564689"/>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373420" y="2718801"/>
        <a:ext cx="310579" cy="424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CA8D1-FD62-4B21-A7FE-A43A78FF247F}">
      <dsp:nvSpPr>
        <dsp:cNvPr id="0" name=""/>
        <dsp:cNvSpPr/>
      </dsp:nvSpPr>
      <dsp:spPr>
        <a:xfrm>
          <a:off x="0" y="717"/>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83347-F14C-483B-BD3C-39B36D636DE7}">
      <dsp:nvSpPr>
        <dsp:cNvPr id="0" name=""/>
        <dsp:cNvSpPr/>
      </dsp:nvSpPr>
      <dsp:spPr>
        <a:xfrm>
          <a:off x="507973" y="378548"/>
          <a:ext cx="923587" cy="92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9FE400-F835-4716-9DBA-C59D8F09536E}">
      <dsp:nvSpPr>
        <dsp:cNvPr id="0" name=""/>
        <dsp:cNvSpPr/>
      </dsp:nvSpPr>
      <dsp:spPr>
        <a:xfrm>
          <a:off x="1939533" y="717"/>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US" sz="2300" kern="1200"/>
            <a:t>Management Must Participate in the inspection</a:t>
          </a:r>
        </a:p>
      </dsp:txBody>
      <dsp:txXfrm>
        <a:off x="1939533" y="717"/>
        <a:ext cx="4362067" cy="1679249"/>
      </dsp:txXfrm>
    </dsp:sp>
    <dsp:sp modelId="{0EE84E6E-AEA2-49CC-AFC1-F808EBCB581F}">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5958D-6332-4FF7-BB9A-5D1DCB325EA6}">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10ED03-98EF-43AB-9825-ADB427AAC07C}">
      <dsp:nvSpPr>
        <dsp:cNvPr id="0" name=""/>
        <dsp:cNvSpPr/>
      </dsp:nvSpPr>
      <dsp:spPr>
        <a:xfrm>
          <a:off x="1939533" y="2099779"/>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US" sz="2300" kern="1200" dirty="0"/>
            <a:t>It is very important to have Maintenance present or at least in the area so that any 24-hour correction can be made</a:t>
          </a:r>
        </a:p>
      </dsp:txBody>
      <dsp:txXfrm>
        <a:off x="1939533" y="2099779"/>
        <a:ext cx="4362067" cy="1679249"/>
      </dsp:txXfrm>
    </dsp:sp>
    <dsp:sp modelId="{975362E5-1411-4E1F-A582-DF694AEFBD19}">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BD2D8-EC7A-461C-A2B2-C759E3965E6F}">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33D214-FEE0-4EE1-B768-B9A37EECD5D9}">
      <dsp:nvSpPr>
        <dsp:cNvPr id="0" name=""/>
        <dsp:cNvSpPr/>
      </dsp:nvSpPr>
      <dsp:spPr>
        <a:xfrm>
          <a:off x="1939533" y="4198841"/>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US" sz="2300" kern="1200"/>
            <a:t>Make sure your Maintenance is familiar with the NSPIRE Standards</a:t>
          </a:r>
        </a:p>
      </dsp:txBody>
      <dsp:txXfrm>
        <a:off x="1939533" y="4198841"/>
        <a:ext cx="4362067" cy="167924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6A24-BBD7-CE3E-BE01-6EA145A21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378806-9DBA-602A-7A47-1D04FC345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EDDF94-790F-ABFE-3C4F-39D34092116F}"/>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5" name="Footer Placeholder 4">
            <a:extLst>
              <a:ext uri="{FF2B5EF4-FFF2-40B4-BE49-F238E27FC236}">
                <a16:creationId xmlns:a16="http://schemas.microsoft.com/office/drawing/2014/main" id="{EA194187-AF9B-E66C-D668-6AC55311C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34C65-32BF-AAE7-AAC0-E07C1D0A719F}"/>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25422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BFA4-FB48-3F29-9805-FDB7B5A2F7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91A675-3222-9AFE-BFAA-6DA6D9495D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A32B3-6F50-610E-068D-754940D29B10}"/>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5" name="Footer Placeholder 4">
            <a:extLst>
              <a:ext uri="{FF2B5EF4-FFF2-40B4-BE49-F238E27FC236}">
                <a16:creationId xmlns:a16="http://schemas.microsoft.com/office/drawing/2014/main" id="{5C538C94-2056-6BA7-6372-F9DB19FAF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FFB5A-C33B-A98A-CB12-FA9F412E4792}"/>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285896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6BB691-832A-FE37-37D6-622C9A966C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1BF2B-E51D-5705-8B48-B060349E9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FC08E-221D-EFA2-AEA7-4B241DCC603B}"/>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5" name="Footer Placeholder 4">
            <a:extLst>
              <a:ext uri="{FF2B5EF4-FFF2-40B4-BE49-F238E27FC236}">
                <a16:creationId xmlns:a16="http://schemas.microsoft.com/office/drawing/2014/main" id="{FF2088B2-3B44-D2DB-46A7-C85E1ADC6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D5F41-E8B0-C741-6277-7E3F6CF663E1}"/>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50770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6B45-334A-D9C2-FE17-910D8F963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58785-71DF-4266-85CF-B292212A4B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88CEF-D615-449B-2DB6-A3983203DB41}"/>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5" name="Footer Placeholder 4">
            <a:extLst>
              <a:ext uri="{FF2B5EF4-FFF2-40B4-BE49-F238E27FC236}">
                <a16:creationId xmlns:a16="http://schemas.microsoft.com/office/drawing/2014/main" id="{6BCC773B-584A-AEF7-99D9-BA1D34868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0B607-5B2B-60B6-4D57-0E48EB206CCE}"/>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2065914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6954-32E5-6F4E-840A-E41D25AD4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B6CFF2-27BC-D41B-3E26-199C9EAE25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C0D1A-2DCD-429D-0140-94EB4108D6DA}"/>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5" name="Footer Placeholder 4">
            <a:extLst>
              <a:ext uri="{FF2B5EF4-FFF2-40B4-BE49-F238E27FC236}">
                <a16:creationId xmlns:a16="http://schemas.microsoft.com/office/drawing/2014/main" id="{EED3EDD9-F1ED-D8B1-8C07-26007B43A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0DFEC-2DE2-3DB3-E237-9EC7389AFC40}"/>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95677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8AA59-CFF3-C17F-408E-E6D946E5D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3B9DF5-F8AC-E242-80A9-B7862ACEB1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5F880E-E457-9019-FE34-F15A66D72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3C707-2F5C-E501-8806-E00889E57CAC}"/>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6" name="Footer Placeholder 5">
            <a:extLst>
              <a:ext uri="{FF2B5EF4-FFF2-40B4-BE49-F238E27FC236}">
                <a16:creationId xmlns:a16="http://schemas.microsoft.com/office/drawing/2014/main" id="{09C2CA97-7506-01AB-F75E-924AAC4A0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EB44E-C3A5-072D-615D-76DD04C56245}"/>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1575113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7B8D-7B98-2403-B014-C7D7B9B97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02003-3302-0762-23F1-C4DA80DD9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4B88EC-EF33-EFF8-ADA8-416E169221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79F1E8-1F23-DFAD-50B4-2D45DAD1E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E474E-0026-21CF-A9B0-9C19C8AA60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DFD5C4-162A-1B28-41B2-58EC00D3224D}"/>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8" name="Footer Placeholder 7">
            <a:extLst>
              <a:ext uri="{FF2B5EF4-FFF2-40B4-BE49-F238E27FC236}">
                <a16:creationId xmlns:a16="http://schemas.microsoft.com/office/drawing/2014/main" id="{263D28D1-F405-4B6E-357B-2F9FBA7DE9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8B7444-5833-5E81-2407-1DFF56AB76A8}"/>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284886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2775-363A-8511-8B98-868FBDBDC6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1679CF-E22A-08F9-23CD-FB41BE01AF56}"/>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4" name="Footer Placeholder 3">
            <a:extLst>
              <a:ext uri="{FF2B5EF4-FFF2-40B4-BE49-F238E27FC236}">
                <a16:creationId xmlns:a16="http://schemas.microsoft.com/office/drawing/2014/main" id="{7DB8CEA2-3EF0-8C74-6985-522EC27261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80A258-2523-2292-72F1-851BD4F6E843}"/>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275168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4B682A-41E0-0002-4B89-0563C4B3189C}"/>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3" name="Footer Placeholder 2">
            <a:extLst>
              <a:ext uri="{FF2B5EF4-FFF2-40B4-BE49-F238E27FC236}">
                <a16:creationId xmlns:a16="http://schemas.microsoft.com/office/drawing/2014/main" id="{CB789CD8-321F-6C21-C71C-B0BAEFADA2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C1AAFA-DD96-FE15-ED16-F17F2112E850}"/>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538246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FBC0-4362-1233-EE83-4D15E4AE5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38569B-ACC9-2A67-DBB3-53A3F82CB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4D99F9-F44F-E5BD-A068-2ED51733E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6E6B9E-7120-CA86-CCC4-F56014B028B1}"/>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6" name="Footer Placeholder 5">
            <a:extLst>
              <a:ext uri="{FF2B5EF4-FFF2-40B4-BE49-F238E27FC236}">
                <a16:creationId xmlns:a16="http://schemas.microsoft.com/office/drawing/2014/main" id="{396CE394-23B4-E5D7-3CA4-B7AE9FF42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C14B3E-604C-5B4C-10D4-32A5F0B23084}"/>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991010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08D6-3802-0BEE-6389-8A2A353A2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BB9C26-AA95-EA57-87F7-B8A8CC9BD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C9D747-6939-AE62-A2AA-29A86F255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C19F2-78E4-A52C-FDEA-C1357D318E78}"/>
              </a:ext>
            </a:extLst>
          </p:cNvPr>
          <p:cNvSpPr>
            <a:spLocks noGrp="1"/>
          </p:cNvSpPr>
          <p:nvPr>
            <p:ph type="dt" sz="half" idx="10"/>
          </p:nvPr>
        </p:nvSpPr>
        <p:spPr/>
        <p:txBody>
          <a:bodyPr/>
          <a:lstStyle/>
          <a:p>
            <a:fld id="{79182104-D97F-4BC7-B9D2-1E840CE0CE42}" type="datetimeFigureOut">
              <a:rPr lang="en-US" smtClean="0"/>
              <a:t>5/19/2025</a:t>
            </a:fld>
            <a:endParaRPr lang="en-US"/>
          </a:p>
        </p:txBody>
      </p:sp>
      <p:sp>
        <p:nvSpPr>
          <p:cNvPr id="6" name="Footer Placeholder 5">
            <a:extLst>
              <a:ext uri="{FF2B5EF4-FFF2-40B4-BE49-F238E27FC236}">
                <a16:creationId xmlns:a16="http://schemas.microsoft.com/office/drawing/2014/main" id="{636AB38E-33E4-345C-58F6-8C16B4EA5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24C69-332F-7D40-478B-084AFA4B44E8}"/>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19674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EFE188-34BF-4ED5-F31B-0A835870E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C3FFEF-5D47-A21E-43D2-9E3A8DFC9C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F150F-AB6B-395B-8C6B-0812F8033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82104-D97F-4BC7-B9D2-1E840CE0CE42}" type="datetimeFigureOut">
              <a:rPr lang="en-US" smtClean="0"/>
              <a:t>5/19/2025</a:t>
            </a:fld>
            <a:endParaRPr lang="en-US"/>
          </a:p>
        </p:txBody>
      </p:sp>
      <p:sp>
        <p:nvSpPr>
          <p:cNvPr id="5" name="Footer Placeholder 4">
            <a:extLst>
              <a:ext uri="{FF2B5EF4-FFF2-40B4-BE49-F238E27FC236}">
                <a16:creationId xmlns:a16="http://schemas.microsoft.com/office/drawing/2014/main" id="{E995DC21-33CB-5888-9059-2C6AD12BD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5A3CF3-C0A1-269F-1B6D-957FD360C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A1954-A661-4485-832F-1E61F4D04E24}" type="slidenum">
              <a:rPr lang="en-US" smtClean="0"/>
              <a:t>‹#›</a:t>
            </a:fld>
            <a:endParaRPr lang="en-US"/>
          </a:p>
        </p:txBody>
      </p:sp>
    </p:spTree>
    <p:extLst>
      <p:ext uri="{BB962C8B-B14F-4D97-AF65-F5344CB8AC3E}">
        <p14:creationId xmlns:p14="http://schemas.microsoft.com/office/powerpoint/2010/main" val="271836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exellent.com.au/2019/04/expert-witness-inspections.html"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pixabay.com/en/window-view-open-window-226902/"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ublicdomainpictures.net/en/view-image.php?image=2780&amp;picture=bathroom-sink"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diy.stackexchange.com/questions/62949/what-are-the-differences-between-these-two-receptacles" TargetMode="Externa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bigcartoon.org/wiki/Inspector_Gadget"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publicdomainpictures.net/view-image.php?image=2929"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rd76pag/2979401587/"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ryansmithphotography.com/real-estate-photography-gallery/"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mispartiturasparaviolin.blogspot.com/2012/03/la-cucaracha.html"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jayreel-bacurayo/35546725396" TargetMode="Externa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National_Electrical_Code"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National_Electrical_Code"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penclipart.org/detail/144061/laundry-room-door-sign"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flickr.com/photos/akrabat/14732138150" TargetMode="Externa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flickr.com/photos/28478778@N05/5728482393/"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blogs.ubc.ca/communicatingscience2018w111/2018/11/12/smoke-alarms-could-be-made-much-more-effective-by-using-a-mothers-voice/"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flickr.com/photos/117168856@N06/12487183484/"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en/playground-public-park-play-182042/"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tmp"/><Relationship Id="rId1" Type="http://schemas.openxmlformats.org/officeDocument/2006/relationships/slideLayout" Target="../slideLayouts/slideLayout2.xml"/><Relationship Id="rId4" Type="http://schemas.openxmlformats.org/officeDocument/2006/relationships/image" Target="../media/image51.tm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publicdomainpictures.net/en/view-image.php?image=4000&amp;picture=ready-for-game"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hud.gov/reac/nspire"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cat.xula.edu/food/bb-tip-177-beginning-of-semester-task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piqsels.com/en/public-domain-photo-fyhtz"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rectangular object with a black border&#10;&#10;Description automatically generated">
            <a:extLst>
              <a:ext uri="{FF2B5EF4-FFF2-40B4-BE49-F238E27FC236}">
                <a16:creationId xmlns:a16="http://schemas.microsoft.com/office/drawing/2014/main" id="{DCD533AD-B4AC-3488-D70E-FBECD04BD41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9303" y="1119116"/>
            <a:ext cx="6863987" cy="2213635"/>
          </a:xfrm>
          <a:prstGeom prst="rect">
            <a:avLst/>
          </a:prstGeom>
        </p:spPr>
      </p:pic>
      <p:sp>
        <p:nvSpPr>
          <p:cNvPr id="13" name="Right Triangle 1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2A952F-B5FB-8CFF-04DF-9664608ED973}"/>
              </a:ext>
            </a:extLst>
          </p:cNvPr>
          <p:cNvSpPr>
            <a:spLocks noGrp="1"/>
          </p:cNvSpPr>
          <p:nvPr>
            <p:ph type="ctrTitle"/>
          </p:nvPr>
        </p:nvSpPr>
        <p:spPr>
          <a:xfrm>
            <a:off x="1289304" y="3429000"/>
            <a:ext cx="8921672" cy="1713305"/>
          </a:xfrm>
        </p:spPr>
        <p:txBody>
          <a:bodyPr anchor="b">
            <a:normAutofit/>
          </a:bodyPr>
          <a:lstStyle/>
          <a:p>
            <a:pPr algn="l"/>
            <a:r>
              <a:rPr lang="en-US" sz="8000"/>
              <a:t>NSPIRE</a:t>
            </a:r>
          </a:p>
        </p:txBody>
      </p:sp>
      <p:sp>
        <p:nvSpPr>
          <p:cNvPr id="3" name="Subtitle 2">
            <a:extLst>
              <a:ext uri="{FF2B5EF4-FFF2-40B4-BE49-F238E27FC236}">
                <a16:creationId xmlns:a16="http://schemas.microsoft.com/office/drawing/2014/main" id="{93EEBDB1-5FC8-EA19-6AC6-735A387B31E6}"/>
              </a:ext>
            </a:extLst>
          </p:cNvPr>
          <p:cNvSpPr>
            <a:spLocks noGrp="1"/>
          </p:cNvSpPr>
          <p:nvPr>
            <p:ph type="subTitle" idx="1"/>
          </p:nvPr>
        </p:nvSpPr>
        <p:spPr>
          <a:xfrm>
            <a:off x="1289303" y="5142305"/>
            <a:ext cx="7321298" cy="753165"/>
          </a:xfrm>
        </p:spPr>
        <p:txBody>
          <a:bodyPr anchor="t">
            <a:normAutofit/>
          </a:bodyPr>
          <a:lstStyle/>
          <a:p>
            <a:pPr algn="l"/>
            <a:endParaRPr lang="en-US"/>
          </a:p>
        </p:txBody>
      </p:sp>
      <p:sp>
        <p:nvSpPr>
          <p:cNvPr id="6" name="TextBox 5">
            <a:extLst>
              <a:ext uri="{FF2B5EF4-FFF2-40B4-BE49-F238E27FC236}">
                <a16:creationId xmlns:a16="http://schemas.microsoft.com/office/drawing/2014/main" id="{53C26D20-4710-D3CC-8586-15B30E3A987B}"/>
              </a:ext>
            </a:extLst>
          </p:cNvPr>
          <p:cNvSpPr txBox="1"/>
          <p:nvPr/>
        </p:nvSpPr>
        <p:spPr>
          <a:xfrm>
            <a:off x="5966474" y="3132696"/>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rexellent.com.au/2019/04/expert-witness-inspectio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3426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AD7B1-1057-3EB5-8370-048466C62DDA}"/>
              </a:ext>
            </a:extLst>
          </p:cNvPr>
          <p:cNvSpPr>
            <a:spLocks noGrp="1"/>
          </p:cNvSpPr>
          <p:nvPr>
            <p:ph type="title"/>
          </p:nvPr>
        </p:nvSpPr>
        <p:spPr>
          <a:xfrm>
            <a:off x="838200" y="365125"/>
            <a:ext cx="10515600" cy="1325563"/>
          </a:xfrm>
        </p:spPr>
        <p:txBody>
          <a:bodyPr>
            <a:normAutofit/>
          </a:bodyPr>
          <a:lstStyle/>
          <a:p>
            <a:r>
              <a:rPr lang="en-US" sz="5400"/>
              <a:t>NSPIRE Facts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E8097F6-9BE7-E828-F45B-EBD6C8556E92}"/>
              </a:ext>
            </a:extLst>
          </p:cNvPr>
          <p:cNvGraphicFramePr>
            <a:graphicFrameLocks noGrp="1"/>
          </p:cNvGraphicFramePr>
          <p:nvPr>
            <p:ph idx="1"/>
            <p:extLst>
              <p:ext uri="{D42A27DB-BD31-4B8C-83A1-F6EECF244321}">
                <p14:modId xmlns:p14="http://schemas.microsoft.com/office/powerpoint/2010/main" val="350263530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4000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F8B1DD-ADA8-C834-13AB-F0F2F1AD6B0D}"/>
              </a:ext>
            </a:extLst>
          </p:cNvPr>
          <p:cNvSpPr>
            <a:spLocks noGrp="1"/>
          </p:cNvSpPr>
          <p:nvPr>
            <p:ph type="title"/>
          </p:nvPr>
        </p:nvSpPr>
        <p:spPr>
          <a:xfrm>
            <a:off x="838200" y="1195697"/>
            <a:ext cx="3200400" cy="4238118"/>
          </a:xfrm>
        </p:spPr>
        <p:txBody>
          <a:bodyPr>
            <a:normAutofit/>
          </a:bodyPr>
          <a:lstStyle/>
          <a:p>
            <a:r>
              <a:rPr lang="en-US">
                <a:solidFill>
                  <a:schemeClr val="bg1"/>
                </a:solidFill>
              </a:rPr>
              <a:t>NSPIRE Requirement for AHFA Properties</a:t>
            </a:r>
          </a:p>
        </p:txBody>
      </p:sp>
      <p:grpSp>
        <p:nvGrpSpPr>
          <p:cNvPr id="35"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37" name="Content Placeholder 2">
            <a:extLst>
              <a:ext uri="{FF2B5EF4-FFF2-40B4-BE49-F238E27FC236}">
                <a16:creationId xmlns:a16="http://schemas.microsoft.com/office/drawing/2014/main" id="{D9546ECD-9D70-EDC2-18D6-269D72E83022}"/>
              </a:ext>
            </a:extLst>
          </p:cNvPr>
          <p:cNvGraphicFramePr>
            <a:graphicFrameLocks noGrp="1"/>
          </p:cNvGraphicFramePr>
          <p:nvPr>
            <p:ph idx="1"/>
            <p:extLst>
              <p:ext uri="{D42A27DB-BD31-4B8C-83A1-F6EECF244321}">
                <p14:modId xmlns:p14="http://schemas.microsoft.com/office/powerpoint/2010/main" val="487451519"/>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228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01AAC-D996-7B84-FF8B-0DE7B91F7A5D}"/>
              </a:ext>
            </a:extLst>
          </p:cNvPr>
          <p:cNvSpPr>
            <a:spLocks noGrp="1"/>
          </p:cNvSpPr>
          <p:nvPr>
            <p:ph type="title"/>
          </p:nvPr>
        </p:nvSpPr>
        <p:spPr>
          <a:xfrm>
            <a:off x="640080" y="325369"/>
            <a:ext cx="4368602" cy="1956841"/>
          </a:xfrm>
        </p:spPr>
        <p:txBody>
          <a:bodyPr anchor="b">
            <a:normAutofit/>
          </a:bodyPr>
          <a:lstStyle/>
          <a:p>
            <a:r>
              <a:rPr lang="en-US" sz="4600" dirty="0"/>
              <a:t>NSPIRE Standards - Example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AC2767-54FA-A526-ABF2-0517D804A011}"/>
              </a:ext>
            </a:extLst>
          </p:cNvPr>
          <p:cNvSpPr>
            <a:spLocks noGrp="1"/>
          </p:cNvSpPr>
          <p:nvPr>
            <p:ph idx="1"/>
          </p:nvPr>
        </p:nvSpPr>
        <p:spPr>
          <a:xfrm>
            <a:off x="640080" y="2872899"/>
            <a:ext cx="4243589" cy="3320668"/>
          </a:xfrm>
        </p:spPr>
        <p:txBody>
          <a:bodyPr>
            <a:normAutofit/>
          </a:bodyPr>
          <a:lstStyle/>
          <a:p>
            <a:pPr marL="0" indent="0">
              <a:buNone/>
            </a:pPr>
            <a:r>
              <a:rPr lang="en-US" sz="2200"/>
              <a:t>Window Standard</a:t>
            </a:r>
          </a:p>
          <a:p>
            <a:pPr marL="0" indent="0">
              <a:buNone/>
            </a:pPr>
            <a:endParaRPr lang="en-US" sz="2200"/>
          </a:p>
          <a:p>
            <a:pPr marL="0" indent="0">
              <a:buNone/>
            </a:pPr>
            <a:r>
              <a:rPr lang="en-US" sz="2200" b="0" i="0" u="none" strike="noStrike" baseline="0">
                <a:latin typeface="Gill Sans MT Condensed" panose="020B0506020104020203" pitchFamily="34" charset="0"/>
              </a:rPr>
              <a:t>DEFICIENCY CRITERIA: 	</a:t>
            </a:r>
          </a:p>
          <a:p>
            <a:pPr marL="0" indent="0">
              <a:buNone/>
            </a:pPr>
            <a:r>
              <a:rPr lang="en-US" sz="2200" b="0" i="0" u="none" strike="noStrike" baseline="0">
                <a:latin typeface="Gill Sans MT Condensed" panose="020B0506020104020203" pitchFamily="34" charset="0"/>
              </a:rPr>
              <a:t>Window will not open. </a:t>
            </a:r>
          </a:p>
          <a:p>
            <a:pPr marL="0" indent="0">
              <a:buNone/>
            </a:pPr>
            <a:r>
              <a:rPr lang="en-US" sz="2200" b="0" i="0" u="none" strike="noStrike" baseline="0">
                <a:latin typeface="Gill Sans MT Condensed" panose="020B0506020104020203" pitchFamily="34" charset="0"/>
              </a:rPr>
              <a:t>OR </a:t>
            </a:r>
          </a:p>
          <a:p>
            <a:pPr marL="0" indent="0">
              <a:buNone/>
            </a:pPr>
            <a:r>
              <a:rPr lang="en-US" sz="2200" b="0" i="0" u="none" strike="noStrike" baseline="0">
                <a:latin typeface="Gill Sans MT Condensed" panose="020B0506020104020203" pitchFamily="34" charset="0"/>
              </a:rPr>
              <a:t>Once opened, window will not stay open without the use of a tool or item. 	</a:t>
            </a:r>
          </a:p>
          <a:p>
            <a:pPr marL="0" indent="0">
              <a:buNone/>
            </a:pPr>
            <a:endParaRPr lang="en-US" sz="2200"/>
          </a:p>
        </p:txBody>
      </p:sp>
      <p:pic>
        <p:nvPicPr>
          <p:cNvPr id="5" name="Picture 4" descr="A window with a view of mountains and clouds&#10;&#10;Description automatically generated">
            <a:extLst>
              <a:ext uri="{FF2B5EF4-FFF2-40B4-BE49-F238E27FC236}">
                <a16:creationId xmlns:a16="http://schemas.microsoft.com/office/drawing/2014/main" id="{188331BB-84F9-C1CB-297E-C6130D9857B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33" r="6149"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68532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7ECA6-CD0F-3D65-C044-CC70668A661F}"/>
              </a:ext>
            </a:extLst>
          </p:cNvPr>
          <p:cNvSpPr>
            <a:spLocks noGrp="1"/>
          </p:cNvSpPr>
          <p:nvPr>
            <p:ph type="title"/>
          </p:nvPr>
        </p:nvSpPr>
        <p:spPr>
          <a:xfrm>
            <a:off x="640080" y="325369"/>
            <a:ext cx="4368602" cy="1956841"/>
          </a:xfrm>
        </p:spPr>
        <p:txBody>
          <a:bodyPr anchor="b">
            <a:normAutofit/>
          </a:bodyPr>
          <a:lstStyle/>
          <a:p>
            <a:r>
              <a:rPr lang="en-US" sz="4600" dirty="0"/>
              <a:t>NSPIRE Standards - Example</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707E6B-9094-07D1-30A3-E88367E9507D}"/>
              </a:ext>
            </a:extLst>
          </p:cNvPr>
          <p:cNvSpPr>
            <a:spLocks noGrp="1"/>
          </p:cNvSpPr>
          <p:nvPr>
            <p:ph idx="1"/>
          </p:nvPr>
        </p:nvSpPr>
        <p:spPr>
          <a:xfrm>
            <a:off x="640080" y="2872899"/>
            <a:ext cx="4243589" cy="3320668"/>
          </a:xfrm>
        </p:spPr>
        <p:txBody>
          <a:bodyPr>
            <a:normAutofit/>
          </a:bodyPr>
          <a:lstStyle/>
          <a:p>
            <a:pPr marL="0" indent="0">
              <a:buNone/>
            </a:pPr>
            <a:r>
              <a:rPr lang="en-US" sz="2200" dirty="0"/>
              <a:t>Are Missing Window Screens a NSPIRE Deficiency?</a:t>
            </a:r>
          </a:p>
          <a:p>
            <a:pPr marL="0" indent="0">
              <a:buNone/>
            </a:pPr>
            <a:endParaRPr lang="en-US" sz="2200" dirty="0"/>
          </a:p>
          <a:p>
            <a:pPr marL="0" indent="0">
              <a:buNone/>
            </a:pPr>
            <a:r>
              <a:rPr lang="en-US" sz="2200" dirty="0"/>
              <a:t>Yes </a:t>
            </a:r>
          </a:p>
          <a:p>
            <a:pPr marL="0" indent="0">
              <a:buNone/>
            </a:pPr>
            <a:r>
              <a:rPr lang="en-US" sz="2200" dirty="0"/>
              <a:t>If there is evidence that the window should have a screen</a:t>
            </a:r>
          </a:p>
        </p:txBody>
      </p:sp>
      <p:pic>
        <p:nvPicPr>
          <p:cNvPr id="5" name="Picture 4" descr="A window with a tree in front of it&#10;&#10;AI-generated content may be incorrect.">
            <a:extLst>
              <a:ext uri="{FF2B5EF4-FFF2-40B4-BE49-F238E27FC236}">
                <a16:creationId xmlns:a16="http://schemas.microsoft.com/office/drawing/2014/main" id="{5A60E084-039D-F35F-CD8A-83D80A5DE3A5}"/>
              </a:ext>
            </a:extLst>
          </p:cNvPr>
          <p:cNvPicPr>
            <a:picLocks noChangeAspect="1"/>
          </p:cNvPicPr>
          <p:nvPr/>
        </p:nvPicPr>
        <p:blipFill>
          <a:blip r:embed="rId2">
            <a:extLst>
              <a:ext uri="{28A0092B-C50C-407E-A947-70E740481C1C}">
                <a14:useLocalDpi xmlns:a14="http://schemas.microsoft.com/office/drawing/2010/main" val="0"/>
              </a:ext>
            </a:extLst>
          </a:blip>
          <a:srcRect l="19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9722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69801A-2237-6217-315D-AE46C9CE4A1C}"/>
              </a:ext>
            </a:extLst>
          </p:cNvPr>
          <p:cNvSpPr>
            <a:spLocks noGrp="1"/>
          </p:cNvSpPr>
          <p:nvPr>
            <p:ph type="title"/>
          </p:nvPr>
        </p:nvSpPr>
        <p:spPr>
          <a:xfrm>
            <a:off x="838198" y="978408"/>
            <a:ext cx="4607052" cy="1106424"/>
          </a:xfrm>
        </p:spPr>
        <p:txBody>
          <a:bodyPr>
            <a:normAutofit/>
          </a:bodyPr>
          <a:lstStyle/>
          <a:p>
            <a:r>
              <a:rPr lang="en-US" sz="2900"/>
              <a:t>NSPIRE Standards - Example</a:t>
            </a:r>
          </a:p>
        </p:txBody>
      </p:sp>
      <p:sp>
        <p:nvSpPr>
          <p:cNvPr id="14" name="Rectangle 13">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F387EB-681C-ED0A-6BA2-BE8F000BBBA8}"/>
              </a:ext>
            </a:extLst>
          </p:cNvPr>
          <p:cNvSpPr>
            <a:spLocks noGrp="1"/>
          </p:cNvSpPr>
          <p:nvPr>
            <p:ph idx="1"/>
          </p:nvPr>
        </p:nvSpPr>
        <p:spPr>
          <a:xfrm>
            <a:off x="841246" y="2368296"/>
            <a:ext cx="4607052" cy="3502152"/>
          </a:xfrm>
        </p:spPr>
        <p:txBody>
          <a:bodyPr>
            <a:normAutofit/>
          </a:bodyPr>
          <a:lstStyle/>
          <a:p>
            <a:pPr marL="0" indent="0">
              <a:buNone/>
            </a:pPr>
            <a:r>
              <a:rPr lang="en-US" sz="1800" dirty="0"/>
              <a:t>Are Damaged Window Screens a NSPIRE Deficiency?</a:t>
            </a:r>
          </a:p>
          <a:p>
            <a:pPr marL="0" indent="0">
              <a:buNone/>
            </a:pPr>
            <a:endParaRPr lang="en-US" sz="1800" dirty="0"/>
          </a:p>
          <a:p>
            <a:pPr marL="0" indent="0">
              <a:buNone/>
            </a:pPr>
            <a:r>
              <a:rPr lang="en-US" sz="1800" dirty="0"/>
              <a:t>Yes</a:t>
            </a:r>
          </a:p>
          <a:p>
            <a:pPr marL="0" indent="0">
              <a:buNone/>
            </a:pPr>
            <a:endParaRPr lang="en-US" sz="1800" dirty="0"/>
          </a:p>
          <a:p>
            <a:pPr marL="0" indent="0">
              <a:buNone/>
            </a:pPr>
            <a:r>
              <a:rPr lang="en-US" sz="1800" dirty="0"/>
              <a:t>Damage must be greater than 1 in.</a:t>
            </a:r>
          </a:p>
          <a:p>
            <a:pPr marL="0" indent="0">
              <a:buNone/>
            </a:pPr>
            <a:endParaRPr lang="en-US" sz="1800" dirty="0"/>
          </a:p>
        </p:txBody>
      </p:sp>
      <p:pic>
        <p:nvPicPr>
          <p:cNvPr id="4" name="Picture 3" descr="A screen with a broken window&#10;&#10;AI-generated content may be incorrect.">
            <a:extLst>
              <a:ext uri="{FF2B5EF4-FFF2-40B4-BE49-F238E27FC236}">
                <a16:creationId xmlns:a16="http://schemas.microsoft.com/office/drawing/2014/main" id="{BC47B9A9-49AA-ADB8-76F0-3E8B1FD8742F}"/>
              </a:ext>
            </a:extLst>
          </p:cNvPr>
          <p:cNvPicPr>
            <a:picLocks noChangeAspect="1"/>
          </p:cNvPicPr>
          <p:nvPr/>
        </p:nvPicPr>
        <p:blipFill>
          <a:blip r:embed="rId2">
            <a:extLst>
              <a:ext uri="{28A0092B-C50C-407E-A947-70E740481C1C}">
                <a14:useLocalDpi xmlns:a14="http://schemas.microsoft.com/office/drawing/2010/main" val="0"/>
              </a:ext>
            </a:extLst>
          </a:blip>
          <a:srcRect r="3" b="8046"/>
          <a:stretch>
            <a:fillRect/>
          </a:stretch>
        </p:blipFill>
        <p:spPr>
          <a:xfrm>
            <a:off x="6324599" y="10"/>
            <a:ext cx="5457817" cy="3337549"/>
          </a:xfrm>
          <a:prstGeom prst="rect">
            <a:avLst/>
          </a:prstGeom>
        </p:spPr>
      </p:pic>
      <p:pic>
        <p:nvPicPr>
          <p:cNvPr id="5" name="Picture 4" descr="A screen with a hole in it&#10;&#10;AI-generated content may be incorrect.">
            <a:extLst>
              <a:ext uri="{FF2B5EF4-FFF2-40B4-BE49-F238E27FC236}">
                <a16:creationId xmlns:a16="http://schemas.microsoft.com/office/drawing/2014/main" id="{81A52DEA-24C8-A0CD-CFEB-3E0F87AD1BC6}"/>
              </a:ext>
            </a:extLst>
          </p:cNvPr>
          <p:cNvPicPr>
            <a:picLocks noChangeAspect="1"/>
          </p:cNvPicPr>
          <p:nvPr/>
        </p:nvPicPr>
        <p:blipFill>
          <a:blip r:embed="rId3">
            <a:extLst>
              <a:ext uri="{28A0092B-C50C-407E-A947-70E740481C1C}">
                <a14:useLocalDpi xmlns:a14="http://schemas.microsoft.com/office/drawing/2010/main" val="0"/>
              </a:ext>
            </a:extLst>
          </a:blip>
          <a:srcRect r="3" b="11377"/>
          <a:stretch>
            <a:fillRect/>
          </a:stretch>
        </p:blipFill>
        <p:spPr>
          <a:xfrm>
            <a:off x="6324590" y="3520439"/>
            <a:ext cx="5457817" cy="3337561"/>
          </a:xfrm>
          <a:prstGeom prst="rect">
            <a:avLst/>
          </a:prstGeom>
        </p:spPr>
      </p:pic>
    </p:spTree>
    <p:extLst>
      <p:ext uri="{BB962C8B-B14F-4D97-AF65-F5344CB8AC3E}">
        <p14:creationId xmlns:p14="http://schemas.microsoft.com/office/powerpoint/2010/main" val="34625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93CA8-11B2-369D-DA28-BEA0BB02FA70}"/>
              </a:ext>
            </a:extLst>
          </p:cNvPr>
          <p:cNvSpPr>
            <a:spLocks noGrp="1"/>
          </p:cNvSpPr>
          <p:nvPr>
            <p:ph type="title"/>
          </p:nvPr>
        </p:nvSpPr>
        <p:spPr>
          <a:xfrm>
            <a:off x="640080" y="325369"/>
            <a:ext cx="4368602" cy="1956841"/>
          </a:xfrm>
        </p:spPr>
        <p:txBody>
          <a:bodyPr anchor="b">
            <a:normAutofit/>
          </a:bodyPr>
          <a:lstStyle/>
          <a:p>
            <a:r>
              <a:rPr lang="en-US" sz="4600" dirty="0"/>
              <a:t>NSPIRE Standards - Example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4F46D1-95CB-0E47-05CB-5E7F83868B24}"/>
              </a:ext>
            </a:extLst>
          </p:cNvPr>
          <p:cNvSpPr>
            <a:spLocks noGrp="1"/>
          </p:cNvSpPr>
          <p:nvPr>
            <p:ph idx="1"/>
          </p:nvPr>
        </p:nvSpPr>
        <p:spPr>
          <a:xfrm>
            <a:off x="640080" y="2872899"/>
            <a:ext cx="4243589" cy="3320668"/>
          </a:xfrm>
        </p:spPr>
        <p:txBody>
          <a:bodyPr>
            <a:normAutofit/>
          </a:bodyPr>
          <a:lstStyle/>
          <a:p>
            <a:pPr marL="0" indent="0">
              <a:buNone/>
            </a:pPr>
            <a:r>
              <a:rPr lang="en-US" sz="2200"/>
              <a:t>Sink Standard</a:t>
            </a:r>
          </a:p>
          <a:p>
            <a:pPr marL="0" indent="0">
              <a:buNone/>
            </a:pPr>
            <a:endParaRPr lang="en-US" sz="2200" b="0" i="0" u="none" strike="noStrike" baseline="0">
              <a:latin typeface="Gill Sans MT Condensed" panose="020B0506020104020203" pitchFamily="34" charset="0"/>
            </a:endParaRPr>
          </a:p>
          <a:p>
            <a:pPr marL="0" indent="0">
              <a:buNone/>
            </a:pPr>
            <a:r>
              <a:rPr lang="en-US" sz="2200" b="0" i="0" u="none" strike="noStrike" baseline="0">
                <a:latin typeface="Gill Sans MT Condensed" panose="020B0506020104020203" pitchFamily="34" charset="0"/>
              </a:rPr>
              <a:t>DEFICIENCY CRITERIA: 	</a:t>
            </a:r>
          </a:p>
          <a:p>
            <a:pPr marL="0" indent="0">
              <a:buNone/>
            </a:pPr>
            <a:endParaRPr lang="en-US" sz="2200">
              <a:latin typeface="Gill Sans MT Condensed" panose="020B0506020104020203" pitchFamily="34" charset="0"/>
            </a:endParaRPr>
          </a:p>
          <a:p>
            <a:pPr marL="0" indent="0">
              <a:buNone/>
            </a:pPr>
            <a:r>
              <a:rPr lang="en-US" sz="2200" b="0" i="0" u="none" strike="noStrike" baseline="0">
                <a:latin typeface="Gill Sans MT Condensed" panose="020B0506020104020203" pitchFamily="34" charset="0"/>
              </a:rPr>
              <a:t>Sink or sink component is damaged (i.e., visibly defective; impacts functionality) or missing (i.e., evidence of prior installation, but now not present or is incomplete) and the sink is not functionally adequate. 	</a:t>
            </a:r>
          </a:p>
          <a:p>
            <a:pPr marL="0" indent="0">
              <a:buNone/>
            </a:pPr>
            <a:endParaRPr lang="en-US" sz="2200"/>
          </a:p>
        </p:txBody>
      </p:sp>
      <p:pic>
        <p:nvPicPr>
          <p:cNvPr id="5" name="Picture 4" descr="A close-up of a faucet">
            <a:extLst>
              <a:ext uri="{FF2B5EF4-FFF2-40B4-BE49-F238E27FC236}">
                <a16:creationId xmlns:a16="http://schemas.microsoft.com/office/drawing/2014/main" id="{CA0C8789-2E66-F3E2-F1AE-8D1C9978134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088" r="-1" b="253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3398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F2C670-6CFA-1391-F9E4-55A6FB4D91AD}"/>
              </a:ext>
            </a:extLst>
          </p:cNvPr>
          <p:cNvSpPr>
            <a:spLocks noGrp="1"/>
          </p:cNvSpPr>
          <p:nvPr>
            <p:ph type="title"/>
          </p:nvPr>
        </p:nvSpPr>
        <p:spPr>
          <a:xfrm>
            <a:off x="793662" y="386930"/>
            <a:ext cx="10066122" cy="1298448"/>
          </a:xfrm>
        </p:spPr>
        <p:txBody>
          <a:bodyPr anchor="b">
            <a:normAutofit/>
          </a:bodyPr>
          <a:lstStyle/>
          <a:p>
            <a:r>
              <a:rPr lang="en-US" sz="4800"/>
              <a:t>NSPIRE Standards - Example</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D9F7A5-6376-2653-0AE6-312265B18B34}"/>
              </a:ext>
            </a:extLst>
          </p:cNvPr>
          <p:cNvSpPr>
            <a:spLocks noGrp="1"/>
          </p:cNvSpPr>
          <p:nvPr>
            <p:ph idx="1"/>
          </p:nvPr>
        </p:nvSpPr>
        <p:spPr>
          <a:xfrm>
            <a:off x="793661" y="2599509"/>
            <a:ext cx="4530898" cy="3639450"/>
          </a:xfrm>
        </p:spPr>
        <p:txBody>
          <a:bodyPr anchor="ctr">
            <a:normAutofit/>
          </a:bodyPr>
          <a:lstStyle/>
          <a:p>
            <a:pPr marL="0" indent="0">
              <a:buNone/>
            </a:pPr>
            <a:r>
              <a:rPr lang="en-US" sz="2000"/>
              <a:t>Is this a NSPIRE Deficiency?</a:t>
            </a:r>
          </a:p>
          <a:p>
            <a:pPr marL="0" indent="0">
              <a:buNone/>
            </a:pPr>
            <a:endParaRPr lang="en-US" sz="2000"/>
          </a:p>
          <a:p>
            <a:pPr marL="0" indent="0">
              <a:buNone/>
            </a:pPr>
            <a:r>
              <a:rPr lang="en-US" sz="2000"/>
              <a:t>Yes</a:t>
            </a:r>
          </a:p>
          <a:p>
            <a:pPr marL="0" indent="0">
              <a:buNone/>
            </a:pPr>
            <a:endParaRPr lang="en-US" sz="2000"/>
          </a:p>
        </p:txBody>
      </p:sp>
      <p:pic>
        <p:nvPicPr>
          <p:cNvPr id="4" name="Picture 3" descr="A white sink with a faucet running&#10;&#10;AI-generated content may be incorrect.">
            <a:extLst>
              <a:ext uri="{FF2B5EF4-FFF2-40B4-BE49-F238E27FC236}">
                <a16:creationId xmlns:a16="http://schemas.microsoft.com/office/drawing/2014/main" id="{7B4699D7-FA40-2934-8724-85BAD45B58CB}"/>
              </a:ext>
            </a:extLst>
          </p:cNvPr>
          <p:cNvPicPr>
            <a:picLocks noChangeAspect="1"/>
          </p:cNvPicPr>
          <p:nvPr/>
        </p:nvPicPr>
        <p:blipFill>
          <a:blip r:embed="rId2">
            <a:extLst>
              <a:ext uri="{28A0092B-C50C-407E-A947-70E740481C1C}">
                <a14:useLocalDpi xmlns:a14="http://schemas.microsoft.com/office/drawing/2010/main" val="0"/>
              </a:ext>
            </a:extLst>
          </a:blip>
          <a:srcRect r="2" b="4798"/>
          <a:stretch>
            <a:fillRect/>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4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121B5-A1DA-9A7B-EF52-AE7075062725}"/>
              </a:ext>
            </a:extLst>
          </p:cNvPr>
          <p:cNvSpPr>
            <a:spLocks noGrp="1"/>
          </p:cNvSpPr>
          <p:nvPr>
            <p:ph type="title"/>
          </p:nvPr>
        </p:nvSpPr>
        <p:spPr>
          <a:xfrm>
            <a:off x="589560" y="856180"/>
            <a:ext cx="4560584" cy="1128068"/>
          </a:xfrm>
        </p:spPr>
        <p:txBody>
          <a:bodyPr anchor="ctr">
            <a:normAutofit/>
          </a:bodyPr>
          <a:lstStyle/>
          <a:p>
            <a:r>
              <a:rPr lang="en-US" sz="3700"/>
              <a:t>NSPIRE Standards - Example</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7EC632-2179-DBAE-A112-311D9824115E}"/>
              </a:ext>
            </a:extLst>
          </p:cNvPr>
          <p:cNvSpPr>
            <a:spLocks noGrp="1"/>
          </p:cNvSpPr>
          <p:nvPr>
            <p:ph idx="1"/>
          </p:nvPr>
        </p:nvSpPr>
        <p:spPr>
          <a:xfrm>
            <a:off x="590719" y="2330505"/>
            <a:ext cx="4559425" cy="3979585"/>
          </a:xfrm>
        </p:spPr>
        <p:txBody>
          <a:bodyPr anchor="ctr">
            <a:normAutofit/>
          </a:bodyPr>
          <a:lstStyle/>
          <a:p>
            <a:pPr marL="0" indent="0">
              <a:buNone/>
            </a:pPr>
            <a:r>
              <a:rPr lang="en-US" sz="2000"/>
              <a:t>Is this a NSPIRE Deficiency?</a:t>
            </a:r>
          </a:p>
          <a:p>
            <a:pPr marL="0" indent="0">
              <a:buNone/>
            </a:pPr>
            <a:endParaRPr lang="en-US" sz="2000"/>
          </a:p>
          <a:p>
            <a:pPr marL="0" indent="0">
              <a:buNone/>
            </a:pPr>
            <a:r>
              <a:rPr lang="en-US" sz="2000"/>
              <a:t>Yes</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nk with soap and soap bottle&#10;&#10;AI-generated content may be incorrect.">
            <a:extLst>
              <a:ext uri="{FF2B5EF4-FFF2-40B4-BE49-F238E27FC236}">
                <a16:creationId xmlns:a16="http://schemas.microsoft.com/office/drawing/2014/main" id="{FAF59405-F5F3-07F4-2AF3-374878A0D940}"/>
              </a:ext>
            </a:extLst>
          </p:cNvPr>
          <p:cNvPicPr>
            <a:picLocks noChangeAspect="1"/>
          </p:cNvPicPr>
          <p:nvPr/>
        </p:nvPicPr>
        <p:blipFill>
          <a:blip r:embed="rId2">
            <a:extLst>
              <a:ext uri="{28A0092B-C50C-407E-A947-70E740481C1C}">
                <a14:useLocalDpi xmlns:a14="http://schemas.microsoft.com/office/drawing/2010/main" val="0"/>
              </a:ext>
            </a:extLst>
          </a:blip>
          <a:srcRect r="3" b="4034"/>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72929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53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0"/>
            <a:ext cx="6742953"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E780E-EE4F-2DD5-2323-12AAC490BF03}"/>
              </a:ext>
            </a:extLst>
          </p:cNvPr>
          <p:cNvSpPr>
            <a:spLocks noGrp="1"/>
          </p:cNvSpPr>
          <p:nvPr>
            <p:ph type="title"/>
          </p:nvPr>
        </p:nvSpPr>
        <p:spPr>
          <a:xfrm>
            <a:off x="1335799" y="1158949"/>
            <a:ext cx="5461225" cy="1118087"/>
          </a:xfrm>
        </p:spPr>
        <p:txBody>
          <a:bodyPr anchor="b">
            <a:normAutofit/>
          </a:bodyPr>
          <a:lstStyle/>
          <a:p>
            <a:pPr algn="ctr"/>
            <a:r>
              <a:rPr lang="en-US" sz="3200">
                <a:solidFill>
                  <a:schemeClr val="tx1">
                    <a:lumMod val="65000"/>
                    <a:lumOff val="35000"/>
                  </a:schemeClr>
                </a:solidFill>
              </a:rPr>
              <a:t>NSPIRE Standards - Example</a:t>
            </a:r>
          </a:p>
        </p:txBody>
      </p:sp>
      <p:sp>
        <p:nvSpPr>
          <p:cNvPr id="3" name="Content Placeholder 2">
            <a:extLst>
              <a:ext uri="{FF2B5EF4-FFF2-40B4-BE49-F238E27FC236}">
                <a16:creationId xmlns:a16="http://schemas.microsoft.com/office/drawing/2014/main" id="{833B4657-1672-1763-FBD0-C741FA11C1B2}"/>
              </a:ext>
            </a:extLst>
          </p:cNvPr>
          <p:cNvSpPr>
            <a:spLocks noGrp="1"/>
          </p:cNvSpPr>
          <p:nvPr>
            <p:ph idx="1"/>
          </p:nvPr>
        </p:nvSpPr>
        <p:spPr>
          <a:xfrm>
            <a:off x="1335799" y="2563907"/>
            <a:ext cx="5461225" cy="2976191"/>
          </a:xfrm>
        </p:spPr>
        <p:txBody>
          <a:bodyPr anchor="t">
            <a:normAutofit/>
          </a:bodyPr>
          <a:lstStyle/>
          <a:p>
            <a:pPr marL="0" indent="0">
              <a:buNone/>
            </a:pPr>
            <a:r>
              <a:rPr lang="en-US" sz="2000" dirty="0">
                <a:solidFill>
                  <a:schemeClr val="tx1">
                    <a:lumMod val="65000"/>
                    <a:lumOff val="35000"/>
                  </a:schemeClr>
                </a:solidFill>
              </a:rPr>
              <a:t>Is this a NSPIRE Deficiency if used in a sink?</a:t>
            </a:r>
          </a:p>
          <a:p>
            <a:pPr marL="0" indent="0">
              <a:buNone/>
            </a:pPr>
            <a:endParaRPr lang="en-US" sz="2000" dirty="0">
              <a:solidFill>
                <a:schemeClr val="tx1">
                  <a:lumMod val="65000"/>
                  <a:lumOff val="35000"/>
                </a:schemeClr>
              </a:solidFill>
            </a:endParaRPr>
          </a:p>
          <a:p>
            <a:pPr marL="0" indent="0">
              <a:buNone/>
            </a:pPr>
            <a:r>
              <a:rPr lang="en-US" sz="2000" dirty="0">
                <a:solidFill>
                  <a:schemeClr val="tx1">
                    <a:lumMod val="65000"/>
                    <a:lumOff val="35000"/>
                  </a:schemeClr>
                </a:solidFill>
              </a:rPr>
              <a:t>No</a:t>
            </a:r>
          </a:p>
          <a:p>
            <a:pPr marL="0" indent="0">
              <a:buNone/>
            </a:pPr>
            <a:endParaRPr lang="en-US" sz="2000" dirty="0">
              <a:solidFill>
                <a:schemeClr val="tx1">
                  <a:lumMod val="65000"/>
                  <a:lumOff val="35000"/>
                </a:schemeClr>
              </a:solidFill>
            </a:endParaRPr>
          </a:p>
          <a:p>
            <a:pPr marL="0" indent="0">
              <a:buNone/>
            </a:pPr>
            <a:r>
              <a:rPr lang="en-US" sz="2000" dirty="0">
                <a:solidFill>
                  <a:schemeClr val="tx1">
                    <a:lumMod val="65000"/>
                    <a:lumOff val="35000"/>
                  </a:schemeClr>
                </a:solidFill>
              </a:rPr>
              <a:t>However, it must allow the sink basin to retain water.  It must fit the size of the drain.</a:t>
            </a:r>
          </a:p>
        </p:txBody>
      </p:sp>
      <p:pic>
        <p:nvPicPr>
          <p:cNvPr id="4" name="Picture 3" descr="A white round object with a metal ring&#10;&#10;AI-generated content may be incorrect.">
            <a:extLst>
              <a:ext uri="{FF2B5EF4-FFF2-40B4-BE49-F238E27FC236}">
                <a16:creationId xmlns:a16="http://schemas.microsoft.com/office/drawing/2014/main" id="{42AA8274-2015-D2DB-7F84-1EDAF7C9BC90}"/>
              </a:ext>
            </a:extLst>
          </p:cNvPr>
          <p:cNvPicPr>
            <a:picLocks noChangeAspect="1"/>
          </p:cNvPicPr>
          <p:nvPr/>
        </p:nvPicPr>
        <p:blipFill>
          <a:blip r:embed="rId2">
            <a:extLst>
              <a:ext uri="{28A0092B-C50C-407E-A947-70E740481C1C}">
                <a14:useLocalDpi xmlns:a14="http://schemas.microsoft.com/office/drawing/2010/main" val="0"/>
              </a:ext>
            </a:extLst>
          </a:blip>
          <a:srcRect r="5" b="10513"/>
          <a:stretch>
            <a:fillRect/>
          </a:stretch>
        </p:blipFill>
        <p:spPr>
          <a:xfrm>
            <a:off x="8779933" y="685798"/>
            <a:ext cx="2726267" cy="2421467"/>
          </a:xfrm>
          <a:prstGeom prst="rect">
            <a:avLst/>
          </a:prstGeom>
        </p:spPr>
      </p:pic>
      <p:pic>
        <p:nvPicPr>
          <p:cNvPr id="5" name="Picture 4" descr="A white sink with a drain&#10;&#10;AI-generated content may be incorrect.">
            <a:extLst>
              <a:ext uri="{FF2B5EF4-FFF2-40B4-BE49-F238E27FC236}">
                <a16:creationId xmlns:a16="http://schemas.microsoft.com/office/drawing/2014/main" id="{E00A0AE9-F1B4-B766-88D4-6C609B41647D}"/>
              </a:ext>
            </a:extLst>
          </p:cNvPr>
          <p:cNvPicPr>
            <a:picLocks noChangeAspect="1"/>
          </p:cNvPicPr>
          <p:nvPr/>
        </p:nvPicPr>
        <p:blipFill>
          <a:blip r:embed="rId3">
            <a:extLst>
              <a:ext uri="{28A0092B-C50C-407E-A947-70E740481C1C}">
                <a14:useLocalDpi xmlns:a14="http://schemas.microsoft.com/office/drawing/2010/main" val="0"/>
              </a:ext>
            </a:extLst>
          </a:blip>
          <a:srcRect l="15559" r="5" b="5"/>
          <a:stretch>
            <a:fillRect/>
          </a:stretch>
        </p:blipFill>
        <p:spPr>
          <a:xfrm>
            <a:off x="8779933" y="3750732"/>
            <a:ext cx="2726267" cy="2421467"/>
          </a:xfrm>
          <a:prstGeom prst="rect">
            <a:avLst/>
          </a:prstGeom>
        </p:spPr>
      </p:pic>
    </p:spTree>
    <p:extLst>
      <p:ext uri="{BB962C8B-B14F-4D97-AF65-F5344CB8AC3E}">
        <p14:creationId xmlns:p14="http://schemas.microsoft.com/office/powerpoint/2010/main" val="98318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F2F9E-D86F-F47B-E669-A5D5F9929DB1}"/>
              </a:ext>
            </a:extLst>
          </p:cNvPr>
          <p:cNvSpPr>
            <a:spLocks noGrp="1"/>
          </p:cNvSpPr>
          <p:nvPr>
            <p:ph type="title"/>
          </p:nvPr>
        </p:nvSpPr>
        <p:spPr>
          <a:xfrm>
            <a:off x="5297762" y="329184"/>
            <a:ext cx="6251110" cy="1783080"/>
          </a:xfrm>
        </p:spPr>
        <p:txBody>
          <a:bodyPr anchor="b">
            <a:normAutofit/>
          </a:bodyPr>
          <a:lstStyle/>
          <a:p>
            <a:r>
              <a:rPr lang="en-US" sz="5400" dirty="0"/>
              <a:t>NSPIRE Standards - Example</a:t>
            </a:r>
          </a:p>
        </p:txBody>
      </p:sp>
      <p:pic>
        <p:nvPicPr>
          <p:cNvPr id="5" name="Picture 4" descr="A close-up of a white outlet&#10;&#10;Description automatically generated">
            <a:extLst>
              <a:ext uri="{FF2B5EF4-FFF2-40B4-BE49-F238E27FC236}">
                <a16:creationId xmlns:a16="http://schemas.microsoft.com/office/drawing/2014/main" id="{4AD3E03D-9B69-807C-841C-3224201D18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5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4E9247-FEA0-9D90-33C5-0E4347168CA2}"/>
              </a:ext>
            </a:extLst>
          </p:cNvPr>
          <p:cNvSpPr>
            <a:spLocks noGrp="1"/>
          </p:cNvSpPr>
          <p:nvPr>
            <p:ph idx="1"/>
          </p:nvPr>
        </p:nvSpPr>
        <p:spPr>
          <a:xfrm>
            <a:off x="5297762" y="2706624"/>
            <a:ext cx="6251110" cy="3483864"/>
          </a:xfrm>
        </p:spPr>
        <p:txBody>
          <a:bodyPr>
            <a:normAutofit/>
          </a:bodyPr>
          <a:lstStyle/>
          <a:p>
            <a:pPr marL="0" indent="0">
              <a:buNone/>
            </a:pPr>
            <a:r>
              <a:rPr lang="en-US" sz="2000"/>
              <a:t>Electrical Outlet</a:t>
            </a:r>
          </a:p>
          <a:p>
            <a:pPr marL="0" indent="0">
              <a:buNone/>
            </a:pPr>
            <a:r>
              <a:rPr lang="en-US" sz="2000" b="0" i="0" u="none" strike="noStrike" baseline="0">
                <a:latin typeface="Gill Sans MT Condensed" panose="020B0506020104020203" pitchFamily="34" charset="0"/>
              </a:rPr>
              <a:t>DEFICIENCY CRITERIA: 	</a:t>
            </a:r>
          </a:p>
          <a:p>
            <a:pPr marL="0" indent="0">
              <a:buNone/>
            </a:pPr>
            <a:r>
              <a:rPr lang="en-US" sz="2000" b="0" i="0" u="none" strike="noStrike" baseline="0">
                <a:latin typeface="Gill Sans MT Condensed" panose="020B0506020104020203" pitchFamily="34" charset="0"/>
              </a:rPr>
              <a:t>Any portion of a visually accessible (i.e., can be reasonably accessed and observed) outlet or switch is damaged (i.e., visibly defective; impacts functionality) such that it may not safely carry or control electrical current at the outlet or switch. 	</a:t>
            </a:r>
          </a:p>
          <a:p>
            <a:pPr marL="0" indent="0">
              <a:buNone/>
            </a:pPr>
            <a:r>
              <a:rPr lang="en-US" sz="2000" b="0" i="0" u="none" strike="noStrike" baseline="0">
                <a:latin typeface="Gill Sans MT Condensed" panose="020B0506020104020203" pitchFamily="34" charset="0"/>
              </a:rPr>
              <a:t>OBSERVATION: 	</a:t>
            </a:r>
          </a:p>
          <a:p>
            <a:pPr>
              <a:buFontTx/>
              <a:buChar char="-"/>
            </a:pPr>
            <a:r>
              <a:rPr lang="en-US" sz="2000" b="0" i="0" u="none" strike="noStrike" baseline="0">
                <a:latin typeface="Gill Sans MT Condensed" panose="020B0506020104020203" pitchFamily="34" charset="0"/>
              </a:rPr>
              <a:t>Identify all outlets and switches.</a:t>
            </a:r>
          </a:p>
          <a:p>
            <a:pPr>
              <a:buFontTx/>
              <a:buChar char="-"/>
            </a:pPr>
            <a:r>
              <a:rPr lang="en-US" sz="2000" b="0" i="0" u="none" strike="noStrike" baseline="0">
                <a:latin typeface="Gill Sans MT Condensed" panose="020B0506020104020203" pitchFamily="34" charset="0"/>
              </a:rPr>
              <a:t>Look at each outlet and switch for signs of damage (e.g., smoke, burn marks, arcing). 	</a:t>
            </a:r>
          </a:p>
          <a:p>
            <a:pPr marL="0" indent="0">
              <a:buNone/>
            </a:pPr>
            <a:endParaRPr lang="en-US" sz="2000" b="0" i="0" u="none" strike="noStrike" baseline="0">
              <a:latin typeface="Gill Sans MT Condensed" panose="020B0506020104020203" pitchFamily="34" charset="0"/>
            </a:endParaRPr>
          </a:p>
          <a:p>
            <a:pPr marL="0" indent="0">
              <a:buNone/>
            </a:pPr>
            <a:endParaRPr lang="en-US" sz="2000"/>
          </a:p>
        </p:txBody>
      </p:sp>
      <p:sp>
        <p:nvSpPr>
          <p:cNvPr id="6" name="TextBox 5">
            <a:extLst>
              <a:ext uri="{FF2B5EF4-FFF2-40B4-BE49-F238E27FC236}">
                <a16:creationId xmlns:a16="http://schemas.microsoft.com/office/drawing/2014/main" id="{B9A72118-287A-082B-E488-5CE796B6D91A}"/>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diy.stackexchange.com/questions/62949/what-are-the-differences-between-these-two-receptacl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544287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4E878-5273-1B6E-E492-17BB1F8E3BBA}"/>
              </a:ext>
            </a:extLst>
          </p:cNvPr>
          <p:cNvSpPr>
            <a:spLocks noGrp="1"/>
          </p:cNvSpPr>
          <p:nvPr>
            <p:ph type="title"/>
          </p:nvPr>
        </p:nvSpPr>
        <p:spPr>
          <a:xfrm>
            <a:off x="793662" y="386930"/>
            <a:ext cx="10066122" cy="1298448"/>
          </a:xfrm>
        </p:spPr>
        <p:txBody>
          <a:bodyPr anchor="b">
            <a:normAutofit/>
          </a:bodyPr>
          <a:lstStyle/>
          <a:p>
            <a:r>
              <a:rPr lang="en-US" sz="4800"/>
              <a:t>NSPIRE</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48A675-46AF-BEA0-6CAB-773298CD129B}"/>
              </a:ext>
            </a:extLst>
          </p:cNvPr>
          <p:cNvSpPr>
            <a:spLocks noGrp="1"/>
          </p:cNvSpPr>
          <p:nvPr>
            <p:ph idx="1"/>
          </p:nvPr>
        </p:nvSpPr>
        <p:spPr>
          <a:xfrm>
            <a:off x="793661" y="2599509"/>
            <a:ext cx="4530898" cy="3639450"/>
          </a:xfrm>
        </p:spPr>
        <p:txBody>
          <a:bodyPr anchor="ctr">
            <a:normAutofit/>
          </a:bodyPr>
          <a:lstStyle/>
          <a:p>
            <a:r>
              <a:rPr lang="en-US" sz="2000"/>
              <a:t>What is NSPIRE?</a:t>
            </a:r>
          </a:p>
          <a:p>
            <a:pPr lvl="1"/>
            <a:r>
              <a:rPr lang="en-US" sz="2000"/>
              <a:t>National Standards for the Physical Inspection of Real Estate</a:t>
            </a:r>
          </a:p>
          <a:p>
            <a:pPr lvl="1"/>
            <a:endParaRPr lang="en-US" sz="2000"/>
          </a:p>
          <a:p>
            <a:r>
              <a:rPr lang="en-US" sz="2000"/>
              <a:t>NSPIRE has Three (3) Inspectable Areas:</a:t>
            </a:r>
          </a:p>
          <a:p>
            <a:pPr lvl="1"/>
            <a:r>
              <a:rPr lang="en-US" sz="2000"/>
              <a:t>Unit</a:t>
            </a:r>
          </a:p>
          <a:p>
            <a:pPr lvl="1"/>
            <a:r>
              <a:rPr lang="en-US" sz="2000"/>
              <a:t>Inside</a:t>
            </a:r>
          </a:p>
          <a:p>
            <a:pPr lvl="1"/>
            <a:r>
              <a:rPr lang="en-US" sz="2000"/>
              <a:t>Outside</a:t>
            </a:r>
          </a:p>
        </p:txBody>
      </p:sp>
      <p:pic>
        <p:nvPicPr>
          <p:cNvPr id="5" name="Picture 4" descr="Cartoon character in front of a text&#10;&#10;Description automatically generated">
            <a:extLst>
              <a:ext uri="{FF2B5EF4-FFF2-40B4-BE49-F238E27FC236}">
                <a16:creationId xmlns:a16="http://schemas.microsoft.com/office/drawing/2014/main" id="{F33390AB-6D64-8F81-0E3E-9E7BB258792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11532" y="2894849"/>
            <a:ext cx="5150277" cy="2893056"/>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AE4C5C-CB0F-1EBA-9802-AEC6DD78D473}"/>
              </a:ext>
            </a:extLst>
          </p:cNvPr>
          <p:cNvSpPr txBox="1"/>
          <p:nvPr/>
        </p:nvSpPr>
        <p:spPr>
          <a:xfrm>
            <a:off x="8754767" y="558785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bigcartoon.org/wiki/Inspector_Gadge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8990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D8D590-2019-6903-EB8B-7EEBF92C3BD5}"/>
              </a:ext>
            </a:extLst>
          </p:cNvPr>
          <p:cNvSpPr>
            <a:spLocks noGrp="1"/>
          </p:cNvSpPr>
          <p:nvPr>
            <p:ph type="title"/>
          </p:nvPr>
        </p:nvSpPr>
        <p:spPr>
          <a:xfrm>
            <a:off x="793662" y="386930"/>
            <a:ext cx="10066122" cy="1298448"/>
          </a:xfrm>
        </p:spPr>
        <p:txBody>
          <a:bodyPr anchor="b">
            <a:normAutofit/>
          </a:bodyPr>
          <a:lstStyle/>
          <a:p>
            <a:r>
              <a:rPr lang="en-US" sz="4800" dirty="0"/>
              <a:t>NSPIRE Standard - Examples</a:t>
            </a:r>
          </a:p>
        </p:txBody>
      </p:sp>
      <p:sp>
        <p:nvSpPr>
          <p:cNvPr id="19" name="Rectangle 1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DEA9E8-CB59-4EB4-D1E7-0D1B470823CE}"/>
              </a:ext>
            </a:extLst>
          </p:cNvPr>
          <p:cNvSpPr>
            <a:spLocks noGrp="1"/>
          </p:cNvSpPr>
          <p:nvPr>
            <p:ph idx="1"/>
          </p:nvPr>
        </p:nvSpPr>
        <p:spPr>
          <a:xfrm>
            <a:off x="793661" y="2599509"/>
            <a:ext cx="4530898" cy="3639450"/>
          </a:xfrm>
        </p:spPr>
        <p:txBody>
          <a:bodyPr anchor="ctr">
            <a:normAutofit lnSpcReduction="10000"/>
          </a:bodyPr>
          <a:lstStyle/>
          <a:p>
            <a:pPr marL="0" indent="0">
              <a:buNone/>
            </a:pPr>
            <a:r>
              <a:rPr lang="en-US" sz="1700" dirty="0">
                <a:latin typeface="Gill Sans MT Condensed" panose="020B0506020104020203" pitchFamily="34" charset="0"/>
              </a:rPr>
              <a:t>Deficiency Criteria:</a:t>
            </a:r>
            <a:endParaRPr lang="en-US" sz="1700" b="0" i="0" u="none" strike="noStrike" baseline="0" dirty="0">
              <a:latin typeface="Gill Sans MT Condensed" panose="020B0506020104020203" pitchFamily="34" charset="0"/>
            </a:endParaRPr>
          </a:p>
          <a:p>
            <a:r>
              <a:rPr lang="en-US" sz="1700" b="0" i="0" u="none" strike="noStrike" baseline="0" dirty="0">
                <a:latin typeface="Gill Sans MT Condensed" panose="020B0506020104020203" pitchFamily="34" charset="0"/>
              </a:rPr>
              <a:t>Pressure gauge indicates that the fire extinguisher is over or under-charged. 	</a:t>
            </a:r>
          </a:p>
          <a:p>
            <a:r>
              <a:rPr lang="en-US" sz="1700" b="0" i="0" u="none" strike="noStrike" baseline="0" dirty="0">
                <a:latin typeface="Gill Sans MT Condensed" panose="020B0506020104020203" pitchFamily="34" charset="0"/>
              </a:rPr>
              <a:t>The date on the service tag of any fire extinguisher has exceeded one year. </a:t>
            </a:r>
          </a:p>
          <a:p>
            <a:r>
              <a:rPr lang="en-US" sz="1700" b="0" i="0" u="none" strike="noStrike" baseline="0" dirty="0">
                <a:latin typeface="Gill Sans MT Condensed" panose="020B0506020104020203" pitchFamily="34" charset="0"/>
              </a:rPr>
              <a:t>The fire extinguisher tag is missing or illegible. </a:t>
            </a:r>
          </a:p>
          <a:p>
            <a:r>
              <a:rPr lang="en-US" sz="1700" b="0" i="0" u="none" strike="noStrike" baseline="0" dirty="0">
                <a:latin typeface="Gill Sans MT Condensed" panose="020B0506020104020203" pitchFamily="34" charset="0"/>
              </a:rPr>
              <a:t>A nonchargeable or disposable fire extinguisher is more than 12 years old (based on manufacture date). 	</a:t>
            </a:r>
          </a:p>
          <a:p>
            <a:r>
              <a:rPr lang="en-US" sz="1700" b="0" i="0" u="none" strike="noStrike" baseline="0" dirty="0">
                <a:latin typeface="Gill Sans MT Condensed" panose="020B0506020104020203" pitchFamily="34" charset="0"/>
              </a:rPr>
              <a:t>Fire extinguisher is damaged (i.e., visibly defective; impacts functionality). </a:t>
            </a:r>
          </a:p>
          <a:p>
            <a:r>
              <a:rPr lang="en-US" sz="1700" b="0" i="0" u="none" strike="noStrike" baseline="0" dirty="0">
                <a:latin typeface="Gill Sans MT Condensed" panose="020B0506020104020203" pitchFamily="34" charset="0"/>
              </a:rPr>
              <a:t>Fire extinguisher is missing (i.e., evidence of prior installation, but now not present or is incomplete). 	</a:t>
            </a:r>
          </a:p>
          <a:p>
            <a:endParaRPr lang="en-US" sz="1700" b="0" i="0" u="none" strike="noStrike" baseline="0" dirty="0">
              <a:latin typeface="Gill Sans MT Condensed" panose="020B0506020104020203" pitchFamily="34" charset="0"/>
            </a:endParaRPr>
          </a:p>
        </p:txBody>
      </p:sp>
      <p:pic>
        <p:nvPicPr>
          <p:cNvPr id="5" name="Picture 4" descr="A fire extinguisher on a wall">
            <a:extLst>
              <a:ext uri="{FF2B5EF4-FFF2-40B4-BE49-F238E27FC236}">
                <a16:creationId xmlns:a16="http://schemas.microsoft.com/office/drawing/2014/main" id="{ECBF0ABA-6F75-8D16-A299-1D1FB628E77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7348"/>
          <a:stretch>
            <a:fillRect/>
          </a:stretch>
        </p:blipFill>
        <p:spPr>
          <a:xfrm>
            <a:off x="5911532" y="2484255"/>
            <a:ext cx="5150277" cy="3714244"/>
          </a:xfrm>
          <a:prstGeom prst="rect">
            <a:avLst/>
          </a:prstGeom>
        </p:spPr>
      </p:pic>
      <p:sp>
        <p:nvSpPr>
          <p:cNvPr id="23" name="Rectangle 22">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607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BE857E-6898-1ECB-E024-012F5D24F554}"/>
              </a:ext>
            </a:extLst>
          </p:cNvPr>
          <p:cNvSpPr>
            <a:spLocks noGrp="1"/>
          </p:cNvSpPr>
          <p:nvPr>
            <p:ph type="title"/>
          </p:nvPr>
        </p:nvSpPr>
        <p:spPr>
          <a:xfrm>
            <a:off x="630936" y="639520"/>
            <a:ext cx="3429000" cy="1719072"/>
          </a:xfrm>
        </p:spPr>
        <p:txBody>
          <a:bodyPr anchor="b">
            <a:normAutofit/>
          </a:bodyPr>
          <a:lstStyle/>
          <a:p>
            <a:r>
              <a:rPr lang="en-US" sz="3800"/>
              <a:t>NSPIRE Standard - Examples</a:t>
            </a:r>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19AF46-F2B9-52E1-5D42-5E1A6264A85E}"/>
              </a:ext>
            </a:extLst>
          </p:cNvPr>
          <p:cNvSpPr>
            <a:spLocks noGrp="1"/>
          </p:cNvSpPr>
          <p:nvPr>
            <p:ph idx="1"/>
          </p:nvPr>
        </p:nvSpPr>
        <p:spPr>
          <a:xfrm>
            <a:off x="630936" y="2807208"/>
            <a:ext cx="3429000" cy="3410712"/>
          </a:xfrm>
        </p:spPr>
        <p:txBody>
          <a:bodyPr anchor="t">
            <a:normAutofit/>
          </a:bodyPr>
          <a:lstStyle/>
          <a:p>
            <a:pPr marL="0" indent="0">
              <a:buNone/>
            </a:pPr>
            <a:r>
              <a:rPr lang="en-US" sz="2200"/>
              <a:t>Is this a NSPIRE Deficiency if the inspection was performed May 22, 2025?</a:t>
            </a:r>
          </a:p>
          <a:p>
            <a:pPr marL="0" indent="0">
              <a:buNone/>
            </a:pPr>
            <a:endParaRPr lang="en-US" sz="2200"/>
          </a:p>
          <a:p>
            <a:pPr marL="0" indent="0">
              <a:buNone/>
            </a:pPr>
            <a:r>
              <a:rPr lang="en-US" sz="2200"/>
              <a:t>Yes</a:t>
            </a:r>
          </a:p>
        </p:txBody>
      </p:sp>
      <p:pic>
        <p:nvPicPr>
          <p:cNvPr id="4" name="Picture 3" descr="Close-up of a red and silver pipe&#10;&#10;AI-generated content may be incorrect.">
            <a:extLst>
              <a:ext uri="{FF2B5EF4-FFF2-40B4-BE49-F238E27FC236}">
                <a16:creationId xmlns:a16="http://schemas.microsoft.com/office/drawing/2014/main" id="{830E03F4-8A6E-AAD7-A070-3545F82DEEA4}"/>
              </a:ext>
            </a:extLst>
          </p:cNvPr>
          <p:cNvPicPr>
            <a:picLocks noChangeAspect="1"/>
          </p:cNvPicPr>
          <p:nvPr/>
        </p:nvPicPr>
        <p:blipFill>
          <a:blip r:embed="rId2">
            <a:extLst>
              <a:ext uri="{28A0092B-C50C-407E-A947-70E740481C1C}">
                <a14:useLocalDpi xmlns:a14="http://schemas.microsoft.com/office/drawing/2010/main" val="0"/>
              </a:ext>
            </a:extLst>
          </a:blip>
          <a:srcRect l="2790" r="896" b="-2"/>
          <a:stretch>
            <a:fillRect/>
          </a:stretch>
        </p:blipFill>
        <p:spPr>
          <a:xfrm>
            <a:off x="4727455" y="640080"/>
            <a:ext cx="6757401" cy="5577840"/>
          </a:xfrm>
          <a:prstGeom prst="rect">
            <a:avLst/>
          </a:prstGeom>
        </p:spPr>
      </p:pic>
    </p:spTree>
    <p:extLst>
      <p:ext uri="{BB962C8B-B14F-4D97-AF65-F5344CB8AC3E}">
        <p14:creationId xmlns:p14="http://schemas.microsoft.com/office/powerpoint/2010/main" val="131466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70A4E-59BB-D3F2-81EA-49C4D3D47B0E}"/>
              </a:ext>
            </a:extLst>
          </p:cNvPr>
          <p:cNvSpPr>
            <a:spLocks noGrp="1"/>
          </p:cNvSpPr>
          <p:nvPr>
            <p:ph type="title"/>
          </p:nvPr>
        </p:nvSpPr>
        <p:spPr>
          <a:xfrm>
            <a:off x="645064" y="525982"/>
            <a:ext cx="4282983" cy="1200361"/>
          </a:xfrm>
        </p:spPr>
        <p:txBody>
          <a:bodyPr anchor="b">
            <a:normAutofit/>
          </a:bodyPr>
          <a:lstStyle/>
          <a:p>
            <a:r>
              <a:rPr lang="en-US" sz="3600"/>
              <a:t>NSPIRE Standard - Examples</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ABCE20-4E21-01B5-290A-CB17813D947F}"/>
              </a:ext>
            </a:extLst>
          </p:cNvPr>
          <p:cNvSpPr>
            <a:spLocks noGrp="1"/>
          </p:cNvSpPr>
          <p:nvPr>
            <p:ph idx="1"/>
          </p:nvPr>
        </p:nvSpPr>
        <p:spPr>
          <a:xfrm>
            <a:off x="645066" y="2031101"/>
            <a:ext cx="4282984" cy="3511943"/>
          </a:xfrm>
        </p:spPr>
        <p:txBody>
          <a:bodyPr anchor="ctr">
            <a:normAutofit/>
          </a:bodyPr>
          <a:lstStyle/>
          <a:p>
            <a:pPr marL="0" indent="0">
              <a:buNone/>
            </a:pPr>
            <a:r>
              <a:rPr lang="en-US" sz="1800"/>
              <a:t>Is this a NSPIRE Deficiency if the inspection was performed May 22, 2025?</a:t>
            </a:r>
          </a:p>
          <a:p>
            <a:pPr marL="0" indent="0">
              <a:buNone/>
            </a:pPr>
            <a:endParaRPr lang="en-US" sz="1800"/>
          </a:p>
          <a:p>
            <a:pPr marL="0" indent="0">
              <a:buNone/>
            </a:pPr>
            <a:r>
              <a:rPr lang="en-US" sz="1800"/>
              <a:t>No</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container with numbers on it&#10;&#10;AI-generated content may be incorrect.">
            <a:extLst>
              <a:ext uri="{FF2B5EF4-FFF2-40B4-BE49-F238E27FC236}">
                <a16:creationId xmlns:a16="http://schemas.microsoft.com/office/drawing/2014/main" id="{7751B2FA-8E7E-825A-524A-F281DB11E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021" y="650494"/>
            <a:ext cx="4179451" cy="5324142"/>
          </a:xfrm>
          <a:prstGeom prst="rect">
            <a:avLst/>
          </a:prstGeom>
        </p:spPr>
      </p:pic>
    </p:spTree>
    <p:extLst>
      <p:ext uri="{BB962C8B-B14F-4D97-AF65-F5344CB8AC3E}">
        <p14:creationId xmlns:p14="http://schemas.microsoft.com/office/powerpoint/2010/main" val="47556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771C5-5EFE-76A3-A59F-1CEA4008F236}"/>
              </a:ext>
            </a:extLst>
          </p:cNvPr>
          <p:cNvSpPr>
            <a:spLocks noGrp="1"/>
          </p:cNvSpPr>
          <p:nvPr>
            <p:ph type="title"/>
          </p:nvPr>
        </p:nvSpPr>
        <p:spPr>
          <a:xfrm>
            <a:off x="640080" y="325369"/>
            <a:ext cx="4368602" cy="1956841"/>
          </a:xfrm>
        </p:spPr>
        <p:txBody>
          <a:bodyPr anchor="b">
            <a:normAutofit/>
          </a:bodyPr>
          <a:lstStyle/>
          <a:p>
            <a:r>
              <a:rPr lang="en-US" sz="4600"/>
              <a:t>NSPIRE Standard - Examples</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11604-16D1-4069-0C97-D18632E06F51}"/>
              </a:ext>
            </a:extLst>
          </p:cNvPr>
          <p:cNvSpPr>
            <a:spLocks noGrp="1"/>
          </p:cNvSpPr>
          <p:nvPr>
            <p:ph idx="1"/>
          </p:nvPr>
        </p:nvSpPr>
        <p:spPr>
          <a:xfrm>
            <a:off x="640080" y="2872899"/>
            <a:ext cx="4243589" cy="3320668"/>
          </a:xfrm>
        </p:spPr>
        <p:txBody>
          <a:bodyPr>
            <a:normAutofit/>
          </a:bodyPr>
          <a:lstStyle/>
          <a:p>
            <a:pPr marL="0" indent="0">
              <a:buNone/>
            </a:pPr>
            <a:r>
              <a:rPr lang="en-US" sz="2200" dirty="0"/>
              <a:t>Does this Fire Extinguisher require an annual inspection?</a:t>
            </a:r>
          </a:p>
          <a:p>
            <a:endParaRPr lang="en-US" sz="2200" dirty="0"/>
          </a:p>
          <a:p>
            <a:pPr marL="0" indent="0">
              <a:buNone/>
            </a:pPr>
            <a:r>
              <a:rPr lang="en-US" sz="2200" dirty="0"/>
              <a:t>No</a:t>
            </a:r>
          </a:p>
          <a:p>
            <a:pPr marL="0" indent="0">
              <a:buNone/>
            </a:pPr>
            <a:endParaRPr lang="en-US" sz="2200" dirty="0"/>
          </a:p>
          <a:p>
            <a:pPr marL="0" indent="0">
              <a:buNone/>
            </a:pPr>
            <a:r>
              <a:rPr lang="en-US" sz="2200" dirty="0"/>
              <a:t>It is good for 12-years based on the manufacturing date that will either be on the neck or bottom of the fire extinguisher</a:t>
            </a:r>
          </a:p>
        </p:txBody>
      </p:sp>
      <p:pic>
        <p:nvPicPr>
          <p:cNvPr id="4" name="Picture 3" descr="A close up of a fire extinguisher&#10;&#10;AI-generated content may be incorrect.">
            <a:extLst>
              <a:ext uri="{FF2B5EF4-FFF2-40B4-BE49-F238E27FC236}">
                <a16:creationId xmlns:a16="http://schemas.microsoft.com/office/drawing/2014/main" id="{344C7FC5-801E-1AB5-CD95-BCF113CA8ED7}"/>
              </a:ext>
            </a:extLst>
          </p:cNvPr>
          <p:cNvPicPr>
            <a:picLocks noChangeAspect="1"/>
          </p:cNvPicPr>
          <p:nvPr/>
        </p:nvPicPr>
        <p:blipFill>
          <a:blip r:embed="rId2">
            <a:extLst>
              <a:ext uri="{28A0092B-C50C-407E-A947-70E740481C1C}">
                <a14:useLocalDpi xmlns:a14="http://schemas.microsoft.com/office/drawing/2010/main" val="0"/>
              </a:ext>
            </a:extLst>
          </a:blip>
          <a:srcRect l="15308" r="1192"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6403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fire extinguisher&#10;&#10;AI-generated content may be incorrect.">
            <a:extLst>
              <a:ext uri="{FF2B5EF4-FFF2-40B4-BE49-F238E27FC236}">
                <a16:creationId xmlns:a16="http://schemas.microsoft.com/office/drawing/2014/main" id="{49CDE868-7AF7-FC37-2782-2D81DCCDC85B}"/>
              </a:ext>
            </a:extLst>
          </p:cNvPr>
          <p:cNvPicPr>
            <a:picLocks noChangeAspect="1"/>
          </p:cNvPicPr>
          <p:nvPr/>
        </p:nvPicPr>
        <p:blipFill>
          <a:blip r:embed="rId2">
            <a:extLst>
              <a:ext uri="{28A0092B-C50C-407E-A947-70E740481C1C}">
                <a14:useLocalDpi xmlns:a14="http://schemas.microsoft.com/office/drawing/2010/main" val="0"/>
              </a:ext>
            </a:extLst>
          </a:blip>
          <a:srcRect l="5586" r="12281" b="-1"/>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D73BDC-AE64-8B25-42E0-809D51E51D48}"/>
              </a:ext>
            </a:extLst>
          </p:cNvPr>
          <p:cNvSpPr>
            <a:spLocks noGrp="1"/>
          </p:cNvSpPr>
          <p:nvPr>
            <p:ph type="title"/>
          </p:nvPr>
        </p:nvSpPr>
        <p:spPr>
          <a:xfrm>
            <a:off x="838200" y="365125"/>
            <a:ext cx="3822189" cy="1899912"/>
          </a:xfrm>
        </p:spPr>
        <p:txBody>
          <a:bodyPr>
            <a:normAutofit/>
          </a:bodyPr>
          <a:lstStyle/>
          <a:p>
            <a:r>
              <a:rPr lang="en-US" sz="4000"/>
              <a:t>NSPIRE Standard - Examples</a:t>
            </a:r>
          </a:p>
        </p:txBody>
      </p:sp>
      <p:sp>
        <p:nvSpPr>
          <p:cNvPr id="3" name="Content Placeholder 2">
            <a:extLst>
              <a:ext uri="{FF2B5EF4-FFF2-40B4-BE49-F238E27FC236}">
                <a16:creationId xmlns:a16="http://schemas.microsoft.com/office/drawing/2014/main" id="{69049C06-566B-DEB4-B241-A1AF08861E55}"/>
              </a:ext>
            </a:extLst>
          </p:cNvPr>
          <p:cNvSpPr>
            <a:spLocks noGrp="1"/>
          </p:cNvSpPr>
          <p:nvPr>
            <p:ph idx="1"/>
          </p:nvPr>
        </p:nvSpPr>
        <p:spPr>
          <a:xfrm>
            <a:off x="838200" y="2434201"/>
            <a:ext cx="3822189" cy="3742762"/>
          </a:xfrm>
        </p:spPr>
        <p:txBody>
          <a:bodyPr>
            <a:normAutofit/>
          </a:bodyPr>
          <a:lstStyle/>
          <a:p>
            <a:pPr marL="0" indent="0">
              <a:buNone/>
            </a:pPr>
            <a:r>
              <a:rPr lang="en-US" sz="2000"/>
              <a:t>Does this Fire Extinguisher require an annual inspection?</a:t>
            </a:r>
          </a:p>
          <a:p>
            <a:pPr marL="0" indent="0">
              <a:buNone/>
            </a:pPr>
            <a:endParaRPr lang="en-US" sz="2000"/>
          </a:p>
          <a:p>
            <a:pPr marL="0" indent="0">
              <a:buNone/>
            </a:pPr>
            <a:r>
              <a:rPr lang="en-US" sz="2000"/>
              <a:t>Yes</a:t>
            </a:r>
          </a:p>
        </p:txBody>
      </p:sp>
    </p:spTree>
    <p:extLst>
      <p:ext uri="{BB962C8B-B14F-4D97-AF65-F5344CB8AC3E}">
        <p14:creationId xmlns:p14="http://schemas.microsoft.com/office/powerpoint/2010/main" val="169471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A752DD-3975-6349-78D9-D3151EBD9F5E}"/>
              </a:ext>
            </a:extLst>
          </p:cNvPr>
          <p:cNvSpPr>
            <a:spLocks noGrp="1"/>
          </p:cNvSpPr>
          <p:nvPr>
            <p:ph type="title"/>
          </p:nvPr>
        </p:nvSpPr>
        <p:spPr>
          <a:xfrm>
            <a:off x="589560" y="856180"/>
            <a:ext cx="4560584" cy="1128068"/>
          </a:xfrm>
        </p:spPr>
        <p:txBody>
          <a:bodyPr anchor="ctr">
            <a:normAutofit/>
          </a:bodyPr>
          <a:lstStyle/>
          <a:p>
            <a:r>
              <a:rPr lang="en-US" sz="3700" dirty="0"/>
              <a:t>NSPIRE Standard - Examples</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0FDD25-5156-E647-6E8A-6FAE9D52692C}"/>
              </a:ext>
            </a:extLst>
          </p:cNvPr>
          <p:cNvSpPr>
            <a:spLocks noGrp="1"/>
          </p:cNvSpPr>
          <p:nvPr>
            <p:ph idx="1"/>
          </p:nvPr>
        </p:nvSpPr>
        <p:spPr>
          <a:xfrm>
            <a:off x="590719" y="2330505"/>
            <a:ext cx="4559425" cy="3979585"/>
          </a:xfrm>
        </p:spPr>
        <p:txBody>
          <a:bodyPr anchor="ctr">
            <a:normAutofit/>
          </a:bodyPr>
          <a:lstStyle/>
          <a:p>
            <a:pPr marL="0" indent="0">
              <a:buNone/>
            </a:pPr>
            <a:r>
              <a:rPr lang="en-US" sz="2000" dirty="0"/>
              <a:t>Water Heater</a:t>
            </a:r>
          </a:p>
          <a:p>
            <a:pPr marL="0" indent="0">
              <a:buNone/>
            </a:pPr>
            <a:endParaRPr lang="en-US" sz="2000" dirty="0"/>
          </a:p>
          <a:p>
            <a:pPr marL="0" indent="0">
              <a:buNone/>
            </a:pPr>
            <a:r>
              <a:rPr lang="en-US" sz="2000" dirty="0"/>
              <a:t>If the water heater is located behind a locked door or concealed, request access from the resident or management.</a:t>
            </a:r>
          </a:p>
          <a:p>
            <a:pPr marL="0" indent="0">
              <a:buNone/>
            </a:pPr>
            <a:endParaRPr lang="en-US" sz="20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water heater&#10;&#10;Description automatically generated">
            <a:extLst>
              <a:ext uri="{FF2B5EF4-FFF2-40B4-BE49-F238E27FC236}">
                <a16:creationId xmlns:a16="http://schemas.microsoft.com/office/drawing/2014/main" id="{100EB0E3-9F0C-1EE7-0E0F-30FFDB89DEE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55" b="26526"/>
          <a:stretch/>
        </p:blipFill>
        <p:spPr>
          <a:xfrm>
            <a:off x="5977788" y="799352"/>
            <a:ext cx="5425410" cy="5259296"/>
          </a:xfrm>
          <a:prstGeom prst="rect">
            <a:avLst/>
          </a:prstGeom>
        </p:spPr>
      </p:pic>
      <p:sp>
        <p:nvSpPr>
          <p:cNvPr id="6" name="TextBox 5">
            <a:extLst>
              <a:ext uri="{FF2B5EF4-FFF2-40B4-BE49-F238E27FC236}">
                <a16:creationId xmlns:a16="http://schemas.microsoft.com/office/drawing/2014/main" id="{C0A42532-8A22-CC1A-31BA-13E8417CF1D4}"/>
              </a:ext>
            </a:extLst>
          </p:cNvPr>
          <p:cNvSpPr txBox="1"/>
          <p:nvPr/>
        </p:nvSpPr>
        <p:spPr>
          <a:xfrm>
            <a:off x="8943871" y="5858593"/>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rd76pag/297940158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730484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4DC61-D69D-008C-4682-2A158F7728A2}"/>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NSPIRE Standard - Examples</a:t>
            </a:r>
          </a:p>
        </p:txBody>
      </p:sp>
      <p:sp>
        <p:nvSpPr>
          <p:cNvPr id="3" name="Content Placeholder 2">
            <a:extLst>
              <a:ext uri="{FF2B5EF4-FFF2-40B4-BE49-F238E27FC236}">
                <a16:creationId xmlns:a16="http://schemas.microsoft.com/office/drawing/2014/main" id="{4795946C-C405-EE5D-9BE8-2F19E8D02C3B}"/>
              </a:ext>
            </a:extLst>
          </p:cNvPr>
          <p:cNvSpPr>
            <a:spLocks noGrp="1"/>
          </p:cNvSpPr>
          <p:nvPr>
            <p:ph idx="1"/>
          </p:nvPr>
        </p:nvSpPr>
        <p:spPr>
          <a:xfrm>
            <a:off x="1371599" y="2318197"/>
            <a:ext cx="9724031" cy="3683358"/>
          </a:xfrm>
        </p:spPr>
        <p:txBody>
          <a:bodyPr anchor="ctr">
            <a:normAutofit/>
          </a:bodyPr>
          <a:lstStyle/>
          <a:p>
            <a:pPr marL="0" indent="0">
              <a:buNone/>
            </a:pPr>
            <a:r>
              <a:rPr lang="en-US" sz="2000" b="0" i="0" u="none" strike="noStrike" baseline="0" dirty="0">
                <a:latin typeface="Gill Sans MT Condensed" panose="020B0506020104020203" pitchFamily="34" charset="0"/>
              </a:rPr>
              <a:t>Water Heater</a:t>
            </a:r>
          </a:p>
          <a:p>
            <a:pPr marL="0" indent="0">
              <a:buNone/>
            </a:pPr>
            <a:r>
              <a:rPr lang="en-US" sz="1800" b="0" i="0" u="none" strike="noStrike" baseline="0" dirty="0">
                <a:solidFill>
                  <a:srgbClr val="000000"/>
                </a:solidFill>
                <a:latin typeface="Gill Sans MT Condensed" panose="020B0506020104020203" pitchFamily="34" charset="0"/>
              </a:rPr>
              <a:t>DEFICIENCY 1 – UNIT: </a:t>
            </a:r>
          </a:p>
          <a:p>
            <a:pPr marL="0" indent="0">
              <a:buNone/>
            </a:pPr>
            <a:r>
              <a:rPr lang="en-US" sz="2000" b="0" i="0" u="none" strike="noStrike" baseline="0" dirty="0">
                <a:latin typeface="Gill Sans MT Condensed" panose="020B0506020104020203" pitchFamily="34" charset="0"/>
              </a:rPr>
              <a:t>TEMPERATURE PRESSURE RELIEF (TPR) VALVE HAS AN ACTIVE LEAK OR IS OBSTRUCTED OR RELIEF VALVE DISCHARGE PIPING IS DAMAGED, CAPPED, HAS AN UPWARD SLOPE, OR IS CONSTRUCTED OF UNSUITABLE MATERIAL. </a:t>
            </a:r>
          </a:p>
          <a:p>
            <a:pPr marL="0" indent="0">
              <a:buNone/>
            </a:pPr>
            <a:r>
              <a:rPr lang="en-US" sz="2000" b="0" i="0" u="none" strike="noStrike" baseline="0" dirty="0">
                <a:latin typeface="Gill Sans MT Condensed" panose="020B0506020104020203" pitchFamily="34" charset="0"/>
              </a:rPr>
              <a:t>DEFICIENCY CRITERIA: 	</a:t>
            </a:r>
          </a:p>
          <a:p>
            <a:pPr>
              <a:buFontTx/>
              <a:buChar char="-"/>
            </a:pPr>
            <a:r>
              <a:rPr lang="en-US" sz="2000" b="0" i="0" u="none" strike="noStrike" baseline="0" dirty="0">
                <a:latin typeface="Gill Sans MT Condensed" panose="020B0506020104020203" pitchFamily="34" charset="0"/>
              </a:rPr>
              <a:t>TPR valve has an active leak.</a:t>
            </a:r>
          </a:p>
          <a:p>
            <a:pPr>
              <a:buFontTx/>
              <a:buChar char="-"/>
            </a:pPr>
            <a:r>
              <a:rPr lang="en-US" sz="2000" b="0" i="0" u="none" strike="noStrike" baseline="0" dirty="0">
                <a:latin typeface="Gill Sans MT Condensed" panose="020B0506020104020203" pitchFamily="34" charset="0"/>
              </a:rPr>
              <a:t>TPR valve is obstructed such that the TPR valve is unable to be fully actuated. </a:t>
            </a:r>
          </a:p>
          <a:p>
            <a:pPr>
              <a:buFontTx/>
              <a:buChar char="-"/>
            </a:pPr>
            <a:r>
              <a:rPr lang="en-US" sz="2000" b="0" i="0" u="none" strike="noStrike" baseline="0" dirty="0">
                <a:latin typeface="Gill Sans MT Condensed" panose="020B0506020104020203" pitchFamily="34" charset="0"/>
              </a:rPr>
              <a:t>Relief valve discharge piping is damaged (i.e., visibly defective; impacts functionality), capped, has an upward slope, or is constructed of unsuitable material. 	</a:t>
            </a:r>
          </a:p>
          <a:p>
            <a:pPr marL="0" indent="0">
              <a:buNone/>
            </a:pPr>
            <a:endParaRPr lang="en-US" sz="2000" dirty="0"/>
          </a:p>
        </p:txBody>
      </p:sp>
    </p:spTree>
    <p:extLst>
      <p:ext uri="{BB962C8B-B14F-4D97-AF65-F5344CB8AC3E}">
        <p14:creationId xmlns:p14="http://schemas.microsoft.com/office/powerpoint/2010/main" val="310334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EC3EF5-2D96-A539-0550-C3372ABB890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NSPIRE Standard - Examples</a:t>
            </a:r>
          </a:p>
        </p:txBody>
      </p:sp>
      <p:sp>
        <p:nvSpPr>
          <p:cNvPr id="3" name="Content Placeholder 2">
            <a:extLst>
              <a:ext uri="{FF2B5EF4-FFF2-40B4-BE49-F238E27FC236}">
                <a16:creationId xmlns:a16="http://schemas.microsoft.com/office/drawing/2014/main" id="{735995C8-D056-68D9-7222-42A4F14F818C}"/>
              </a:ext>
            </a:extLst>
          </p:cNvPr>
          <p:cNvSpPr>
            <a:spLocks noGrp="1"/>
          </p:cNvSpPr>
          <p:nvPr>
            <p:ph idx="1"/>
          </p:nvPr>
        </p:nvSpPr>
        <p:spPr>
          <a:xfrm>
            <a:off x="4810259" y="649480"/>
            <a:ext cx="6555347" cy="5546047"/>
          </a:xfrm>
        </p:spPr>
        <p:txBody>
          <a:bodyPr anchor="ctr">
            <a:normAutofit/>
          </a:bodyPr>
          <a:lstStyle/>
          <a:p>
            <a:pPr marL="0" indent="0">
              <a:buNone/>
            </a:pPr>
            <a:r>
              <a:rPr lang="en-US" sz="2000" b="0" i="0" u="none" strike="noStrike" baseline="0" dirty="0">
                <a:latin typeface="Gill Sans MT Condensed" panose="020B0506020104020203" pitchFamily="34" charset="0"/>
              </a:rPr>
              <a:t>DEFICIENCY 2 – NO HOT WATER</a:t>
            </a:r>
          </a:p>
          <a:p>
            <a:pPr marL="0" indent="0">
              <a:buNone/>
            </a:pPr>
            <a:r>
              <a:rPr lang="en-US" sz="2000" b="0" i="0" u="none" strike="noStrike" baseline="0" dirty="0">
                <a:latin typeface="Gill Sans MT Condensed" panose="020B0506020104020203" pitchFamily="34" charset="0"/>
              </a:rPr>
              <a:t>INSPECTION PROCESS:		</a:t>
            </a:r>
          </a:p>
          <a:p>
            <a:r>
              <a:rPr lang="en-US" sz="2000" b="0" i="0" u="none" strike="noStrike" baseline="0" dirty="0">
                <a:latin typeface="Gill Sans MT Condensed" panose="020B0506020104020203" pitchFamily="34" charset="0"/>
              </a:rPr>
              <a:t>Turn the faucet handle to activate hot water.</a:t>
            </a:r>
          </a:p>
          <a:p>
            <a:r>
              <a:rPr lang="en-US" sz="2000" b="0" i="0" u="none" strike="noStrike" baseline="0" dirty="0">
                <a:latin typeface="Gill Sans MT Condensed" panose="020B0506020104020203" pitchFamily="34" charset="0"/>
              </a:rPr>
              <a:t>Feel the water coming out of the faucet to determine if it is heating up. </a:t>
            </a:r>
          </a:p>
          <a:p>
            <a:endParaRPr lang="en-US" sz="2000" dirty="0">
              <a:latin typeface="Gill Sans MT Condensed" panose="020B0506020104020203" pitchFamily="34" charset="0"/>
            </a:endParaRPr>
          </a:p>
          <a:p>
            <a:pPr marL="0" indent="0">
              <a:buNone/>
            </a:pPr>
            <a:r>
              <a:rPr lang="en-US" sz="2000" b="0" i="0" u="none" strike="noStrike" baseline="0" dirty="0">
                <a:latin typeface="Gill Sans MT Condensed" panose="020B0506020104020203" pitchFamily="34" charset="0"/>
              </a:rPr>
              <a:t>DEFICIENCY 3 – THE RELIEF VALVE DISCHARGE PIPING IS MISSING OR TERMINATES GREATER THAN 6 INCHES OR LESS THAN 2 INCHES FROM WASTE RECEPTOR FLOOD-LEVEL. </a:t>
            </a:r>
          </a:p>
          <a:p>
            <a:pPr marL="0" indent="0">
              <a:buNone/>
            </a:pPr>
            <a:r>
              <a:rPr lang="en-US" sz="2000" b="0" i="0" u="none" strike="noStrike" baseline="0" dirty="0">
                <a:latin typeface="Gill Sans MT Condensed" panose="020B0506020104020203" pitchFamily="34" charset="0"/>
              </a:rPr>
              <a:t>DEFICIENCY CRITERIA: 	</a:t>
            </a:r>
          </a:p>
          <a:p>
            <a:r>
              <a:rPr lang="en-US" sz="2000" b="0" i="0" u="none" strike="noStrike" baseline="0" dirty="0">
                <a:latin typeface="Gill Sans MT Condensed" panose="020B0506020104020203" pitchFamily="34" charset="0"/>
              </a:rPr>
              <a:t>The relief valve discharge piping is missing (i.e., evidence of prior installation, but is now not present or is incomplete).</a:t>
            </a:r>
          </a:p>
          <a:p>
            <a:r>
              <a:rPr lang="en-US" sz="2000" b="0" i="0" u="none" strike="noStrike" baseline="0" dirty="0">
                <a:latin typeface="Gill Sans MT Condensed" panose="020B0506020104020203" pitchFamily="34" charset="0"/>
              </a:rPr>
              <a:t>The relief valve discharge piping terminates greater than 6 inches or less than 2 inches from waste receptor flood-level. 	</a:t>
            </a:r>
          </a:p>
          <a:p>
            <a:pPr marL="0" indent="0">
              <a:buNone/>
            </a:pPr>
            <a:endParaRPr lang="en-US" sz="2000" b="0" i="0" u="none" strike="noStrike" baseline="0" dirty="0">
              <a:latin typeface="Gill Sans MT Condensed" panose="020B0506020104020203" pitchFamily="34" charset="0"/>
            </a:endParaRPr>
          </a:p>
          <a:p>
            <a:pPr marL="0" indent="0">
              <a:buNone/>
            </a:pPr>
            <a:endParaRPr lang="en-US" sz="2000" dirty="0"/>
          </a:p>
        </p:txBody>
      </p:sp>
    </p:spTree>
    <p:extLst>
      <p:ext uri="{BB962C8B-B14F-4D97-AF65-F5344CB8AC3E}">
        <p14:creationId xmlns:p14="http://schemas.microsoft.com/office/powerpoint/2010/main" val="907560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E0302-0619-B111-91EC-2941A74EDEB6}"/>
              </a:ext>
            </a:extLst>
          </p:cNvPr>
          <p:cNvSpPr>
            <a:spLocks noGrp="1"/>
          </p:cNvSpPr>
          <p:nvPr>
            <p:ph type="title"/>
          </p:nvPr>
        </p:nvSpPr>
        <p:spPr>
          <a:xfrm>
            <a:off x="8643193" y="489507"/>
            <a:ext cx="3091607" cy="1655483"/>
          </a:xfrm>
        </p:spPr>
        <p:txBody>
          <a:bodyPr anchor="b">
            <a:normAutofit/>
          </a:bodyPr>
          <a:lstStyle/>
          <a:p>
            <a:r>
              <a:rPr lang="en-US" sz="3700" dirty="0"/>
              <a:t>NSPIRE Standard - Example</a:t>
            </a:r>
          </a:p>
        </p:txBody>
      </p:sp>
      <p:pic>
        <p:nvPicPr>
          <p:cNvPr id="5" name="Picture 4" descr="A close up of a water tank&#10;&#10;AI-generated content may be incorrect.">
            <a:extLst>
              <a:ext uri="{FF2B5EF4-FFF2-40B4-BE49-F238E27FC236}">
                <a16:creationId xmlns:a16="http://schemas.microsoft.com/office/drawing/2014/main" id="{27082630-4E22-C38C-C3E6-EFA79D367114}"/>
              </a:ext>
            </a:extLst>
          </p:cNvPr>
          <p:cNvPicPr>
            <a:picLocks noChangeAspect="1"/>
          </p:cNvPicPr>
          <p:nvPr/>
        </p:nvPicPr>
        <p:blipFill>
          <a:blip r:embed="rId2">
            <a:extLst>
              <a:ext uri="{28A0092B-C50C-407E-A947-70E740481C1C}">
                <a14:useLocalDpi xmlns:a14="http://schemas.microsoft.com/office/drawing/2010/main" val="0"/>
              </a:ext>
            </a:extLst>
          </a:blip>
          <a:srcRect r="4075" b="2"/>
          <a:stretch>
            <a:fillRect/>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1B0D9AFE-ADC0-CDA6-1A42-FED8C86DB833}"/>
              </a:ext>
            </a:extLst>
          </p:cNvPr>
          <p:cNvSpPr>
            <a:spLocks noGrp="1"/>
          </p:cNvSpPr>
          <p:nvPr>
            <p:ph idx="1"/>
          </p:nvPr>
        </p:nvSpPr>
        <p:spPr>
          <a:xfrm>
            <a:off x="8643193" y="2418408"/>
            <a:ext cx="2942813" cy="3540265"/>
          </a:xfrm>
        </p:spPr>
        <p:txBody>
          <a:bodyPr>
            <a:normAutofit/>
          </a:bodyPr>
          <a:lstStyle/>
          <a:p>
            <a:pPr marL="0" indent="0">
              <a:buNone/>
            </a:pPr>
            <a:r>
              <a:rPr lang="en-US" sz="1400" dirty="0"/>
              <a:t>Is this a NSPIRE Deficiency?</a:t>
            </a:r>
          </a:p>
          <a:p>
            <a:pPr marL="0" indent="0">
              <a:buNone/>
            </a:pPr>
            <a:endParaRPr lang="en-US" sz="1400" dirty="0"/>
          </a:p>
          <a:p>
            <a:pPr marL="0" indent="0">
              <a:buNone/>
            </a:pPr>
            <a:r>
              <a:rPr lang="en-US" sz="1400" dirty="0"/>
              <a:t>Yes</a:t>
            </a:r>
          </a:p>
          <a:p>
            <a:pPr marL="0" indent="0">
              <a:buNone/>
            </a:pPr>
            <a:endParaRPr lang="en-US" sz="1400" dirty="0"/>
          </a:p>
          <a:p>
            <a:pPr marL="0" indent="0">
              <a:buNone/>
            </a:pPr>
            <a:r>
              <a:rPr lang="en-US" sz="1400" dirty="0"/>
              <a:t>The Relief Valve Discharge Piping terminates greater than 6 in. or less than 2 in. from Waste Receptor Flood-Level.</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75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4993-52BA-0603-3562-2FD49BC2406F}"/>
              </a:ext>
            </a:extLst>
          </p:cNvPr>
          <p:cNvSpPr>
            <a:spLocks noGrp="1"/>
          </p:cNvSpPr>
          <p:nvPr>
            <p:ph type="title"/>
          </p:nvPr>
        </p:nvSpPr>
        <p:spPr>
          <a:xfrm>
            <a:off x="762000" y="1138036"/>
            <a:ext cx="4085665" cy="1402470"/>
          </a:xfrm>
        </p:spPr>
        <p:txBody>
          <a:bodyPr anchor="t">
            <a:normAutofit/>
          </a:bodyPr>
          <a:lstStyle/>
          <a:p>
            <a:r>
              <a:rPr lang="en-US" sz="3200"/>
              <a:t>NSPIRE Standard - Example</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C062FB-25D2-D5FF-B8CC-D006B2C4D581}"/>
              </a:ext>
            </a:extLst>
          </p:cNvPr>
          <p:cNvSpPr>
            <a:spLocks noGrp="1"/>
          </p:cNvSpPr>
          <p:nvPr>
            <p:ph idx="1"/>
          </p:nvPr>
        </p:nvSpPr>
        <p:spPr>
          <a:xfrm>
            <a:off x="762000" y="2551176"/>
            <a:ext cx="4085665" cy="3591207"/>
          </a:xfrm>
        </p:spPr>
        <p:txBody>
          <a:bodyPr>
            <a:normAutofit/>
          </a:bodyPr>
          <a:lstStyle/>
          <a:p>
            <a:pPr marL="0" indent="0">
              <a:buNone/>
            </a:pPr>
            <a:r>
              <a:rPr lang="en-US" sz="2000" dirty="0"/>
              <a:t>Is this a NSPIRE Deficiency?</a:t>
            </a:r>
          </a:p>
          <a:p>
            <a:pPr marL="0" indent="0">
              <a:buNone/>
            </a:pPr>
            <a:endParaRPr lang="en-US" sz="2000" dirty="0"/>
          </a:p>
          <a:p>
            <a:pPr marL="0" indent="0">
              <a:buNone/>
            </a:pPr>
            <a:r>
              <a:rPr lang="en-US" sz="2000" dirty="0"/>
              <a:t>Yes</a:t>
            </a:r>
          </a:p>
          <a:p>
            <a:pPr marL="0" indent="0">
              <a:buNone/>
            </a:pPr>
            <a:endParaRPr lang="en-US" sz="2000" dirty="0"/>
          </a:p>
          <a:p>
            <a:pPr marL="0" indent="0">
              <a:buNone/>
            </a:pPr>
            <a:r>
              <a:rPr lang="en-US" sz="2000" dirty="0"/>
              <a:t>The Relief Valve Discharge Piping is less than 2 in. from Waste Receptor Flood-Level.</a:t>
            </a:r>
          </a:p>
          <a:p>
            <a:pPr marL="0" indent="0">
              <a:buNone/>
            </a:pPr>
            <a:endParaRPr lang="en-US" sz="2000" dirty="0"/>
          </a:p>
        </p:txBody>
      </p:sp>
      <p:pic>
        <p:nvPicPr>
          <p:cNvPr id="4" name="Picture 3" descr="A pipe in a wall&#10;&#10;AI-generated content may be incorrect.">
            <a:extLst>
              <a:ext uri="{FF2B5EF4-FFF2-40B4-BE49-F238E27FC236}">
                <a16:creationId xmlns:a16="http://schemas.microsoft.com/office/drawing/2014/main" id="{3D3EB2BC-6A4F-E02C-9E60-78DAE8BD3FAF}"/>
              </a:ext>
            </a:extLst>
          </p:cNvPr>
          <p:cNvPicPr>
            <a:picLocks noChangeAspect="1"/>
          </p:cNvPicPr>
          <p:nvPr/>
        </p:nvPicPr>
        <p:blipFill>
          <a:blip r:embed="rId2">
            <a:extLst>
              <a:ext uri="{28A0092B-C50C-407E-A947-70E740481C1C}">
                <a14:useLocalDpi xmlns:a14="http://schemas.microsoft.com/office/drawing/2010/main" val="0"/>
              </a:ext>
            </a:extLst>
          </a:blip>
          <a:srcRect l="12593" r="2998" b="1"/>
          <a:stretch>
            <a:fillRect/>
          </a:stretch>
        </p:blipFill>
        <p:spPr>
          <a:xfrm>
            <a:off x="5650992" y="10"/>
            <a:ext cx="6541008" cy="6857990"/>
          </a:xfrm>
          <a:prstGeom prst="rect">
            <a:avLst/>
          </a:prstGeom>
        </p:spPr>
      </p:pic>
    </p:spTree>
    <p:extLst>
      <p:ext uri="{BB962C8B-B14F-4D97-AF65-F5344CB8AC3E}">
        <p14:creationId xmlns:p14="http://schemas.microsoft.com/office/powerpoint/2010/main" val="335642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F4A41-C6A3-E5F9-4CE1-5F40D005CC56}"/>
              </a:ext>
            </a:extLst>
          </p:cNvPr>
          <p:cNvSpPr>
            <a:spLocks noGrp="1"/>
          </p:cNvSpPr>
          <p:nvPr>
            <p:ph type="title"/>
          </p:nvPr>
        </p:nvSpPr>
        <p:spPr>
          <a:xfrm>
            <a:off x="589560" y="856180"/>
            <a:ext cx="4560584" cy="1128068"/>
          </a:xfrm>
        </p:spPr>
        <p:txBody>
          <a:bodyPr anchor="ctr">
            <a:normAutofit/>
          </a:bodyPr>
          <a:lstStyle/>
          <a:p>
            <a:r>
              <a:rPr lang="en-US" sz="4000"/>
              <a:t>NSPIRE</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DF2941-ECFF-A3D8-FDCA-31B245590191}"/>
              </a:ext>
            </a:extLst>
          </p:cNvPr>
          <p:cNvSpPr>
            <a:spLocks noGrp="1"/>
          </p:cNvSpPr>
          <p:nvPr>
            <p:ph idx="1"/>
          </p:nvPr>
        </p:nvSpPr>
        <p:spPr>
          <a:xfrm>
            <a:off x="590719" y="2330505"/>
            <a:ext cx="4559425" cy="3979585"/>
          </a:xfrm>
        </p:spPr>
        <p:txBody>
          <a:bodyPr anchor="ctr">
            <a:normAutofit/>
          </a:bodyPr>
          <a:lstStyle/>
          <a:p>
            <a:pPr marL="0" indent="0">
              <a:buNone/>
            </a:pPr>
            <a:r>
              <a:rPr lang="en-US" sz="2000"/>
              <a:t>Unit</a:t>
            </a:r>
          </a:p>
          <a:p>
            <a:pPr marL="0" indent="0">
              <a:buNone/>
            </a:pPr>
            <a:endParaRPr lang="en-US" sz="2000"/>
          </a:p>
          <a:p>
            <a:pPr marL="0" indent="0">
              <a:buNone/>
            </a:pPr>
            <a:r>
              <a:rPr lang="en-US" sz="2000" b="0" i="0">
                <a:effectLst/>
                <a:latin typeface="Calibri" panose="020F0502020204030204" pitchFamily="34" charset="0"/>
                <a:ea typeface="Calibri" panose="020F0502020204030204" pitchFamily="34" charset="0"/>
                <a:cs typeface="Calibri" panose="020F0502020204030204" pitchFamily="34" charset="0"/>
              </a:rPr>
              <a:t>A “Unit” of HUD housing refers to the interior components of an individual dwelling, where the resident lives.</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kitchen with a white refrigerator and a gray island&#10;&#10;Description automatically generated">
            <a:extLst>
              <a:ext uri="{FF2B5EF4-FFF2-40B4-BE49-F238E27FC236}">
                <a16:creationId xmlns:a16="http://schemas.microsoft.com/office/drawing/2014/main" id="{A4363CB1-F938-DA0F-E87E-A3C84535B15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866" r="5277" b="1"/>
          <a:stretch/>
        </p:blipFill>
        <p:spPr>
          <a:xfrm>
            <a:off x="5977788" y="799352"/>
            <a:ext cx="5425410" cy="5259296"/>
          </a:xfrm>
          <a:prstGeom prst="rect">
            <a:avLst/>
          </a:prstGeom>
        </p:spPr>
      </p:pic>
      <p:sp>
        <p:nvSpPr>
          <p:cNvPr id="6" name="TextBox 5">
            <a:extLst>
              <a:ext uri="{FF2B5EF4-FFF2-40B4-BE49-F238E27FC236}">
                <a16:creationId xmlns:a16="http://schemas.microsoft.com/office/drawing/2014/main" id="{FCEDFBBB-95B2-4197-385B-04B1A653B294}"/>
              </a:ext>
            </a:extLst>
          </p:cNvPr>
          <p:cNvSpPr txBox="1"/>
          <p:nvPr/>
        </p:nvSpPr>
        <p:spPr>
          <a:xfrm>
            <a:off x="8943871" y="5858593"/>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ryansmithphotography.com/real-estate-photography-galler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93054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E7095-764A-2D1D-7B94-50E42EBB0636}"/>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NSPIRE Standard - Examples</a:t>
            </a:r>
          </a:p>
        </p:txBody>
      </p:sp>
      <p:sp>
        <p:nvSpPr>
          <p:cNvPr id="16" name="Content Placeholder 5">
            <a:extLst>
              <a:ext uri="{FF2B5EF4-FFF2-40B4-BE49-F238E27FC236}">
                <a16:creationId xmlns:a16="http://schemas.microsoft.com/office/drawing/2014/main" id="{B1DE22FD-E5B5-3762-A707-96380CECA83C}"/>
              </a:ext>
            </a:extLst>
          </p:cNvPr>
          <p:cNvSpPr>
            <a:spLocks noGrp="1"/>
          </p:cNvSpPr>
          <p:nvPr>
            <p:ph idx="1"/>
          </p:nvPr>
        </p:nvSpPr>
        <p:spPr>
          <a:xfrm>
            <a:off x="4810259" y="649480"/>
            <a:ext cx="6555347" cy="5546047"/>
          </a:xfrm>
        </p:spPr>
        <p:txBody>
          <a:bodyPr anchor="ctr">
            <a:normAutofit/>
          </a:bodyPr>
          <a:lstStyle/>
          <a:p>
            <a:pPr marL="0" indent="0">
              <a:buNone/>
            </a:pPr>
            <a:r>
              <a:rPr lang="en-US" sz="2000" dirty="0"/>
              <a:t>Egress Issue </a:t>
            </a:r>
          </a:p>
          <a:p>
            <a:pPr marL="0" indent="0">
              <a:buNone/>
            </a:pPr>
            <a:r>
              <a:rPr lang="en-US" sz="2000" dirty="0"/>
              <a:t>Only apply to the bottom 3-floors of a project.</a:t>
            </a:r>
          </a:p>
          <a:p>
            <a:pPr marL="0" indent="0">
              <a:buNone/>
            </a:pPr>
            <a:r>
              <a:rPr lang="en-US" sz="2000" dirty="0"/>
              <a:t>Areas of Concern:</a:t>
            </a:r>
          </a:p>
          <a:p>
            <a:pPr marL="514350" indent="-514350">
              <a:buFont typeface="+mj-lt"/>
              <a:buAutoNum type="arabicPeriod"/>
            </a:pPr>
            <a:r>
              <a:rPr lang="en-US" sz="2000" dirty="0"/>
              <a:t>Exterior Doors</a:t>
            </a:r>
          </a:p>
          <a:p>
            <a:pPr marL="514350" indent="-514350">
              <a:buFont typeface="+mj-lt"/>
              <a:buAutoNum type="arabicPeriod"/>
            </a:pPr>
            <a:r>
              <a:rPr lang="en-US" sz="2000" dirty="0"/>
              <a:t>Bedroom Doors</a:t>
            </a:r>
          </a:p>
          <a:p>
            <a:pPr marL="514350" indent="-514350">
              <a:buFont typeface="+mj-lt"/>
              <a:buAutoNum type="arabicPeriod"/>
            </a:pPr>
            <a:r>
              <a:rPr lang="en-US" sz="2000" dirty="0"/>
              <a:t>Bedroom Windows</a:t>
            </a:r>
          </a:p>
        </p:txBody>
      </p:sp>
    </p:spTree>
    <p:extLst>
      <p:ext uri="{BB962C8B-B14F-4D97-AF65-F5344CB8AC3E}">
        <p14:creationId xmlns:p14="http://schemas.microsoft.com/office/powerpoint/2010/main" val="4119475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62CA0F-7356-84B0-3F63-8929888B0343}"/>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NSPIRE Standard - Examples</a:t>
            </a:r>
          </a:p>
        </p:txBody>
      </p:sp>
      <p:sp>
        <p:nvSpPr>
          <p:cNvPr id="3" name="Content Placeholder 2">
            <a:extLst>
              <a:ext uri="{FF2B5EF4-FFF2-40B4-BE49-F238E27FC236}">
                <a16:creationId xmlns:a16="http://schemas.microsoft.com/office/drawing/2014/main" id="{24934B5C-F8C9-717A-BDB1-09ACE8449FE9}"/>
              </a:ext>
            </a:extLst>
          </p:cNvPr>
          <p:cNvSpPr>
            <a:spLocks noGrp="1"/>
          </p:cNvSpPr>
          <p:nvPr>
            <p:ph idx="1"/>
          </p:nvPr>
        </p:nvSpPr>
        <p:spPr>
          <a:xfrm>
            <a:off x="1371599" y="2318197"/>
            <a:ext cx="9724031" cy="3683358"/>
          </a:xfrm>
        </p:spPr>
        <p:txBody>
          <a:bodyPr anchor="ctr">
            <a:normAutofit/>
          </a:bodyPr>
          <a:lstStyle/>
          <a:p>
            <a:pPr marL="0" indent="0">
              <a:buNone/>
            </a:pPr>
            <a:r>
              <a:rPr lang="en-US" sz="2000" b="0" i="0" u="none" strike="noStrike" baseline="0" dirty="0">
                <a:latin typeface="Gill Sans MT Condensed" panose="020B0506020104020203" pitchFamily="34" charset="0"/>
              </a:rPr>
              <a:t>DEFICIENCY 1 – OBSTRUCTED MEANS OF EGRESS</a:t>
            </a:r>
          </a:p>
          <a:p>
            <a:pPr marL="0" indent="0">
              <a:buNone/>
            </a:pPr>
            <a:endParaRPr lang="en-US" sz="2000" b="0" i="0" u="none" strike="noStrike" baseline="0" dirty="0">
              <a:latin typeface="Gill Sans MT Condensed" panose="020B0506020104020203" pitchFamily="34" charset="0"/>
            </a:endParaRPr>
          </a:p>
          <a:p>
            <a:pPr marL="0" indent="0">
              <a:buNone/>
            </a:pPr>
            <a:r>
              <a:rPr lang="en-US" sz="2000" b="0" i="0" u="none" strike="noStrike" baseline="0" dirty="0">
                <a:latin typeface="Gill Sans MT Condensed" panose="020B0506020104020203" pitchFamily="34" charset="0"/>
              </a:rPr>
              <a:t>DEFICIENCY CRITERIA: 	The exit access or exit is obstructed. 	</a:t>
            </a:r>
          </a:p>
          <a:p>
            <a:endParaRPr lang="en-US" sz="2000" b="0" i="0" u="none" strike="noStrike" baseline="0" dirty="0">
              <a:latin typeface="Gill Sans MT Condensed" panose="020B0506020104020203" pitchFamily="34" charset="0"/>
            </a:endParaRPr>
          </a:p>
          <a:p>
            <a:r>
              <a:rPr lang="en-US" sz="2000" b="0" i="0" u="none" strike="noStrike" baseline="0" dirty="0">
                <a:latin typeface="Gill Sans MT Condensed" panose="020B0506020104020203" pitchFamily="34" charset="0"/>
              </a:rPr>
              <a:t>An exit access is a path from any interior location to an exit. </a:t>
            </a:r>
          </a:p>
          <a:p>
            <a:r>
              <a:rPr lang="en-US" sz="2000" b="0" i="0" u="none" strike="noStrike" baseline="0" dirty="0">
                <a:latin typeface="Gill Sans MT Condensed" panose="020B0506020104020203" pitchFamily="34" charset="0"/>
              </a:rPr>
              <a:t>An exit is a door to the outside or enclosed exit stairway. 	</a:t>
            </a:r>
          </a:p>
          <a:p>
            <a:pPr marL="0" indent="0">
              <a:buNone/>
            </a:pPr>
            <a:endParaRPr lang="en-US" sz="2000" dirty="0"/>
          </a:p>
        </p:txBody>
      </p:sp>
    </p:spTree>
    <p:extLst>
      <p:ext uri="{BB962C8B-B14F-4D97-AF65-F5344CB8AC3E}">
        <p14:creationId xmlns:p14="http://schemas.microsoft.com/office/powerpoint/2010/main" val="3092244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178C4A-6479-7918-98F5-3AC2C06C1AB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NSPIRE Standard - Examples</a:t>
            </a:r>
          </a:p>
        </p:txBody>
      </p:sp>
      <p:sp>
        <p:nvSpPr>
          <p:cNvPr id="3" name="Content Placeholder 2">
            <a:extLst>
              <a:ext uri="{FF2B5EF4-FFF2-40B4-BE49-F238E27FC236}">
                <a16:creationId xmlns:a16="http://schemas.microsoft.com/office/drawing/2014/main" id="{38892B30-3AB1-628D-4B6D-252175414570}"/>
              </a:ext>
            </a:extLst>
          </p:cNvPr>
          <p:cNvSpPr>
            <a:spLocks noGrp="1"/>
          </p:cNvSpPr>
          <p:nvPr>
            <p:ph idx="1"/>
          </p:nvPr>
        </p:nvSpPr>
        <p:spPr>
          <a:xfrm>
            <a:off x="1371599" y="2318197"/>
            <a:ext cx="9724031" cy="3683358"/>
          </a:xfrm>
        </p:spPr>
        <p:txBody>
          <a:bodyPr anchor="ctr">
            <a:normAutofit/>
          </a:bodyPr>
          <a:lstStyle/>
          <a:p>
            <a:pPr marL="0" indent="0">
              <a:buNone/>
            </a:pPr>
            <a:r>
              <a:rPr lang="en-US" sz="1700" b="0" i="0" u="none" strike="noStrike" baseline="0">
                <a:latin typeface="Gill Sans MT Condensed" panose="020B0506020104020203" pitchFamily="34" charset="0"/>
              </a:rPr>
              <a:t>DEFICIENCY 2 – SLEEPING ROOM IS LOCATED ON THE 3RD FLOOR OR BELOW AND HAS AN OBSTRUCTED RESCUE OPENING. </a:t>
            </a:r>
          </a:p>
          <a:p>
            <a:pPr marL="0" indent="0">
              <a:buNone/>
            </a:pPr>
            <a:r>
              <a:rPr lang="en-US" sz="1700" b="0" i="0" u="none" strike="noStrike" baseline="0">
                <a:latin typeface="Gill Sans MT Condensed" panose="020B0506020104020203" pitchFamily="34" charset="0"/>
              </a:rPr>
              <a:t>INSPECTION PROCESS: </a:t>
            </a:r>
            <a:endParaRPr lang="en-US" sz="1700">
              <a:latin typeface="Gill Sans MT Condensed" panose="020B0506020104020203" pitchFamily="34" charset="0"/>
            </a:endParaRPr>
          </a:p>
          <a:p>
            <a:pPr marL="0" indent="0">
              <a:buNone/>
            </a:pPr>
            <a:r>
              <a:rPr lang="en-US" sz="1700" b="0" i="0" u="none" strike="noStrike" baseline="0">
                <a:latin typeface="Gill Sans MT Condensed" panose="020B0506020104020203" pitchFamily="34" charset="0"/>
              </a:rPr>
              <a:t>The following are examples of conditions that may obstruct a rescue opening: </a:t>
            </a:r>
          </a:p>
          <a:p>
            <a:r>
              <a:rPr lang="en-US" sz="1700" b="0" i="0" u="none" strike="noStrike" baseline="0">
                <a:latin typeface="Gill Sans MT Condensed" panose="020B0506020104020203" pitchFamily="34" charset="0"/>
              </a:rPr>
              <a:t>Window locks that require a key, a tool, or special knowledge or effort to operate (from the interior). </a:t>
            </a:r>
          </a:p>
          <a:p>
            <a:r>
              <a:rPr lang="en-US" sz="1700" b="0" i="0" u="none" strike="noStrike" baseline="0">
                <a:latin typeface="Gill Sans MT Condensed" panose="020B0506020104020203" pitchFamily="34" charset="0"/>
              </a:rPr>
              <a:t>When fixed security bars are present that cover a window that is the designated rescue opening from the building. </a:t>
            </a:r>
          </a:p>
          <a:p>
            <a:r>
              <a:rPr lang="en-US" sz="1700" b="0" i="0" u="none" strike="noStrike" baseline="0">
                <a:latin typeface="Gill Sans MT Condensed" panose="020B0506020104020203" pitchFamily="34" charset="0"/>
              </a:rPr>
              <a:t>Any lock on movable security bars for windows requiring a key (special tool) to open, whether locked or unlocked at the time of inspection.</a:t>
            </a:r>
          </a:p>
          <a:p>
            <a:r>
              <a:rPr lang="en-US" sz="1700" b="0" i="0" u="none" strike="noStrike" baseline="0">
                <a:latin typeface="Gill Sans MT Condensed" panose="020B0506020104020203" pitchFamily="34" charset="0"/>
              </a:rPr>
              <a:t>Placement of an item or furniture that is not resident owned and obstructs a rescue opening. </a:t>
            </a:r>
          </a:p>
          <a:p>
            <a:r>
              <a:rPr lang="en-US" sz="1700" b="0" i="0" u="none" strike="noStrike" baseline="0">
                <a:latin typeface="Gill Sans MT Condensed" panose="020B0506020104020203" pitchFamily="34" charset="0"/>
              </a:rPr>
              <a:t>A permanently installed window-mounted air conditioner. 	</a:t>
            </a:r>
          </a:p>
          <a:p>
            <a:pPr marL="0" indent="0">
              <a:buNone/>
            </a:pPr>
            <a:r>
              <a:rPr lang="en-US" sz="1700" b="0" i="0" u="none" strike="noStrike" baseline="0">
                <a:highlight>
                  <a:srgbClr val="FFFF00"/>
                </a:highlight>
                <a:latin typeface="Gill Sans MT Condensed" panose="020B0506020104020203" pitchFamily="34" charset="0"/>
              </a:rPr>
              <a:t>Resident-owned property should not be evaluated as an obstruction to the rescue opening. </a:t>
            </a:r>
          </a:p>
          <a:p>
            <a:pPr marL="0" indent="0">
              <a:buNone/>
            </a:pPr>
            <a:endParaRPr lang="en-US" sz="1700"/>
          </a:p>
        </p:txBody>
      </p:sp>
    </p:spTree>
    <p:extLst>
      <p:ext uri="{BB962C8B-B14F-4D97-AF65-F5344CB8AC3E}">
        <p14:creationId xmlns:p14="http://schemas.microsoft.com/office/powerpoint/2010/main" val="3747972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25CD6-449B-9AA6-984F-146715098354}"/>
              </a:ext>
            </a:extLst>
          </p:cNvPr>
          <p:cNvSpPr>
            <a:spLocks noGrp="1"/>
          </p:cNvSpPr>
          <p:nvPr>
            <p:ph type="title"/>
          </p:nvPr>
        </p:nvSpPr>
        <p:spPr/>
        <p:txBody>
          <a:bodyPr/>
          <a:lstStyle/>
          <a:p>
            <a:r>
              <a:rPr lang="en-US" dirty="0"/>
              <a:t>NSPIRE Standard - Example</a:t>
            </a:r>
          </a:p>
        </p:txBody>
      </p:sp>
      <p:sp>
        <p:nvSpPr>
          <p:cNvPr id="3" name="Content Placeholder 2">
            <a:extLst>
              <a:ext uri="{FF2B5EF4-FFF2-40B4-BE49-F238E27FC236}">
                <a16:creationId xmlns:a16="http://schemas.microsoft.com/office/drawing/2014/main" id="{907319DA-9DA4-C660-12EB-226655875988}"/>
              </a:ext>
            </a:extLst>
          </p:cNvPr>
          <p:cNvSpPr>
            <a:spLocks noGrp="1"/>
          </p:cNvSpPr>
          <p:nvPr>
            <p:ph idx="1"/>
          </p:nvPr>
        </p:nvSpPr>
        <p:spPr/>
        <p:txBody>
          <a:bodyPr/>
          <a:lstStyle/>
          <a:p>
            <a:pPr marL="0" indent="0">
              <a:buNone/>
            </a:pPr>
            <a:r>
              <a:rPr lang="en-US" dirty="0"/>
              <a:t>Is this an egress issue?</a:t>
            </a:r>
          </a:p>
          <a:p>
            <a:pPr marL="0" indent="0">
              <a:buNone/>
            </a:pPr>
            <a:r>
              <a:rPr lang="en-US" dirty="0"/>
              <a:t>The bedroom has 1-window.</a:t>
            </a:r>
          </a:p>
          <a:p>
            <a:pPr marL="0" indent="0">
              <a:buNone/>
            </a:pPr>
            <a:endParaRPr lang="en-US" dirty="0"/>
          </a:p>
          <a:p>
            <a:pPr marL="0" indent="0">
              <a:buNone/>
            </a:pPr>
            <a:r>
              <a:rPr lang="en-US" dirty="0"/>
              <a:t>Yes</a:t>
            </a:r>
          </a:p>
          <a:p>
            <a:endParaRPr lang="en-US" dirty="0"/>
          </a:p>
          <a:p>
            <a:endParaRPr lang="en-US" dirty="0"/>
          </a:p>
          <a:p>
            <a:endParaRPr lang="en-US" dirty="0"/>
          </a:p>
          <a:p>
            <a:pPr marL="0" indent="0">
              <a:buNone/>
            </a:pPr>
            <a:endParaRPr lang="en-US" dirty="0"/>
          </a:p>
        </p:txBody>
      </p:sp>
      <p:pic>
        <p:nvPicPr>
          <p:cNvPr id="4" name="Picture 3" descr="A window with a heater&#10;&#10;AI-generated content may be incorrect.">
            <a:extLst>
              <a:ext uri="{FF2B5EF4-FFF2-40B4-BE49-F238E27FC236}">
                <a16:creationId xmlns:a16="http://schemas.microsoft.com/office/drawing/2014/main" id="{FEBE5B27-A816-65E6-3686-E94AC902D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530" y="1897380"/>
            <a:ext cx="5501640" cy="3063240"/>
          </a:xfrm>
          <a:prstGeom prst="rect">
            <a:avLst/>
          </a:prstGeom>
        </p:spPr>
      </p:pic>
    </p:spTree>
    <p:extLst>
      <p:ext uri="{BB962C8B-B14F-4D97-AF65-F5344CB8AC3E}">
        <p14:creationId xmlns:p14="http://schemas.microsoft.com/office/powerpoint/2010/main" val="2217254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85E6-85D9-EEFB-9FF0-419442B7F24E}"/>
              </a:ext>
            </a:extLst>
          </p:cNvPr>
          <p:cNvSpPr>
            <a:spLocks noGrp="1"/>
          </p:cNvSpPr>
          <p:nvPr>
            <p:ph type="title"/>
          </p:nvPr>
        </p:nvSpPr>
        <p:spPr/>
        <p:txBody>
          <a:bodyPr/>
          <a:lstStyle/>
          <a:p>
            <a:r>
              <a:rPr lang="en-US" dirty="0"/>
              <a:t>NSPIRE Standard - Example</a:t>
            </a:r>
          </a:p>
        </p:txBody>
      </p:sp>
      <p:sp>
        <p:nvSpPr>
          <p:cNvPr id="3" name="Content Placeholder 2">
            <a:extLst>
              <a:ext uri="{FF2B5EF4-FFF2-40B4-BE49-F238E27FC236}">
                <a16:creationId xmlns:a16="http://schemas.microsoft.com/office/drawing/2014/main" id="{0DF4F8DD-077B-8889-C4BC-1867F713C752}"/>
              </a:ext>
            </a:extLst>
          </p:cNvPr>
          <p:cNvSpPr>
            <a:spLocks noGrp="1"/>
          </p:cNvSpPr>
          <p:nvPr>
            <p:ph idx="1"/>
          </p:nvPr>
        </p:nvSpPr>
        <p:spPr/>
        <p:txBody>
          <a:bodyPr/>
          <a:lstStyle/>
          <a:p>
            <a:pPr marL="0" indent="0">
              <a:buNone/>
            </a:pPr>
            <a:r>
              <a:rPr lang="en-US" dirty="0"/>
              <a:t>Is this an egress issue?</a:t>
            </a:r>
          </a:p>
          <a:p>
            <a:pPr marL="0" indent="0">
              <a:buNone/>
            </a:pPr>
            <a:r>
              <a:rPr lang="en-US" dirty="0"/>
              <a:t>The bedroom has 1-window.</a:t>
            </a:r>
          </a:p>
          <a:p>
            <a:pPr marL="0" indent="0">
              <a:buNone/>
            </a:pPr>
            <a:endParaRPr lang="en-US" dirty="0"/>
          </a:p>
          <a:p>
            <a:pPr marL="0" indent="0">
              <a:buNone/>
            </a:pPr>
            <a:r>
              <a:rPr lang="en-US" dirty="0"/>
              <a:t>No</a:t>
            </a:r>
          </a:p>
          <a:p>
            <a:pPr marL="0" indent="0">
              <a:buNone/>
            </a:pPr>
            <a:endParaRPr lang="en-US" dirty="0"/>
          </a:p>
          <a:p>
            <a:pPr marL="0" indent="0">
              <a:buNone/>
            </a:pPr>
            <a:r>
              <a:rPr lang="en-US" dirty="0"/>
              <a:t>Resident Owned Property</a:t>
            </a:r>
          </a:p>
          <a:p>
            <a:pPr marL="0" indent="0">
              <a:buNone/>
            </a:pPr>
            <a:endParaRPr lang="en-US" dirty="0"/>
          </a:p>
        </p:txBody>
      </p:sp>
      <p:pic>
        <p:nvPicPr>
          <p:cNvPr id="4" name="Picture 3" descr="A bunk bed in a room&#10;&#10;AI-generated content may be incorrect.">
            <a:extLst>
              <a:ext uri="{FF2B5EF4-FFF2-40B4-BE49-F238E27FC236}">
                <a16:creationId xmlns:a16="http://schemas.microsoft.com/office/drawing/2014/main" id="{187EA45F-8C0F-A975-4052-96F614125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367" y="1918607"/>
            <a:ext cx="5516880" cy="3657600"/>
          </a:xfrm>
          <a:prstGeom prst="rect">
            <a:avLst/>
          </a:prstGeom>
        </p:spPr>
      </p:pic>
    </p:spTree>
    <p:extLst>
      <p:ext uri="{BB962C8B-B14F-4D97-AF65-F5344CB8AC3E}">
        <p14:creationId xmlns:p14="http://schemas.microsoft.com/office/powerpoint/2010/main" val="91793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4B6296-645F-15B0-9C36-2FA4A3019F6B}"/>
              </a:ext>
            </a:extLst>
          </p:cNvPr>
          <p:cNvSpPr>
            <a:spLocks noGrp="1"/>
          </p:cNvSpPr>
          <p:nvPr>
            <p:ph type="title"/>
          </p:nvPr>
        </p:nvSpPr>
        <p:spPr>
          <a:xfrm>
            <a:off x="572493" y="238539"/>
            <a:ext cx="11047013" cy="1434415"/>
          </a:xfrm>
        </p:spPr>
        <p:txBody>
          <a:bodyPr anchor="b">
            <a:normAutofit/>
          </a:bodyPr>
          <a:lstStyle/>
          <a:p>
            <a:r>
              <a:rPr lang="en-US" sz="5400" dirty="0"/>
              <a:t>NSPIRE Standard - Example</a:t>
            </a:r>
          </a:p>
        </p:txBody>
      </p:sp>
      <p:sp>
        <p:nvSpPr>
          <p:cNvPr id="5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bug with a hat and juggling sticks&#10;&#10;Description automatically generated">
            <a:extLst>
              <a:ext uri="{FF2B5EF4-FFF2-40B4-BE49-F238E27FC236}">
                <a16:creationId xmlns:a16="http://schemas.microsoft.com/office/drawing/2014/main" id="{DCB9AF88-05BE-2517-8B1A-EF5D9B56661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766"/>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BB534C04-71B5-64D2-E7D9-8F21E3762E86}"/>
              </a:ext>
            </a:extLst>
          </p:cNvPr>
          <p:cNvSpPr>
            <a:spLocks noGrp="1"/>
          </p:cNvSpPr>
          <p:nvPr>
            <p:ph idx="1"/>
          </p:nvPr>
        </p:nvSpPr>
        <p:spPr>
          <a:xfrm>
            <a:off x="4905955" y="2071316"/>
            <a:ext cx="6713552" cy="4114800"/>
          </a:xfrm>
        </p:spPr>
        <p:txBody>
          <a:bodyPr anchor="t">
            <a:normAutofit/>
          </a:bodyPr>
          <a:lstStyle/>
          <a:p>
            <a:pPr marL="0" indent="0">
              <a:buNone/>
            </a:pPr>
            <a:r>
              <a:rPr lang="en-US" sz="2200" b="0" i="0" u="none" strike="noStrike" baseline="0" dirty="0">
                <a:latin typeface="Gill Sans MT Condensed" panose="020B0506020104020203" pitchFamily="34" charset="0"/>
              </a:rPr>
              <a:t>DEFICIENCY 1 – UNIT: EVIDENCE OF COCKROACHES. </a:t>
            </a:r>
          </a:p>
          <a:p>
            <a:pPr marL="0" indent="0">
              <a:buNone/>
            </a:pPr>
            <a:r>
              <a:rPr lang="en-US" sz="2200" b="0" i="0" u="none" strike="noStrike" baseline="0" dirty="0">
                <a:latin typeface="Gill Sans MT Condensed" panose="020B0506020104020203" pitchFamily="34" charset="0"/>
              </a:rPr>
              <a:t>DEFICIENCY CRITERIA: </a:t>
            </a:r>
          </a:p>
          <a:p>
            <a:r>
              <a:rPr lang="en-US" sz="2200" b="0" i="0" u="none" strike="noStrike" baseline="0" dirty="0">
                <a:latin typeface="Gill Sans MT Condensed" panose="020B0506020104020203" pitchFamily="34" charset="0"/>
              </a:rPr>
              <a:t>Evidence of cockroaches is found (i.e., a live or dead cockroach, shed skins, droppings, or egg cases). 	</a:t>
            </a:r>
          </a:p>
          <a:p>
            <a:pPr marL="0" indent="0">
              <a:buNone/>
            </a:pPr>
            <a:r>
              <a:rPr lang="en-US" sz="2200" b="0" i="0" u="none" strike="noStrike" baseline="0" dirty="0">
                <a:latin typeface="Gill Sans MT Condensed" panose="020B0506020104020203" pitchFamily="34" charset="0"/>
              </a:rPr>
              <a:t>OBSERVATION: 	</a:t>
            </a:r>
          </a:p>
          <a:p>
            <a:r>
              <a:rPr lang="en-US" sz="2200" b="0" i="0" u="none" strike="noStrike" baseline="0" dirty="0">
                <a:latin typeface="Gill Sans MT Condensed" panose="020B0506020104020203" pitchFamily="34" charset="0"/>
              </a:rPr>
              <a:t>Look for a dead or live cockroach, shed skins, droppings (small black specks or smears), and egg cases (brown oblong cases: 5–9mm long). </a:t>
            </a:r>
          </a:p>
          <a:p>
            <a:pPr marL="0" indent="0">
              <a:buNone/>
            </a:pPr>
            <a:endParaRPr lang="en-US" sz="2200" b="0" i="0" u="none" strike="noStrike" baseline="0" dirty="0">
              <a:latin typeface="Gill Sans MT Condensed" panose="020B0506020104020203" pitchFamily="34" charset="0"/>
            </a:endParaRPr>
          </a:p>
        </p:txBody>
      </p:sp>
      <p:sp>
        <p:nvSpPr>
          <p:cNvPr id="6" name="TextBox 5">
            <a:extLst>
              <a:ext uri="{FF2B5EF4-FFF2-40B4-BE49-F238E27FC236}">
                <a16:creationId xmlns:a16="http://schemas.microsoft.com/office/drawing/2014/main" id="{C06F7490-A48F-2B6A-D1A9-C708E17EFFA6}"/>
              </a:ext>
            </a:extLst>
          </p:cNvPr>
          <p:cNvSpPr txBox="1"/>
          <p:nvPr/>
        </p:nvSpPr>
        <p:spPr>
          <a:xfrm>
            <a:off x="9751908" y="6657945"/>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mispartiturasparaviolin.blogspot.com/2012/03/la-cucaracha.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56780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rtoon bugs with mouth open">
            <a:extLst>
              <a:ext uri="{FF2B5EF4-FFF2-40B4-BE49-F238E27FC236}">
                <a16:creationId xmlns:a16="http://schemas.microsoft.com/office/drawing/2014/main" id="{DD5B1B44-1A62-C0A3-A81E-7F1811A8FF0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033"/>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F4BC91-9233-9B19-066E-03D183D214D5}"/>
              </a:ext>
            </a:extLst>
          </p:cNvPr>
          <p:cNvSpPr>
            <a:spLocks noGrp="1"/>
          </p:cNvSpPr>
          <p:nvPr>
            <p:ph type="title"/>
          </p:nvPr>
        </p:nvSpPr>
        <p:spPr>
          <a:xfrm>
            <a:off x="7531610" y="365125"/>
            <a:ext cx="3822189" cy="1899912"/>
          </a:xfrm>
        </p:spPr>
        <p:txBody>
          <a:bodyPr>
            <a:normAutofit/>
          </a:bodyPr>
          <a:lstStyle/>
          <a:p>
            <a:r>
              <a:rPr lang="en-US" sz="4000"/>
              <a:t>NSPIRE Standards – Example</a:t>
            </a:r>
          </a:p>
        </p:txBody>
      </p:sp>
      <p:sp>
        <p:nvSpPr>
          <p:cNvPr id="3" name="Content Placeholder 2">
            <a:extLst>
              <a:ext uri="{FF2B5EF4-FFF2-40B4-BE49-F238E27FC236}">
                <a16:creationId xmlns:a16="http://schemas.microsoft.com/office/drawing/2014/main" id="{B571D029-2102-6DB1-2E37-567AAADAB9B2}"/>
              </a:ext>
            </a:extLst>
          </p:cNvPr>
          <p:cNvSpPr>
            <a:spLocks noGrp="1"/>
          </p:cNvSpPr>
          <p:nvPr>
            <p:ph idx="1"/>
          </p:nvPr>
        </p:nvSpPr>
        <p:spPr>
          <a:xfrm>
            <a:off x="7531610" y="2434201"/>
            <a:ext cx="3822189" cy="3742762"/>
          </a:xfrm>
        </p:spPr>
        <p:txBody>
          <a:bodyPr>
            <a:normAutofit/>
          </a:bodyPr>
          <a:lstStyle/>
          <a:p>
            <a:pPr marL="0" indent="0">
              <a:buNone/>
            </a:pPr>
            <a:r>
              <a:rPr lang="en-US" sz="1300" b="0" i="0" u="none" strike="noStrike" baseline="0" dirty="0">
                <a:latin typeface="Gill Sans MT Condensed" panose="020B0506020104020203" pitchFamily="34" charset="0"/>
              </a:rPr>
              <a:t>DEFICIENCY 2 – UNIT: EXTENSIVE COCKROACH INFESTATION. </a:t>
            </a:r>
          </a:p>
          <a:p>
            <a:pPr marL="0" indent="0">
              <a:buNone/>
            </a:pPr>
            <a:r>
              <a:rPr lang="en-US" sz="1300" b="0" i="0" u="none" strike="noStrike" baseline="0" dirty="0">
                <a:latin typeface="Gill Sans MT Condensed" panose="020B0506020104020203" pitchFamily="34" charset="0"/>
              </a:rPr>
              <a:t>DEFICIENCY CRITERIA: 	</a:t>
            </a:r>
          </a:p>
          <a:p>
            <a:r>
              <a:rPr lang="en-US" sz="1300" b="0" i="0" u="none" strike="noStrike" baseline="0" dirty="0">
                <a:latin typeface="Gill Sans MT Condensed" panose="020B0506020104020203" pitchFamily="34" charset="0"/>
              </a:rPr>
              <a:t>Sighting of at least one live cockroach in two or more Units during a daytime surface visual assessment. </a:t>
            </a:r>
          </a:p>
          <a:p>
            <a:r>
              <a:rPr lang="en-US" sz="1300" b="0" i="0" u="none" strike="noStrike" baseline="0" dirty="0">
                <a:latin typeface="Gill Sans MT Condensed" panose="020B0506020104020203" pitchFamily="34" charset="0"/>
              </a:rPr>
              <a:t>Sighting of at least one live cockroach in two or more rooms in a Unit during a daytime surface visual assessment. 	</a:t>
            </a:r>
          </a:p>
          <a:p>
            <a:pPr marL="0" indent="0">
              <a:buNone/>
            </a:pPr>
            <a:r>
              <a:rPr lang="en-US" sz="1300" b="0" i="0" u="none" strike="noStrike" baseline="0" dirty="0">
                <a:latin typeface="Gill Sans MT Condensed" panose="020B0506020104020203" pitchFamily="34" charset="0"/>
              </a:rPr>
              <a:t>OBSERVATION: 	</a:t>
            </a:r>
          </a:p>
          <a:p>
            <a:r>
              <a:rPr lang="en-US" sz="1300" b="0" i="0" u="none" strike="noStrike" baseline="0" dirty="0">
                <a:latin typeface="Gill Sans MT Condensed" panose="020B0506020104020203" pitchFamily="34" charset="0"/>
              </a:rPr>
              <a:t>Look for any live cockroach. </a:t>
            </a:r>
          </a:p>
          <a:p>
            <a:r>
              <a:rPr lang="en-US" sz="1300" b="0" i="0" u="none" strike="noStrike" baseline="0" dirty="0">
                <a:latin typeface="Gill Sans MT Condensed" panose="020B0506020104020203" pitchFamily="34" charset="0"/>
              </a:rPr>
              <a:t>At least one live cockroach in two or more Units during a daytime surface visual assessment is a sign of extensive infestation. </a:t>
            </a:r>
          </a:p>
          <a:p>
            <a:r>
              <a:rPr lang="en-US" sz="1300" b="0" i="0" u="none" strike="noStrike" baseline="0" dirty="0">
                <a:latin typeface="Gill Sans MT Condensed" panose="020B0506020104020203" pitchFamily="34" charset="0"/>
              </a:rPr>
              <a:t>At least one live cockroach in two or more rooms in a Unit during a daytime surface visual assessment is a sign of extensive infestation. </a:t>
            </a:r>
          </a:p>
          <a:p>
            <a:pPr marL="0" indent="0">
              <a:buNone/>
            </a:pPr>
            <a:endParaRPr lang="en-US" sz="1300" dirty="0"/>
          </a:p>
        </p:txBody>
      </p:sp>
      <p:sp>
        <p:nvSpPr>
          <p:cNvPr id="6" name="TextBox 5">
            <a:extLst>
              <a:ext uri="{FF2B5EF4-FFF2-40B4-BE49-F238E27FC236}">
                <a16:creationId xmlns:a16="http://schemas.microsoft.com/office/drawing/2014/main" id="{41D7B755-CCB4-B2D2-D3AF-4CF3B04187D5}"/>
              </a:ext>
            </a:extLst>
          </p:cNvPr>
          <p:cNvSpPr txBox="1"/>
          <p:nvPr/>
        </p:nvSpPr>
        <p:spPr>
          <a:xfrm>
            <a:off x="7482827"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jayreel-bacurayo/3554672539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135213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8D6E2-2A03-B5FC-B3D8-CCD0F18F16FE}"/>
              </a:ext>
            </a:extLst>
          </p:cNvPr>
          <p:cNvSpPr>
            <a:spLocks noGrp="1"/>
          </p:cNvSpPr>
          <p:nvPr>
            <p:ph type="title"/>
          </p:nvPr>
        </p:nvSpPr>
        <p:spPr>
          <a:xfrm>
            <a:off x="5297762" y="329184"/>
            <a:ext cx="6251110" cy="1783080"/>
          </a:xfrm>
        </p:spPr>
        <p:txBody>
          <a:bodyPr anchor="b">
            <a:normAutofit/>
          </a:bodyPr>
          <a:lstStyle/>
          <a:p>
            <a:r>
              <a:rPr lang="en-US" sz="5400"/>
              <a:t>NSPIRE Standard - Example</a:t>
            </a:r>
          </a:p>
        </p:txBody>
      </p:sp>
      <p:pic>
        <p:nvPicPr>
          <p:cNvPr id="5" name="Picture 4" descr="A close-up of a white outlet&#10;&#10;Description automatically generated">
            <a:extLst>
              <a:ext uri="{FF2B5EF4-FFF2-40B4-BE49-F238E27FC236}">
                <a16:creationId xmlns:a16="http://schemas.microsoft.com/office/drawing/2014/main" id="{E82F32D0-CFF1-80FC-DAFB-FA90473272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86" r="-1" b="132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C7B7FD-58FC-C727-311A-2470D6EA0A18}"/>
              </a:ext>
            </a:extLst>
          </p:cNvPr>
          <p:cNvSpPr>
            <a:spLocks noGrp="1"/>
          </p:cNvSpPr>
          <p:nvPr>
            <p:ph idx="1"/>
          </p:nvPr>
        </p:nvSpPr>
        <p:spPr>
          <a:xfrm>
            <a:off x="5297762" y="2706624"/>
            <a:ext cx="6251110" cy="3483864"/>
          </a:xfrm>
        </p:spPr>
        <p:txBody>
          <a:bodyPr>
            <a:normAutofit lnSpcReduction="10000"/>
          </a:bodyPr>
          <a:lstStyle/>
          <a:p>
            <a:pPr marL="0" indent="0">
              <a:buNone/>
            </a:pPr>
            <a:r>
              <a:rPr lang="en-US" sz="1500" b="0" i="0" u="none" strike="noStrike" baseline="0" dirty="0">
                <a:latin typeface="Gill Sans MT Condensed" panose="020B0506020104020203" pitchFamily="34" charset="0"/>
              </a:rPr>
              <a:t>DEFICIENCY 3 – UNIT: AN UNPROTECTED OUTLET IS PRESENT WITHIN SIX FEET OF A WATER SOURCE. </a:t>
            </a:r>
          </a:p>
          <a:p>
            <a:pPr marL="0" indent="0">
              <a:buNone/>
            </a:pPr>
            <a:r>
              <a:rPr lang="en-US" sz="1500" b="0" i="0" u="none" strike="noStrike" baseline="0" dirty="0">
                <a:latin typeface="Gill Sans MT Condensed" panose="020B0506020104020203" pitchFamily="34" charset="0"/>
              </a:rPr>
              <a:t>DEFICIENCY CRITERIA: 	</a:t>
            </a:r>
          </a:p>
          <a:p>
            <a:r>
              <a:rPr lang="en-US" sz="1500" b="0" i="0" u="none" strike="noStrike" baseline="0" dirty="0">
                <a:latin typeface="Gill Sans MT Condensed" panose="020B0506020104020203" pitchFamily="34" charset="0"/>
              </a:rPr>
              <a:t>Outlet is present within six feet of a water source (i.e., sink, bathtub, shower, water faucet, toilet) </a:t>
            </a:r>
            <a:r>
              <a:rPr lang="en-US" sz="1500" dirty="0">
                <a:latin typeface="Gill Sans MT Condensed" panose="020B0506020104020203" pitchFamily="34" charset="0"/>
              </a:rPr>
              <a:t>l</a:t>
            </a:r>
            <a:r>
              <a:rPr lang="en-US" sz="1500" b="0" i="0" u="none" strike="noStrike" baseline="0" dirty="0">
                <a:latin typeface="Gill Sans MT Condensed" panose="020B0506020104020203" pitchFamily="34" charset="0"/>
              </a:rPr>
              <a:t>ocated in the same room. </a:t>
            </a:r>
          </a:p>
          <a:p>
            <a:pPr marL="0" indent="0">
              <a:buNone/>
            </a:pPr>
            <a:r>
              <a:rPr lang="en-US" sz="1500" dirty="0">
                <a:latin typeface="Gill Sans MT Condensed" panose="020B0506020104020203" pitchFamily="34" charset="0"/>
              </a:rPr>
              <a:t>		</a:t>
            </a:r>
            <a:r>
              <a:rPr lang="en-US" sz="1500" b="0" i="0" u="none" strike="noStrike" baseline="0" dirty="0">
                <a:latin typeface="Gill Sans MT Condensed" panose="020B0506020104020203" pitchFamily="34" charset="0"/>
              </a:rPr>
              <a:t>AND </a:t>
            </a:r>
          </a:p>
          <a:p>
            <a:r>
              <a:rPr lang="en-US" sz="1500" b="0" i="0" u="none" strike="noStrike" baseline="0" dirty="0">
                <a:latin typeface="Gill Sans MT Condensed" panose="020B0506020104020203" pitchFamily="34" charset="0"/>
              </a:rPr>
              <a:t>Outlet is not GFCI protected. 	</a:t>
            </a:r>
          </a:p>
          <a:p>
            <a:pPr marL="0" indent="0">
              <a:buNone/>
            </a:pPr>
            <a:r>
              <a:rPr lang="en-US" sz="1500" b="0" i="0" u="none" strike="noStrike" baseline="0" dirty="0">
                <a:latin typeface="Gill Sans MT Condensed" panose="020B0506020104020203" pitchFamily="34" charset="0"/>
              </a:rPr>
              <a:t>OBSERVATION: 	</a:t>
            </a:r>
          </a:p>
          <a:p>
            <a:r>
              <a:rPr lang="en-US" sz="1500" b="0" i="0" u="none" strike="noStrike" baseline="0" dirty="0">
                <a:latin typeface="Gill Sans MT Condensed" panose="020B0506020104020203" pitchFamily="34" charset="0"/>
              </a:rPr>
              <a:t>Identify all outlets within the Unit. </a:t>
            </a:r>
          </a:p>
          <a:p>
            <a:r>
              <a:rPr lang="en-US" sz="1500" b="0" i="0" u="none" strike="noStrike" baseline="0" dirty="0">
                <a:latin typeface="Gill Sans MT Condensed" panose="020B0506020104020203" pitchFamily="34" charset="0"/>
              </a:rPr>
              <a:t>Identify water sources (i.e., sink, bathtub, shower, water faucet, toilet) within the same room as each outlet. </a:t>
            </a:r>
          </a:p>
          <a:p>
            <a:r>
              <a:rPr lang="en-US" sz="1500" b="0" i="0" u="none" strike="noStrike" baseline="0" dirty="0">
                <a:latin typeface="Gill Sans MT Condensed" panose="020B0506020104020203" pitchFamily="34" charset="0"/>
              </a:rPr>
              <a:t>Determine if each outlet within six feet of a water source is GFCI protected. </a:t>
            </a:r>
          </a:p>
          <a:p>
            <a:pPr marL="0" indent="0">
              <a:buNone/>
            </a:pPr>
            <a:r>
              <a:rPr lang="en-US" sz="1500" b="0" i="0" u="none" strike="noStrike" baseline="0" dirty="0">
                <a:latin typeface="Gill Sans MT Condensed" panose="020B0506020104020203" pitchFamily="34" charset="0"/>
              </a:rPr>
              <a:t>	</a:t>
            </a:r>
          </a:p>
          <a:p>
            <a:pPr marL="0" indent="0">
              <a:buNone/>
            </a:pPr>
            <a:endParaRPr lang="en-US" sz="1500" b="0" i="0" u="none" strike="noStrike" baseline="0" dirty="0">
              <a:latin typeface="Gill Sans MT Condensed" panose="020B0506020104020203" pitchFamily="34" charset="0"/>
            </a:endParaRPr>
          </a:p>
          <a:p>
            <a:pPr marL="0" indent="0">
              <a:buNone/>
            </a:pPr>
            <a:endParaRPr lang="en-US" sz="1500" dirty="0"/>
          </a:p>
        </p:txBody>
      </p:sp>
      <p:sp>
        <p:nvSpPr>
          <p:cNvPr id="6" name="TextBox 5">
            <a:extLst>
              <a:ext uri="{FF2B5EF4-FFF2-40B4-BE49-F238E27FC236}">
                <a16:creationId xmlns:a16="http://schemas.microsoft.com/office/drawing/2014/main" id="{D6031A92-AEBC-ACB9-EBC1-2F38AAD9ED74}"/>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National_Electrical_Cod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61488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08AC7-CD91-F476-DABF-7B8E87BF4612}"/>
              </a:ext>
            </a:extLst>
          </p:cNvPr>
          <p:cNvSpPr>
            <a:spLocks noGrp="1"/>
          </p:cNvSpPr>
          <p:nvPr>
            <p:ph type="title"/>
          </p:nvPr>
        </p:nvSpPr>
        <p:spPr>
          <a:xfrm>
            <a:off x="630936" y="640080"/>
            <a:ext cx="4818888" cy="1481328"/>
          </a:xfrm>
        </p:spPr>
        <p:txBody>
          <a:bodyPr anchor="b">
            <a:normAutofit/>
          </a:bodyPr>
          <a:lstStyle/>
          <a:p>
            <a:r>
              <a:rPr lang="en-US" sz="5000" dirty="0"/>
              <a:t>NSPIRE Standard - Example</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C16AE7-0F65-7142-C47F-DD36EAE0102B}"/>
              </a:ext>
            </a:extLst>
          </p:cNvPr>
          <p:cNvSpPr>
            <a:spLocks noGrp="1"/>
          </p:cNvSpPr>
          <p:nvPr>
            <p:ph idx="1"/>
          </p:nvPr>
        </p:nvSpPr>
        <p:spPr>
          <a:xfrm>
            <a:off x="630936" y="2660904"/>
            <a:ext cx="4818888" cy="3547872"/>
          </a:xfrm>
        </p:spPr>
        <p:txBody>
          <a:bodyPr anchor="t">
            <a:normAutofit/>
          </a:bodyPr>
          <a:lstStyle/>
          <a:p>
            <a:pPr marL="0" indent="0">
              <a:buNone/>
            </a:pPr>
            <a:r>
              <a:rPr lang="en-US" sz="1400" b="0" i="0" u="none" strike="noStrike" baseline="0" dirty="0">
                <a:latin typeface="Gill Sans MT Condensed" panose="020B0506020104020203" pitchFamily="34" charset="0"/>
              </a:rPr>
              <a:t>MORE INFORMATION: 	</a:t>
            </a:r>
          </a:p>
          <a:p>
            <a:pPr marL="0" indent="0">
              <a:buNone/>
            </a:pPr>
            <a:r>
              <a:rPr lang="en-US" sz="1400" b="0" i="0" u="none" strike="noStrike" baseline="0" dirty="0">
                <a:latin typeface="Gill Sans MT Condensed" panose="020B0506020104020203" pitchFamily="34" charset="0"/>
              </a:rPr>
              <a:t>- Outlet protection methods include </a:t>
            </a:r>
            <a:r>
              <a:rPr lang="en-US" sz="1400" b="1" i="0" u="sng" strike="noStrike" baseline="0" dirty="0">
                <a:highlight>
                  <a:srgbClr val="FFFF00"/>
                </a:highlight>
                <a:latin typeface="Gill Sans MT Condensed" panose="020B0506020104020203" pitchFamily="34" charset="0"/>
              </a:rPr>
              <a:t>GFCI outlet</a:t>
            </a:r>
            <a:r>
              <a:rPr lang="en-US" sz="1400" b="0" i="0" u="none" strike="noStrike" baseline="0" dirty="0">
                <a:highlight>
                  <a:srgbClr val="FFFF00"/>
                </a:highlight>
                <a:latin typeface="Gill Sans MT Condensed" panose="020B0506020104020203" pitchFamily="34" charset="0"/>
              </a:rPr>
              <a:t>, </a:t>
            </a:r>
            <a:r>
              <a:rPr lang="en-US" sz="1400" b="1" i="0" u="sng" strike="noStrike" baseline="0" dirty="0">
                <a:highlight>
                  <a:srgbClr val="FFFF00"/>
                </a:highlight>
                <a:latin typeface="Gill Sans MT Condensed" panose="020B0506020104020203" pitchFamily="34" charset="0"/>
              </a:rPr>
              <a:t>GFCI breaker</a:t>
            </a:r>
            <a:r>
              <a:rPr lang="en-US" sz="1400" b="0" i="0" u="none" strike="noStrike" baseline="0" dirty="0">
                <a:highlight>
                  <a:srgbClr val="FFFF00"/>
                </a:highlight>
                <a:latin typeface="Gill Sans MT Condensed" panose="020B0506020104020203" pitchFamily="34" charset="0"/>
              </a:rPr>
              <a:t>, or an </a:t>
            </a:r>
            <a:r>
              <a:rPr lang="en-US" sz="1400" b="1" i="0" u="sng" strike="noStrike" baseline="0" dirty="0">
                <a:highlight>
                  <a:srgbClr val="FFFF00"/>
                </a:highlight>
                <a:latin typeface="Gill Sans MT Condensed" panose="020B0506020104020203" pitchFamily="34" charset="0"/>
              </a:rPr>
              <a:t>outlet wired in series that is protected by another GFCI outlet</a:t>
            </a:r>
            <a:r>
              <a:rPr lang="en-US" sz="1400" b="1" i="0" u="sng" strike="noStrike" baseline="0" dirty="0">
                <a:latin typeface="Gill Sans MT Condensed" panose="020B0506020104020203" pitchFamily="34" charset="0"/>
              </a:rPr>
              <a:t>.</a:t>
            </a:r>
            <a:r>
              <a:rPr lang="en-US" sz="1400" b="0" i="0" u="none" strike="noStrike" baseline="0" dirty="0">
                <a:latin typeface="Gill Sans MT Condensed" panose="020B0506020104020203" pitchFamily="34" charset="0"/>
              </a:rPr>
              <a:t> </a:t>
            </a:r>
          </a:p>
          <a:p>
            <a:pPr marL="0" indent="0">
              <a:buNone/>
            </a:pPr>
            <a:r>
              <a:rPr lang="en-US" sz="1400" b="0" i="0" u="none" strike="noStrike" baseline="0" dirty="0">
                <a:latin typeface="Gill Sans MT Condensed" panose="020B0506020104020203" pitchFamily="34" charset="0"/>
              </a:rPr>
              <a:t>- </a:t>
            </a:r>
            <a:r>
              <a:rPr lang="en-US" sz="1400" b="1" i="0" u="sng" strike="noStrike" baseline="0" dirty="0">
                <a:highlight>
                  <a:srgbClr val="FFFF00"/>
                </a:highlight>
                <a:latin typeface="Gill Sans MT Condensed" panose="020B0506020104020203" pitchFamily="34" charset="0"/>
              </a:rPr>
              <a:t>An outlet dedicated to a major appliance </a:t>
            </a:r>
            <a:r>
              <a:rPr lang="en-US" sz="1400" b="0" i="0" strike="noStrike" baseline="0" dirty="0">
                <a:latin typeface="Gill Sans MT Condensed" panose="020B0506020104020203" pitchFamily="34" charset="0"/>
              </a:rPr>
              <a:t>(e.g., water heater, HVAC, refrigerator, </a:t>
            </a:r>
            <a:r>
              <a:rPr lang="en-US" sz="1400" b="0" i="0" u="sng" strike="noStrike" baseline="0" dirty="0">
                <a:latin typeface="Gill Sans MT Condensed" panose="020B0506020104020203" pitchFamily="34" charset="0"/>
              </a:rPr>
              <a:t>washing machine</a:t>
            </a:r>
            <a:r>
              <a:rPr lang="en-US" sz="1400" b="0" i="0" strike="noStrike" baseline="0" dirty="0">
                <a:latin typeface="Gill Sans MT Condensed" panose="020B0506020104020203" pitchFamily="34" charset="0"/>
              </a:rPr>
              <a:t>, dishwasher, garbage disposal, appliance that is wall-mounted or installed within a cabinet, etc.) should </a:t>
            </a:r>
            <a:r>
              <a:rPr lang="en-US" sz="1400" b="1" i="0" strike="noStrike" baseline="0" dirty="0">
                <a:latin typeface="Gill Sans MT Condensed" panose="020B0506020104020203" pitchFamily="34" charset="0"/>
              </a:rPr>
              <a:t>NOT</a:t>
            </a:r>
            <a:r>
              <a:rPr lang="en-US" sz="1400" b="0" i="0" strike="noStrike" baseline="0" dirty="0">
                <a:latin typeface="Gill Sans MT Condensed" panose="020B0506020104020203" pitchFamily="34" charset="0"/>
              </a:rPr>
              <a:t> be evaluated under this standard, regardless of its distance from the water source. </a:t>
            </a:r>
          </a:p>
          <a:p>
            <a:pPr marL="0" indent="0">
              <a:buNone/>
            </a:pPr>
            <a:r>
              <a:rPr lang="en-US" sz="1400" b="0" i="0" u="none" strike="noStrike" baseline="0" dirty="0">
                <a:latin typeface="Gill Sans MT Condensed" panose="020B0506020104020203" pitchFamily="34" charset="0"/>
              </a:rPr>
              <a:t>- </a:t>
            </a:r>
            <a:r>
              <a:rPr lang="en-US" sz="1400" b="0" i="0" u="none" strike="noStrike" baseline="0" dirty="0">
                <a:highlight>
                  <a:srgbClr val="FFFF00"/>
                </a:highlight>
                <a:latin typeface="Gill Sans MT Condensed" panose="020B0506020104020203" pitchFamily="34" charset="0"/>
              </a:rPr>
              <a:t>A </a:t>
            </a:r>
            <a:r>
              <a:rPr lang="en-US" sz="1400" b="0" i="0" u="sng" strike="noStrike" baseline="0" dirty="0">
                <a:highlight>
                  <a:srgbClr val="FFFF00"/>
                </a:highlight>
                <a:latin typeface="Gill Sans MT Condensed" panose="020B0506020104020203" pitchFamily="34" charset="0"/>
              </a:rPr>
              <a:t>dedicated outlet </a:t>
            </a:r>
            <a:r>
              <a:rPr lang="en-US" sz="1400" b="0" i="0" u="none" strike="noStrike" baseline="0" dirty="0">
                <a:highlight>
                  <a:srgbClr val="FFFF00"/>
                </a:highlight>
                <a:latin typeface="Gill Sans MT Condensed" panose="020B0506020104020203" pitchFamily="34" charset="0"/>
              </a:rPr>
              <a:t>is a receptacle outlet that is only capable of serving that specific appliance. </a:t>
            </a:r>
          </a:p>
          <a:p>
            <a:pPr marL="0" indent="0">
              <a:buNone/>
            </a:pPr>
            <a:r>
              <a:rPr lang="en-US" sz="1400" b="0" i="0" u="none" strike="noStrike" baseline="0" dirty="0">
                <a:latin typeface="Gill Sans MT Condensed" panose="020B0506020104020203" pitchFamily="34" charset="0"/>
              </a:rPr>
              <a:t>- An outlet located below a countertop and within an enclosed cabinet should not be evaluated under this standard, regardless of its distance from the water source. </a:t>
            </a:r>
          </a:p>
          <a:p>
            <a:pPr marL="0" indent="0">
              <a:buNone/>
            </a:pPr>
            <a:r>
              <a:rPr lang="en-US" sz="1400" b="0" i="0" u="none" strike="noStrike" baseline="0" dirty="0">
                <a:latin typeface="Gill Sans MT Condensed" panose="020B0506020104020203" pitchFamily="34" charset="0"/>
              </a:rPr>
              <a:t>- An electrical conductor that is not enclosed or properly insulated should be evaluated under the Electrical – Conductor, Outlet, and Switch standard. </a:t>
            </a:r>
          </a:p>
          <a:p>
            <a:pPr marL="0" indent="0">
              <a:buNone/>
            </a:pPr>
            <a:endParaRPr lang="en-US" sz="1400" b="0" i="0" u="none" strike="noStrike" baseline="0" dirty="0">
              <a:latin typeface="Gill Sans MT Condensed" panose="020B0506020104020203" pitchFamily="34" charset="0"/>
            </a:endParaRPr>
          </a:p>
        </p:txBody>
      </p:sp>
      <p:pic>
        <p:nvPicPr>
          <p:cNvPr id="5" name="Picture 4" descr="A close-up of a white outlet&#10;&#10;Description automatically generated">
            <a:extLst>
              <a:ext uri="{FF2B5EF4-FFF2-40B4-BE49-F238E27FC236}">
                <a16:creationId xmlns:a16="http://schemas.microsoft.com/office/drawing/2014/main" id="{A3ACF113-4604-FB51-731B-FBC43992536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66928" y="640080"/>
            <a:ext cx="3723208" cy="5577840"/>
          </a:xfrm>
          <a:prstGeom prst="rect">
            <a:avLst/>
          </a:prstGeom>
        </p:spPr>
      </p:pic>
      <p:sp>
        <p:nvSpPr>
          <p:cNvPr id="6" name="TextBox 5">
            <a:extLst>
              <a:ext uri="{FF2B5EF4-FFF2-40B4-BE49-F238E27FC236}">
                <a16:creationId xmlns:a16="http://schemas.microsoft.com/office/drawing/2014/main" id="{BB9EB745-F2C3-7242-E05C-DB48DDED1ED5}"/>
              </a:ext>
            </a:extLst>
          </p:cNvPr>
          <p:cNvSpPr txBox="1"/>
          <p:nvPr/>
        </p:nvSpPr>
        <p:spPr>
          <a:xfrm>
            <a:off x="8383094" y="601786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National_Electrical_Cod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91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7F3A-1525-C2C4-8470-5DA7FEA29A11}"/>
              </a:ext>
            </a:extLst>
          </p:cNvPr>
          <p:cNvSpPr>
            <a:spLocks noGrp="1"/>
          </p:cNvSpPr>
          <p:nvPr>
            <p:ph type="title"/>
          </p:nvPr>
        </p:nvSpPr>
        <p:spPr/>
        <p:txBody>
          <a:bodyPr/>
          <a:lstStyle/>
          <a:p>
            <a:r>
              <a:rPr lang="en-US" dirty="0"/>
              <a:t>NSPIRE Standard - Example</a:t>
            </a:r>
          </a:p>
        </p:txBody>
      </p:sp>
      <p:sp>
        <p:nvSpPr>
          <p:cNvPr id="3" name="Content Placeholder 2">
            <a:extLst>
              <a:ext uri="{FF2B5EF4-FFF2-40B4-BE49-F238E27FC236}">
                <a16:creationId xmlns:a16="http://schemas.microsoft.com/office/drawing/2014/main" id="{4406D7C4-3AA7-E6FC-04E8-E729CB92894B}"/>
              </a:ext>
            </a:extLst>
          </p:cNvPr>
          <p:cNvSpPr>
            <a:spLocks noGrp="1"/>
          </p:cNvSpPr>
          <p:nvPr>
            <p:ph idx="1"/>
          </p:nvPr>
        </p:nvSpPr>
        <p:spPr/>
        <p:txBody>
          <a:bodyPr/>
          <a:lstStyle/>
          <a:p>
            <a:pPr marL="0" indent="0">
              <a:buNone/>
            </a:pPr>
            <a:r>
              <a:rPr lang="en-US" dirty="0"/>
              <a:t>Is this a NSPIRE Deficiency?</a:t>
            </a:r>
          </a:p>
          <a:p>
            <a:pPr marL="0" indent="0">
              <a:buNone/>
            </a:pPr>
            <a:endParaRPr lang="en-US" dirty="0"/>
          </a:p>
          <a:p>
            <a:pPr marL="0" indent="0">
              <a:buNone/>
            </a:pPr>
            <a:r>
              <a:rPr lang="en-US" dirty="0"/>
              <a:t>Yes</a:t>
            </a:r>
          </a:p>
          <a:p>
            <a:pPr marL="0" indent="0">
              <a:buNone/>
            </a:pPr>
            <a:endParaRPr lang="en-US" dirty="0"/>
          </a:p>
          <a:p>
            <a:pPr marL="0" indent="0">
              <a:buNone/>
            </a:pPr>
            <a:r>
              <a:rPr lang="en-US" dirty="0"/>
              <a:t>If the outlet is not GFCI protected.</a:t>
            </a:r>
          </a:p>
          <a:p>
            <a:pPr marL="0" indent="0">
              <a:buNone/>
            </a:pPr>
            <a:endParaRPr lang="en-US" dirty="0"/>
          </a:p>
        </p:txBody>
      </p:sp>
      <p:pic>
        <p:nvPicPr>
          <p:cNvPr id="4" name="Picture 3" descr="A washing machine in a room">
            <a:extLst>
              <a:ext uri="{FF2B5EF4-FFF2-40B4-BE49-F238E27FC236}">
                <a16:creationId xmlns:a16="http://schemas.microsoft.com/office/drawing/2014/main" id="{5BD0CB50-48EA-47AD-6050-D9A4DA98B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665" y="1983649"/>
            <a:ext cx="4770120" cy="3573780"/>
          </a:xfrm>
          <a:prstGeom prst="rect">
            <a:avLst/>
          </a:prstGeom>
        </p:spPr>
      </p:pic>
    </p:spTree>
    <p:extLst>
      <p:ext uri="{BB962C8B-B14F-4D97-AF65-F5344CB8AC3E}">
        <p14:creationId xmlns:p14="http://schemas.microsoft.com/office/powerpoint/2010/main" val="3451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51723C-D809-EB50-EA50-57B646E1087A}"/>
              </a:ext>
            </a:extLst>
          </p:cNvPr>
          <p:cNvSpPr>
            <a:spLocks noGrp="1"/>
          </p:cNvSpPr>
          <p:nvPr>
            <p:ph type="title"/>
          </p:nvPr>
        </p:nvSpPr>
        <p:spPr>
          <a:xfrm>
            <a:off x="517889" y="4883544"/>
            <a:ext cx="3876086" cy="1556907"/>
          </a:xfrm>
        </p:spPr>
        <p:txBody>
          <a:bodyPr anchor="ctr">
            <a:normAutofit/>
          </a:bodyPr>
          <a:lstStyle/>
          <a:p>
            <a:r>
              <a:rPr lang="en-US" sz="3200"/>
              <a:t>NSPIRE</a:t>
            </a:r>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black sign with a boat and text&#10;&#10;Description automatically generated">
            <a:extLst>
              <a:ext uri="{FF2B5EF4-FFF2-40B4-BE49-F238E27FC236}">
                <a16:creationId xmlns:a16="http://schemas.microsoft.com/office/drawing/2014/main" id="{D2B22839-7CED-3B03-02C9-8992ADAD2E0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67" r="2060" b="-1"/>
          <a:stretch/>
        </p:blipFill>
        <p:spPr>
          <a:xfrm>
            <a:off x="959205" y="364142"/>
            <a:ext cx="10369645" cy="3867993"/>
          </a:xfrm>
          <a:prstGeom prst="rect">
            <a:avLst/>
          </a:prstGeom>
        </p:spPr>
      </p:pic>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25AA57-049E-0077-5269-A506709C8655}"/>
              </a:ext>
            </a:extLst>
          </p:cNvPr>
          <p:cNvSpPr>
            <a:spLocks noGrp="1"/>
          </p:cNvSpPr>
          <p:nvPr>
            <p:ph idx="1"/>
          </p:nvPr>
        </p:nvSpPr>
        <p:spPr>
          <a:xfrm>
            <a:off x="5162719" y="4883544"/>
            <a:ext cx="6586915" cy="1556907"/>
          </a:xfrm>
        </p:spPr>
        <p:txBody>
          <a:bodyPr anchor="ctr">
            <a:normAutofit/>
          </a:bodyPr>
          <a:lstStyle/>
          <a:p>
            <a:pPr marL="0" indent="0">
              <a:buNone/>
            </a:pPr>
            <a:r>
              <a:rPr lang="en-US" sz="1700"/>
              <a:t>INSIDE</a:t>
            </a:r>
          </a:p>
          <a:p>
            <a:pPr marL="0" indent="0">
              <a:buNone/>
            </a:pPr>
            <a:endParaRPr lang="en-US" sz="1700"/>
          </a:p>
          <a:p>
            <a:pPr marL="0" indent="0">
              <a:buNone/>
            </a:pPr>
            <a:r>
              <a:rPr lang="en-US" sz="1700" b="0" i="0">
                <a:effectLst/>
                <a:latin typeface="Calibri" panose="020F0502020204030204" pitchFamily="34" charset="0"/>
                <a:ea typeface="Calibri" panose="020F0502020204030204" pitchFamily="34" charset="0"/>
                <a:cs typeface="Calibri" panose="020F0502020204030204" pitchFamily="34" charset="0"/>
              </a:rPr>
              <a:t>“Inside” refers to the common areas and building systems within the building interior and are not inside a unit. This could include interior laundry facilities, workout rooms, and so on.</a:t>
            </a:r>
            <a:endParaRPr lang="en-US" sz="17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1813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A30F-62A5-2613-BD31-E5D83BEBA993}"/>
              </a:ext>
            </a:extLst>
          </p:cNvPr>
          <p:cNvSpPr>
            <a:spLocks noGrp="1"/>
          </p:cNvSpPr>
          <p:nvPr>
            <p:ph type="title"/>
          </p:nvPr>
        </p:nvSpPr>
        <p:spPr/>
        <p:txBody>
          <a:bodyPr/>
          <a:lstStyle/>
          <a:p>
            <a:r>
              <a:rPr lang="en-US" dirty="0"/>
              <a:t>NSPIRE Standard - Example</a:t>
            </a:r>
          </a:p>
        </p:txBody>
      </p:sp>
      <p:sp>
        <p:nvSpPr>
          <p:cNvPr id="3" name="Content Placeholder 2">
            <a:extLst>
              <a:ext uri="{FF2B5EF4-FFF2-40B4-BE49-F238E27FC236}">
                <a16:creationId xmlns:a16="http://schemas.microsoft.com/office/drawing/2014/main" id="{1BD542BC-DC1F-31C1-8199-94315BB45C40}"/>
              </a:ext>
            </a:extLst>
          </p:cNvPr>
          <p:cNvSpPr>
            <a:spLocks noGrp="1"/>
          </p:cNvSpPr>
          <p:nvPr>
            <p:ph idx="1"/>
          </p:nvPr>
        </p:nvSpPr>
        <p:spPr/>
        <p:txBody>
          <a:bodyPr/>
          <a:lstStyle/>
          <a:p>
            <a:pPr marL="0" indent="0">
              <a:buNone/>
            </a:pPr>
            <a:r>
              <a:rPr lang="en-US" dirty="0"/>
              <a:t>Is this a dedicated outlet?</a:t>
            </a:r>
          </a:p>
          <a:p>
            <a:pPr marL="0" indent="0">
              <a:buNone/>
            </a:pPr>
            <a:endParaRPr lang="en-US" dirty="0"/>
          </a:p>
          <a:p>
            <a:pPr marL="0" indent="0">
              <a:buNone/>
            </a:pPr>
            <a:r>
              <a:rPr lang="en-US" dirty="0"/>
              <a:t>No</a:t>
            </a:r>
          </a:p>
          <a:p>
            <a:pPr marL="0" indent="0">
              <a:buNone/>
            </a:pPr>
            <a:endParaRPr lang="en-US" dirty="0"/>
          </a:p>
          <a:p>
            <a:pPr marL="0" indent="0">
              <a:buNone/>
            </a:pPr>
            <a:endParaRPr lang="en-US" dirty="0"/>
          </a:p>
        </p:txBody>
      </p:sp>
      <p:pic>
        <p:nvPicPr>
          <p:cNvPr id="4" name="Picture 3" descr="A washing machine in a room&#10;&#10;AI-generated content may be incorrect.">
            <a:extLst>
              <a:ext uri="{FF2B5EF4-FFF2-40B4-BE49-F238E27FC236}">
                <a16:creationId xmlns:a16="http://schemas.microsoft.com/office/drawing/2014/main" id="{FD31F297-7C38-B5CC-483D-64B53B967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540" y="1900079"/>
            <a:ext cx="4747260" cy="3611880"/>
          </a:xfrm>
          <a:prstGeom prst="rect">
            <a:avLst/>
          </a:prstGeom>
        </p:spPr>
      </p:pic>
    </p:spTree>
    <p:extLst>
      <p:ext uri="{BB962C8B-B14F-4D97-AF65-F5344CB8AC3E}">
        <p14:creationId xmlns:p14="http://schemas.microsoft.com/office/powerpoint/2010/main" val="3462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D566F-8554-3070-AF21-B8F979320DA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NSPIRE Standard - Example</a:t>
            </a:r>
          </a:p>
        </p:txBody>
      </p:sp>
      <p:sp>
        <p:nvSpPr>
          <p:cNvPr id="3" name="Content Placeholder 2">
            <a:extLst>
              <a:ext uri="{FF2B5EF4-FFF2-40B4-BE49-F238E27FC236}">
                <a16:creationId xmlns:a16="http://schemas.microsoft.com/office/drawing/2014/main" id="{4B146F7E-C31D-09C3-AAB6-BB11D95799D6}"/>
              </a:ext>
            </a:extLst>
          </p:cNvPr>
          <p:cNvSpPr>
            <a:spLocks noGrp="1"/>
          </p:cNvSpPr>
          <p:nvPr>
            <p:ph idx="1"/>
          </p:nvPr>
        </p:nvSpPr>
        <p:spPr>
          <a:xfrm>
            <a:off x="4810259" y="649480"/>
            <a:ext cx="6555347" cy="5546047"/>
          </a:xfrm>
        </p:spPr>
        <p:txBody>
          <a:bodyPr anchor="ctr">
            <a:normAutofit/>
          </a:bodyPr>
          <a:lstStyle/>
          <a:p>
            <a:pPr marL="0" indent="0">
              <a:buNone/>
            </a:pPr>
            <a:r>
              <a:rPr lang="en-US" sz="1200" b="0" i="0" u="none" strike="noStrike" baseline="0" dirty="0">
                <a:latin typeface="Gill Sans MT Condensed" panose="020B0506020104020203" pitchFamily="34" charset="0"/>
              </a:rPr>
              <a:t>DEFICIENCY UNIT/INSIDE/OUTSIDE: A SHARP EDGE THAT CAN RESULT IN A CUT OR PUNCTURE HAZARD IS PRESENT. </a:t>
            </a:r>
          </a:p>
          <a:p>
            <a:pPr marL="0" indent="0">
              <a:buNone/>
            </a:pPr>
            <a:r>
              <a:rPr lang="en-US" sz="1200" b="0" i="0" u="none" strike="noStrike" baseline="0" dirty="0">
                <a:latin typeface="Gill Sans MT Condensed" panose="020B0506020104020203" pitchFamily="34" charset="0"/>
              </a:rPr>
              <a:t>DEFICIENCY CRITERIA: 	</a:t>
            </a:r>
          </a:p>
          <a:p>
            <a:pPr marL="0" indent="0">
              <a:buNone/>
            </a:pPr>
            <a:r>
              <a:rPr lang="en-US" sz="1200" b="0" i="0" u="none" strike="noStrike" baseline="0" dirty="0">
                <a:latin typeface="Gill Sans MT Condensed" panose="020B0506020104020203" pitchFamily="34" charset="0"/>
              </a:rPr>
              <a:t>A sharp edge that can result in a cut or puncture hazard that is likely to require emergency care (e.g., stitches) is present within the built environment (i.e., human-made structures, features, and facilities). 	</a:t>
            </a:r>
          </a:p>
          <a:p>
            <a:pPr marL="0" indent="0">
              <a:buNone/>
            </a:pPr>
            <a:r>
              <a:rPr lang="en-US" sz="1200" b="0" i="0" u="none" strike="noStrike" baseline="0" dirty="0">
                <a:latin typeface="Gill Sans MT Condensed" panose="020B0506020104020203" pitchFamily="34" charset="0"/>
              </a:rPr>
              <a:t>OBSERVATION: 	</a:t>
            </a:r>
          </a:p>
          <a:p>
            <a:pPr>
              <a:buFontTx/>
              <a:buChar char="-"/>
            </a:pPr>
            <a:r>
              <a:rPr lang="en-US" sz="1200" b="0" i="0" u="none" strike="noStrike" baseline="0" dirty="0">
                <a:latin typeface="Gill Sans MT Condensed" panose="020B0506020104020203" pitchFamily="34" charset="0"/>
              </a:rPr>
              <a:t>Look throughout the Unit to identify any sharp edge that can result in a cut or puncture hazard. </a:t>
            </a:r>
          </a:p>
          <a:p>
            <a:pPr>
              <a:buFontTx/>
              <a:buChar char="-"/>
            </a:pPr>
            <a:r>
              <a:rPr lang="en-US" sz="1200" b="0" i="0" u="none" strike="noStrike" baseline="0" dirty="0">
                <a:latin typeface="Gill Sans MT Condensed" panose="020B0506020104020203" pitchFamily="34" charset="0"/>
              </a:rPr>
              <a:t>Look along the normal paths of travel throughout the built environment (e.g., hallways, shared living spaces, shared facilities) to identify any sharp edge that can result in a cut or puncture hazard. </a:t>
            </a:r>
          </a:p>
          <a:p>
            <a:pPr>
              <a:buFontTx/>
              <a:buChar char="-"/>
            </a:pPr>
            <a:r>
              <a:rPr lang="en-US" sz="1200" b="0" i="0" u="none" strike="noStrike" baseline="0" dirty="0">
                <a:latin typeface="Gill Sans MT Condensed" panose="020B0506020104020203" pitchFamily="34" charset="0"/>
              </a:rPr>
              <a:t>Look along the normal paths of travel throughout the built environment (e.g., sidewalks, walkways, playgrounds, courtyards) to identify any sharp edge that can result in a cut or puncture hazard. </a:t>
            </a:r>
          </a:p>
          <a:p>
            <a:pPr>
              <a:buFontTx/>
              <a:buChar char="-"/>
            </a:pPr>
            <a:r>
              <a:rPr lang="en-US" sz="1200" b="0" i="0" u="none" strike="noStrike" baseline="0" dirty="0">
                <a:latin typeface="Gill Sans MT Condensed" panose="020B0506020104020203" pitchFamily="34" charset="0"/>
              </a:rPr>
              <a:t>If present, determine if the sharp edge is likely to require emergency care if the resident comes in contact with it. </a:t>
            </a:r>
          </a:p>
          <a:p>
            <a:r>
              <a:rPr lang="en-US" sz="1200" b="0" i="0" u="none" strike="noStrike" baseline="0" dirty="0">
                <a:latin typeface="Gill Sans MT Condensed" panose="020B0506020104020203" pitchFamily="34" charset="0"/>
              </a:rPr>
              <a:t>Examples of sharp edges within the Unit include, but are not limited to, broken glass or damaged tile with an exposed edge. </a:t>
            </a:r>
            <a:endParaRPr lang="en-US" sz="1200" dirty="0">
              <a:latin typeface="Gill Sans MT Condensed" panose="020B0506020104020203" pitchFamily="34" charset="0"/>
            </a:endParaRPr>
          </a:p>
          <a:p>
            <a:r>
              <a:rPr lang="en-US" sz="1200" b="0" i="0" u="none" strike="noStrike" baseline="0" dirty="0">
                <a:latin typeface="Gill Sans MT Condensed" panose="020B0506020104020203" pitchFamily="34" charset="0"/>
              </a:rPr>
              <a:t>Examples of sharp edges in the Inside area include, but are not limited to, broken glass, damaged tile with an exposed edge, or a damaged handrail </a:t>
            </a:r>
          </a:p>
          <a:p>
            <a:r>
              <a:rPr lang="en-US" sz="1200" b="0" i="0" u="none" strike="noStrike" baseline="0" dirty="0">
                <a:latin typeface="Gill Sans MT Condensed" panose="020B0506020104020203" pitchFamily="34" charset="0"/>
              </a:rPr>
              <a:t>Examples of sharp edges in the Outside area include, but are not limited to, broken glass or protruding rebar. </a:t>
            </a:r>
            <a:r>
              <a:rPr lang="en-US" sz="1100" b="0" i="0" u="none" strike="noStrike" baseline="0" dirty="0">
                <a:latin typeface="Gill Sans MT Condensed" panose="020B0506020104020203" pitchFamily="34" charset="0"/>
              </a:rPr>
              <a:t>	</a:t>
            </a:r>
          </a:p>
          <a:p>
            <a:pPr marL="0" indent="0">
              <a:buNone/>
            </a:pPr>
            <a:endParaRPr lang="en-US" sz="1100" b="0" i="0" u="none" strike="noStrike" baseline="0" dirty="0">
              <a:latin typeface="Gill Sans MT Condensed" panose="020B0506020104020203" pitchFamily="34" charset="0"/>
            </a:endParaRPr>
          </a:p>
          <a:p>
            <a:pPr marL="0" indent="0">
              <a:buNone/>
            </a:pPr>
            <a:r>
              <a:rPr lang="en-US" sz="1100" b="0" i="0" u="none" strike="noStrike" baseline="0" dirty="0">
                <a:latin typeface="Gill Sans MT Condensed" panose="020B0506020104020203" pitchFamily="34" charset="0"/>
              </a:rPr>
              <a:t>	</a:t>
            </a:r>
          </a:p>
          <a:p>
            <a:pPr marL="0" indent="0">
              <a:buNone/>
            </a:pPr>
            <a:r>
              <a:rPr lang="en-US" sz="1100" b="0" i="0" u="none" strike="noStrike" baseline="0" dirty="0">
                <a:latin typeface="Gill Sans MT Condensed" panose="020B0506020104020203" pitchFamily="34" charset="0"/>
              </a:rPr>
              <a:t>	</a:t>
            </a:r>
          </a:p>
          <a:p>
            <a:pPr marL="0" indent="0">
              <a:buNone/>
            </a:pPr>
            <a:endParaRPr lang="en-US" sz="1100" dirty="0"/>
          </a:p>
        </p:txBody>
      </p:sp>
    </p:spTree>
    <p:extLst>
      <p:ext uri="{BB962C8B-B14F-4D97-AF65-F5344CB8AC3E}">
        <p14:creationId xmlns:p14="http://schemas.microsoft.com/office/powerpoint/2010/main" val="2691218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B22EF-3BF6-4A1F-84E0-3A6376DA6D56}"/>
              </a:ext>
            </a:extLst>
          </p:cNvPr>
          <p:cNvSpPr>
            <a:spLocks noGrp="1"/>
          </p:cNvSpPr>
          <p:nvPr>
            <p:ph type="title"/>
          </p:nvPr>
        </p:nvSpPr>
        <p:spPr>
          <a:xfrm>
            <a:off x="761803" y="350196"/>
            <a:ext cx="4646904" cy="1624520"/>
          </a:xfrm>
        </p:spPr>
        <p:txBody>
          <a:bodyPr anchor="ctr">
            <a:normAutofit/>
          </a:bodyPr>
          <a:lstStyle/>
          <a:p>
            <a:r>
              <a:rPr lang="en-US" sz="4000"/>
              <a:t>NSPIRE Standard - Example</a:t>
            </a:r>
          </a:p>
        </p:txBody>
      </p:sp>
      <p:sp>
        <p:nvSpPr>
          <p:cNvPr id="3" name="Content Placeholder 2">
            <a:extLst>
              <a:ext uri="{FF2B5EF4-FFF2-40B4-BE49-F238E27FC236}">
                <a16:creationId xmlns:a16="http://schemas.microsoft.com/office/drawing/2014/main" id="{F2A10AAE-CE7E-B01F-9B08-79BF0D07039F}"/>
              </a:ext>
            </a:extLst>
          </p:cNvPr>
          <p:cNvSpPr>
            <a:spLocks noGrp="1"/>
          </p:cNvSpPr>
          <p:nvPr>
            <p:ph idx="1"/>
          </p:nvPr>
        </p:nvSpPr>
        <p:spPr>
          <a:xfrm>
            <a:off x="761802" y="2743200"/>
            <a:ext cx="4646905" cy="3613149"/>
          </a:xfrm>
        </p:spPr>
        <p:txBody>
          <a:bodyPr anchor="ctr">
            <a:normAutofit/>
          </a:bodyPr>
          <a:lstStyle/>
          <a:p>
            <a:pPr marL="0" indent="0">
              <a:buNone/>
            </a:pPr>
            <a:r>
              <a:rPr lang="en-US" sz="2000" dirty="0"/>
              <a:t>Is this a NSPIRE Deficiency?</a:t>
            </a:r>
          </a:p>
          <a:p>
            <a:pPr marL="0" indent="0">
              <a:buNone/>
            </a:pPr>
            <a:endParaRPr lang="en-US" sz="2000" dirty="0"/>
          </a:p>
          <a:p>
            <a:pPr marL="0" indent="0">
              <a:buNone/>
            </a:pPr>
            <a:endParaRPr lang="en-US" sz="2000" dirty="0"/>
          </a:p>
          <a:p>
            <a:pPr marL="0" indent="0">
              <a:buNone/>
            </a:pPr>
            <a:r>
              <a:rPr lang="en-US" sz="2000" dirty="0"/>
              <a:t>Yes</a:t>
            </a:r>
          </a:p>
          <a:p>
            <a:pPr marL="0" indent="0">
              <a:buNone/>
            </a:pPr>
            <a:r>
              <a:rPr lang="en-US" sz="2000" dirty="0"/>
              <a:t>Damage created a Sharp Edge</a:t>
            </a:r>
          </a:p>
        </p:txBody>
      </p:sp>
      <p:pic>
        <p:nvPicPr>
          <p:cNvPr id="4" name="Picture 3" descr="A yellow slide in a playground&#10;&#10;AI-generated content may be incorrect.">
            <a:extLst>
              <a:ext uri="{FF2B5EF4-FFF2-40B4-BE49-F238E27FC236}">
                <a16:creationId xmlns:a16="http://schemas.microsoft.com/office/drawing/2014/main" id="{93D2B93D-265C-B3A2-CAEC-3A9D29CD9727}"/>
              </a:ext>
            </a:extLst>
          </p:cNvPr>
          <p:cNvPicPr>
            <a:picLocks noChangeAspect="1"/>
          </p:cNvPicPr>
          <p:nvPr/>
        </p:nvPicPr>
        <p:blipFill>
          <a:blip r:embed="rId2">
            <a:extLst>
              <a:ext uri="{28A0092B-C50C-407E-A947-70E740481C1C}">
                <a14:useLocalDpi xmlns:a14="http://schemas.microsoft.com/office/drawing/2010/main" val="0"/>
              </a:ext>
            </a:extLst>
          </a:blip>
          <a:srcRect l="2549" r="4269"/>
          <a:stretch>
            <a:fillRect/>
          </a:stretch>
        </p:blipFill>
        <p:spPr>
          <a:xfrm>
            <a:off x="6096000" y="1"/>
            <a:ext cx="6102825" cy="6858000"/>
          </a:xfrm>
          <a:prstGeom prst="rect">
            <a:avLst/>
          </a:prstGeom>
        </p:spPr>
      </p:pic>
    </p:spTree>
    <p:extLst>
      <p:ext uri="{BB962C8B-B14F-4D97-AF65-F5344CB8AC3E}">
        <p14:creationId xmlns:p14="http://schemas.microsoft.com/office/powerpoint/2010/main" val="404989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391DD0-042B-1817-D02D-19F5292E4E55}"/>
              </a:ext>
            </a:extLst>
          </p:cNvPr>
          <p:cNvSpPr>
            <a:spLocks noGrp="1"/>
          </p:cNvSpPr>
          <p:nvPr>
            <p:ph type="title"/>
          </p:nvPr>
        </p:nvSpPr>
        <p:spPr>
          <a:xfrm>
            <a:off x="572493" y="238539"/>
            <a:ext cx="11018520" cy="1434415"/>
          </a:xfrm>
        </p:spPr>
        <p:txBody>
          <a:bodyPr anchor="b">
            <a:normAutofit/>
          </a:bodyPr>
          <a:lstStyle/>
          <a:p>
            <a:r>
              <a:rPr lang="en-US" sz="5400"/>
              <a:t>NSPIRE Standard - Example</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973EB0-5B97-3ADC-A651-C1A17E3211FB}"/>
              </a:ext>
            </a:extLst>
          </p:cNvPr>
          <p:cNvSpPr>
            <a:spLocks noGrp="1"/>
          </p:cNvSpPr>
          <p:nvPr>
            <p:ph idx="1"/>
          </p:nvPr>
        </p:nvSpPr>
        <p:spPr>
          <a:xfrm>
            <a:off x="572493" y="2071316"/>
            <a:ext cx="6713552" cy="4119172"/>
          </a:xfrm>
        </p:spPr>
        <p:txBody>
          <a:bodyPr anchor="t">
            <a:normAutofit lnSpcReduction="10000"/>
          </a:bodyPr>
          <a:lstStyle/>
          <a:p>
            <a:pPr marL="0" indent="0">
              <a:buNone/>
            </a:pPr>
            <a:r>
              <a:rPr lang="en-US" sz="2000" b="0" i="0" u="none" strike="noStrike" baseline="0" dirty="0">
                <a:latin typeface="Gill Sans MT Condensed" panose="020B0506020104020203" pitchFamily="34" charset="0"/>
              </a:rPr>
              <a:t>DEFICIENCY 1 – UNIT: SMOKE ALARM IS NOT INSTALLED WHERE REQUIRED. </a:t>
            </a:r>
          </a:p>
          <a:p>
            <a:pPr marL="0" indent="0">
              <a:buNone/>
            </a:pPr>
            <a:r>
              <a:rPr lang="en-US" sz="2000" b="0" i="0" u="none" strike="noStrike" baseline="0" dirty="0">
                <a:latin typeface="Gill Sans MT Condensed" panose="020B0506020104020203" pitchFamily="34" charset="0"/>
              </a:rPr>
              <a:t>DEFICIENCY CRITERIA: 	</a:t>
            </a:r>
          </a:p>
          <a:p>
            <a:r>
              <a:rPr lang="en-US" sz="2000" b="0" i="0" u="none" strike="noStrike" baseline="0" dirty="0">
                <a:latin typeface="Gill Sans MT Condensed" panose="020B0506020104020203" pitchFamily="34" charset="0"/>
              </a:rPr>
              <a:t>Smoke alarm is not installed inside each bedroom. </a:t>
            </a:r>
          </a:p>
          <a:p>
            <a:pPr marL="0" indent="0">
              <a:buNone/>
            </a:pPr>
            <a:r>
              <a:rPr lang="en-US" sz="2000" b="0" i="0" u="none" strike="noStrike" baseline="0" dirty="0">
                <a:latin typeface="Gill Sans MT Condensed" panose="020B0506020104020203" pitchFamily="34" charset="0"/>
              </a:rPr>
              <a:t>	AND </a:t>
            </a:r>
          </a:p>
          <a:p>
            <a:r>
              <a:rPr lang="en-US" sz="2000" b="0" i="0" u="none" strike="noStrike" baseline="0" dirty="0">
                <a:latin typeface="Gill Sans MT Condensed" panose="020B0506020104020203" pitchFamily="34" charset="0"/>
              </a:rPr>
              <a:t>Smoke alarm is not installed outside the bedroom(s). </a:t>
            </a:r>
          </a:p>
          <a:p>
            <a:pPr marL="0" indent="0">
              <a:buNone/>
            </a:pPr>
            <a:r>
              <a:rPr lang="en-US" sz="2000" b="0" i="0" u="none" strike="noStrike" baseline="0" dirty="0">
                <a:latin typeface="Gill Sans MT Condensed" panose="020B0506020104020203" pitchFamily="34" charset="0"/>
              </a:rPr>
              <a:t>	AND </a:t>
            </a:r>
          </a:p>
          <a:p>
            <a:r>
              <a:rPr lang="en-US" sz="2000" b="0" i="0" u="none" strike="noStrike" baseline="0" dirty="0">
                <a:latin typeface="Gill Sans MT Condensed" panose="020B0506020104020203" pitchFamily="34" charset="0"/>
              </a:rPr>
              <a:t>Smoke alarm is not installed on each level. 	</a:t>
            </a:r>
          </a:p>
          <a:p>
            <a:pPr marL="0" indent="0">
              <a:buNone/>
            </a:pPr>
            <a:r>
              <a:rPr lang="en-US" sz="2000" b="0" i="0" u="none" strike="noStrike" baseline="0" dirty="0">
                <a:latin typeface="Gill Sans MT Condensed" panose="020B0506020104020203" pitchFamily="34" charset="0"/>
              </a:rPr>
              <a:t>OBSERVATION: 	</a:t>
            </a:r>
          </a:p>
          <a:p>
            <a:pPr marL="0" indent="0">
              <a:buNone/>
            </a:pPr>
            <a:r>
              <a:rPr lang="en-US" sz="2000" b="0" i="0" u="none" strike="noStrike" baseline="0" dirty="0">
                <a:latin typeface="Gill Sans MT Condensed" panose="020B0506020104020203" pitchFamily="34" charset="0"/>
              </a:rPr>
              <a:t>- Observe each location where a smoke alarm is required. </a:t>
            </a:r>
          </a:p>
          <a:p>
            <a:pPr marL="0" indent="0">
              <a:buNone/>
            </a:pPr>
            <a:r>
              <a:rPr lang="en-US" sz="2000" b="0" i="0" u="none" strike="noStrike" baseline="0" dirty="0">
                <a:latin typeface="Gill Sans MT Condensed" panose="020B0506020104020203" pitchFamily="34" charset="0"/>
              </a:rPr>
              <a:t>- Verify a smoke alarm is present. </a:t>
            </a:r>
          </a:p>
          <a:p>
            <a:pPr marL="0" indent="0">
              <a:buNone/>
            </a:pPr>
            <a:r>
              <a:rPr lang="en-US" sz="2000" b="0" i="0" u="none" strike="noStrike" baseline="0" dirty="0">
                <a:latin typeface="Gill Sans MT Condensed" panose="020B0506020104020203" pitchFamily="34" charset="0"/>
              </a:rPr>
              <a:t>	</a:t>
            </a:r>
          </a:p>
          <a:p>
            <a:pPr marL="0" indent="0">
              <a:buNone/>
            </a:pPr>
            <a:endParaRPr lang="en-US" sz="2000" dirty="0"/>
          </a:p>
        </p:txBody>
      </p:sp>
      <p:pic>
        <p:nvPicPr>
          <p:cNvPr id="5" name="Picture 4" descr="A smoke detector on a ceiling">
            <a:extLst>
              <a:ext uri="{FF2B5EF4-FFF2-40B4-BE49-F238E27FC236}">
                <a16:creationId xmlns:a16="http://schemas.microsoft.com/office/drawing/2014/main" id="{C5378A34-093C-B441-2B66-F1411CDB5FC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177" r="5844" b="-3"/>
          <a:stretch/>
        </p:blipFill>
        <p:spPr>
          <a:xfrm>
            <a:off x="7675658" y="2093976"/>
            <a:ext cx="3941064" cy="4096512"/>
          </a:xfrm>
          <a:prstGeom prst="rect">
            <a:avLst/>
          </a:prstGeom>
        </p:spPr>
      </p:pic>
      <p:sp>
        <p:nvSpPr>
          <p:cNvPr id="6" name="TextBox 5">
            <a:extLst>
              <a:ext uri="{FF2B5EF4-FFF2-40B4-BE49-F238E27FC236}">
                <a16:creationId xmlns:a16="http://schemas.microsoft.com/office/drawing/2014/main" id="{90888FCC-9AD9-7FCC-8222-104AE9808D9D}"/>
              </a:ext>
            </a:extLst>
          </p:cNvPr>
          <p:cNvSpPr txBox="1"/>
          <p:nvPr/>
        </p:nvSpPr>
        <p:spPr>
          <a:xfrm>
            <a:off x="9176631" y="5990433"/>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akrabat/1473213815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151128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B5A1A-FDD6-259F-57DB-6F7CD35E1CE1}"/>
              </a:ext>
            </a:extLst>
          </p:cNvPr>
          <p:cNvSpPr>
            <a:spLocks noGrp="1"/>
          </p:cNvSpPr>
          <p:nvPr>
            <p:ph type="title"/>
          </p:nvPr>
        </p:nvSpPr>
        <p:spPr>
          <a:xfrm>
            <a:off x="640080" y="325369"/>
            <a:ext cx="4368602" cy="1956841"/>
          </a:xfrm>
        </p:spPr>
        <p:txBody>
          <a:bodyPr anchor="b">
            <a:normAutofit/>
          </a:bodyPr>
          <a:lstStyle/>
          <a:p>
            <a:r>
              <a:rPr lang="en-US" sz="4600"/>
              <a:t>NSPIRE Standard - Example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28B45A-0285-DB46-9C6B-0834A3F34192}"/>
              </a:ext>
            </a:extLst>
          </p:cNvPr>
          <p:cNvSpPr>
            <a:spLocks noGrp="1"/>
          </p:cNvSpPr>
          <p:nvPr>
            <p:ph idx="1"/>
          </p:nvPr>
        </p:nvSpPr>
        <p:spPr>
          <a:xfrm>
            <a:off x="640080" y="2872899"/>
            <a:ext cx="4243589" cy="3320668"/>
          </a:xfrm>
        </p:spPr>
        <p:txBody>
          <a:bodyPr>
            <a:normAutofit/>
          </a:bodyPr>
          <a:lstStyle/>
          <a:p>
            <a:pPr marL="0" indent="0">
              <a:buNone/>
            </a:pPr>
            <a:r>
              <a:rPr lang="en-US" sz="1500" b="0" i="0" u="none" strike="noStrike" baseline="0">
                <a:latin typeface="Gill Sans MT Condensed" panose="020B0506020104020203" pitchFamily="34" charset="0"/>
              </a:rPr>
              <a:t>More Information: 	</a:t>
            </a:r>
          </a:p>
          <a:p>
            <a:pPr marL="0" indent="0">
              <a:buNone/>
            </a:pPr>
            <a:r>
              <a:rPr lang="en-US" sz="1500" b="0" i="0" u="none" strike="noStrike" baseline="0">
                <a:latin typeface="Gill Sans MT Condensed" panose="020B0506020104020203" pitchFamily="34" charset="0"/>
              </a:rPr>
              <a:t>- A smoke alarm installed within a hallway in the immediate vicinity of multiple bedrooms meets the requirement of "outside the bedroom(s)" under this standard. </a:t>
            </a:r>
          </a:p>
          <a:p>
            <a:pPr marL="0" indent="0">
              <a:buNone/>
            </a:pPr>
            <a:r>
              <a:rPr lang="en-US" sz="1500" b="0" i="0" u="none" strike="noStrike" baseline="0">
                <a:latin typeface="Gill Sans MT Condensed" panose="020B0506020104020203" pitchFamily="34" charset="0"/>
              </a:rPr>
              <a:t>- A smoke alarm installed outside a bedroom may meet the requirement of "on each level" under this standard. </a:t>
            </a:r>
          </a:p>
          <a:p>
            <a:pPr marL="0" indent="0">
              <a:buNone/>
            </a:pPr>
            <a:r>
              <a:rPr lang="en-US" sz="1500" b="0" i="0" u="none" strike="noStrike" baseline="0">
                <a:latin typeface="Gill Sans MT Condensed" panose="020B0506020104020203" pitchFamily="34" charset="0"/>
              </a:rPr>
              <a:t>- If a smoke alarm is missing (i.e., evidence of prior installation, but is now not present or is incomplete) from a non-required area, then it should not be evaluated under this standard. </a:t>
            </a:r>
          </a:p>
          <a:p>
            <a:pPr marL="0" indent="0">
              <a:buNone/>
            </a:pPr>
            <a:r>
              <a:rPr lang="en-US" sz="1500" b="0" i="0" u="none" strike="noStrike" baseline="0">
                <a:latin typeface="Gill Sans MT Condensed" panose="020B0506020104020203" pitchFamily="34" charset="0"/>
              </a:rPr>
              <a:t>- If another hazard is present, then it should be evaluated under the respective standard (e.g., an exposed conductor should be evaluated under the Electrical – Conductor, Outlet, and Switch standard). </a:t>
            </a:r>
          </a:p>
          <a:p>
            <a:pPr marL="0" indent="0">
              <a:buNone/>
            </a:pPr>
            <a:endParaRPr lang="en-US" sz="1500" b="0" i="0" u="none" strike="noStrike" baseline="0">
              <a:latin typeface="Gill Sans MT Condensed" panose="020B0506020104020203" pitchFamily="34" charset="0"/>
            </a:endParaRPr>
          </a:p>
        </p:txBody>
      </p:sp>
      <p:pic>
        <p:nvPicPr>
          <p:cNvPr id="5" name="Picture 4" descr="A smoke detector on a ceiling&#10;&#10;Description automatically generated">
            <a:extLst>
              <a:ext uri="{FF2B5EF4-FFF2-40B4-BE49-F238E27FC236}">
                <a16:creationId xmlns:a16="http://schemas.microsoft.com/office/drawing/2014/main" id="{8D601223-14ED-D9E9-300F-5980432112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52" r="3114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1C68648C-FE22-3FB3-8FDB-A7004D3CF926}"/>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28478778@N05/572848239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992760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288B5-4FCC-B94F-99BA-31B74A72CA03}"/>
              </a:ext>
            </a:extLst>
          </p:cNvPr>
          <p:cNvSpPr>
            <a:spLocks noGrp="1"/>
          </p:cNvSpPr>
          <p:nvPr>
            <p:ph type="title"/>
          </p:nvPr>
        </p:nvSpPr>
        <p:spPr>
          <a:xfrm>
            <a:off x="6739128" y="638089"/>
            <a:ext cx="4818888" cy="1476801"/>
          </a:xfrm>
        </p:spPr>
        <p:txBody>
          <a:bodyPr anchor="b">
            <a:normAutofit/>
          </a:bodyPr>
          <a:lstStyle/>
          <a:p>
            <a:r>
              <a:rPr lang="en-US" sz="5000"/>
              <a:t>NSPIRE Standard - Example</a:t>
            </a:r>
          </a:p>
        </p:txBody>
      </p:sp>
      <p:pic>
        <p:nvPicPr>
          <p:cNvPr id="5" name="Picture 4" descr="A white smoke detector with a round base">
            <a:extLst>
              <a:ext uri="{FF2B5EF4-FFF2-40B4-BE49-F238E27FC236}">
                <a16:creationId xmlns:a16="http://schemas.microsoft.com/office/drawing/2014/main" id="{608AA469-BBAE-995E-2BC5-E1F7DF0FF3A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0936" y="699516"/>
            <a:ext cx="5458968" cy="5458968"/>
          </a:xfrm>
          <a:prstGeom prst="rect">
            <a:avLst/>
          </a:prstGeom>
        </p:spPr>
      </p:pic>
      <p:sp>
        <p:nvSpPr>
          <p:cNvPr id="1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48E236-4A92-A7E2-7F2E-402D3FF539F0}"/>
              </a:ext>
            </a:extLst>
          </p:cNvPr>
          <p:cNvSpPr>
            <a:spLocks noGrp="1"/>
          </p:cNvSpPr>
          <p:nvPr>
            <p:ph idx="1"/>
          </p:nvPr>
        </p:nvSpPr>
        <p:spPr>
          <a:xfrm>
            <a:off x="6739128" y="2664886"/>
            <a:ext cx="4818888" cy="3550789"/>
          </a:xfrm>
        </p:spPr>
        <p:txBody>
          <a:bodyPr anchor="t">
            <a:normAutofit/>
          </a:bodyPr>
          <a:lstStyle/>
          <a:p>
            <a:pPr marL="0" indent="0">
              <a:buNone/>
            </a:pPr>
            <a:r>
              <a:rPr lang="en-US" sz="2200" b="0" i="0" u="none" strike="noStrike" baseline="0">
                <a:latin typeface="Gill Sans MT Condensed" panose="020B0506020104020203" pitchFamily="34" charset="0"/>
              </a:rPr>
              <a:t>DEFICIENCY 2 – UNIT: SMOKE ALARM IS OBSTRUCTED.</a:t>
            </a:r>
          </a:p>
          <a:p>
            <a:pPr marL="0" indent="0">
              <a:buNone/>
            </a:pPr>
            <a:r>
              <a:rPr lang="en-US" sz="2200" b="0" i="0" u="none" strike="noStrike" baseline="0">
                <a:latin typeface="Gill Sans MT Condensed" panose="020B0506020104020203" pitchFamily="34" charset="0"/>
              </a:rPr>
              <a:t>DEFICIENCY CRITERIA: 	Smoke alarm is obstructed. 	</a:t>
            </a:r>
          </a:p>
          <a:p>
            <a:pPr marL="0" indent="0">
              <a:buNone/>
            </a:pPr>
            <a:r>
              <a:rPr lang="en-US" sz="2200" b="0" i="0" u="none" strike="noStrike" baseline="0">
                <a:latin typeface="Gill Sans MT Condensed" panose="020B0506020104020203" pitchFamily="34" charset="0"/>
              </a:rPr>
              <a:t>ACTION: 	</a:t>
            </a:r>
          </a:p>
          <a:p>
            <a:pPr marL="0" indent="0">
              <a:buNone/>
            </a:pPr>
            <a:r>
              <a:rPr lang="en-US" sz="2200" b="0" i="0" u="none" strike="noStrike" baseline="0">
                <a:latin typeface="Gill Sans MT Condensed" panose="020B0506020104020203" pitchFamily="34" charset="0"/>
              </a:rPr>
              <a:t>- Determine if the smoke alarm is covered by a foreign object (e.g., plastic bag, shower cap, zip tie, paint, tape). </a:t>
            </a:r>
          </a:p>
          <a:p>
            <a:pPr marL="0" indent="0">
              <a:buNone/>
            </a:pPr>
            <a:r>
              <a:rPr lang="en-US" sz="2200" b="0" i="0" u="none" strike="noStrike" baseline="0">
                <a:latin typeface="Gill Sans MT Condensed" panose="020B0506020104020203" pitchFamily="34" charset="0"/>
              </a:rPr>
              <a:t>	</a:t>
            </a:r>
          </a:p>
          <a:p>
            <a:pPr marL="0" indent="0">
              <a:buNone/>
            </a:pPr>
            <a:r>
              <a:rPr lang="en-US" sz="2200" b="0" i="0" u="none" strike="noStrike" baseline="0">
                <a:latin typeface="Gill Sans MT Condensed" panose="020B0506020104020203" pitchFamily="34" charset="0"/>
              </a:rPr>
              <a:t> </a:t>
            </a:r>
            <a:endParaRPr lang="en-US" sz="2200"/>
          </a:p>
        </p:txBody>
      </p:sp>
      <p:sp>
        <p:nvSpPr>
          <p:cNvPr id="6" name="TextBox 5">
            <a:extLst>
              <a:ext uri="{FF2B5EF4-FFF2-40B4-BE49-F238E27FC236}">
                <a16:creationId xmlns:a16="http://schemas.microsoft.com/office/drawing/2014/main" id="{1BEBBD20-58E9-1AAE-300E-9B839AFB0F69}"/>
              </a:ext>
            </a:extLst>
          </p:cNvPr>
          <p:cNvSpPr txBox="1"/>
          <p:nvPr/>
        </p:nvSpPr>
        <p:spPr>
          <a:xfrm>
            <a:off x="3630577" y="5958429"/>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blogs.ubc.ca/communicatingscience2018w111/2018/11/12/smoke-alarms-could-be-made-much-more-effective-by-using-a-mothers-voi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373759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E22210-A2EC-5DD5-6D3B-F06650B95B1A}"/>
              </a:ext>
            </a:extLst>
          </p:cNvPr>
          <p:cNvSpPr>
            <a:spLocks noGrp="1"/>
          </p:cNvSpPr>
          <p:nvPr>
            <p:ph type="title"/>
          </p:nvPr>
        </p:nvSpPr>
        <p:spPr>
          <a:xfrm>
            <a:off x="630936" y="640080"/>
            <a:ext cx="4818888" cy="1481328"/>
          </a:xfrm>
        </p:spPr>
        <p:txBody>
          <a:bodyPr anchor="b">
            <a:normAutofit/>
          </a:bodyPr>
          <a:lstStyle/>
          <a:p>
            <a:r>
              <a:rPr lang="en-US" sz="5000" dirty="0"/>
              <a:t>NSPIRE Standard - Example</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1702A5-34EC-425A-1BF9-E15E62F257DD}"/>
              </a:ext>
            </a:extLst>
          </p:cNvPr>
          <p:cNvSpPr>
            <a:spLocks noGrp="1"/>
          </p:cNvSpPr>
          <p:nvPr>
            <p:ph idx="1"/>
          </p:nvPr>
        </p:nvSpPr>
        <p:spPr>
          <a:xfrm>
            <a:off x="630936" y="2660904"/>
            <a:ext cx="4818888" cy="3547872"/>
          </a:xfrm>
        </p:spPr>
        <p:txBody>
          <a:bodyPr anchor="t">
            <a:normAutofit/>
          </a:bodyPr>
          <a:lstStyle/>
          <a:p>
            <a:pPr marL="0" indent="0">
              <a:buNone/>
            </a:pPr>
            <a:r>
              <a:rPr lang="en-US" sz="2000" b="0" i="0" u="none" strike="noStrike" baseline="0">
                <a:latin typeface="Gill Sans MT Condensed" panose="020B0506020104020203" pitchFamily="34" charset="0"/>
              </a:rPr>
              <a:t>DEFICIENCY 3 – UNIT: SMOKE ALARM DOES NOT PRODUCE AN AUDIO OR VISUAL ALARM WHEN TESTED. </a:t>
            </a:r>
          </a:p>
          <a:p>
            <a:pPr marL="0" indent="0">
              <a:buNone/>
            </a:pPr>
            <a:r>
              <a:rPr lang="en-US" sz="2000" b="0" i="0" u="none" strike="noStrike" baseline="0">
                <a:latin typeface="Gill Sans MT Condensed" panose="020B0506020104020203" pitchFamily="34" charset="0"/>
              </a:rPr>
              <a:t>DEFICIENCY CRITERIA: 	Smoke alarm does not produce an audio or visual alarm when tested. 	</a:t>
            </a:r>
          </a:p>
          <a:p>
            <a:pPr marL="0" indent="0">
              <a:buNone/>
            </a:pPr>
            <a:r>
              <a:rPr lang="en-US" sz="2000" b="0" i="0" u="none" strike="noStrike" baseline="0">
                <a:latin typeface="Gill Sans MT Condensed" panose="020B0506020104020203" pitchFamily="34" charset="0"/>
              </a:rPr>
              <a:t>ACTION: 	</a:t>
            </a:r>
          </a:p>
          <a:p>
            <a:pPr marL="0" indent="0">
              <a:buNone/>
            </a:pPr>
            <a:r>
              <a:rPr lang="en-US" sz="2000" b="0" i="0" u="none" strike="noStrike" baseline="0">
                <a:latin typeface="Gill Sans MT Condensed" panose="020B0506020104020203" pitchFamily="34" charset="0"/>
              </a:rPr>
              <a:t>- Press the test button and determine if the light on the smoke alarm flashes, strobes, or changes pattern in any way. </a:t>
            </a:r>
          </a:p>
          <a:p>
            <a:pPr marL="0" indent="0">
              <a:buNone/>
            </a:pPr>
            <a:r>
              <a:rPr lang="en-US" sz="2000" b="0" i="0" u="none" strike="noStrike" baseline="0">
                <a:latin typeface="Gill Sans MT Condensed" panose="020B0506020104020203" pitchFamily="34" charset="0"/>
              </a:rPr>
              <a:t>- Listen to hear if an alarm is emitted from the smoke alarm at an audible level to alert the resident. </a:t>
            </a:r>
          </a:p>
          <a:p>
            <a:pPr marL="0" indent="0">
              <a:buNone/>
            </a:pPr>
            <a:r>
              <a:rPr lang="en-US" sz="2000" b="0" i="0" u="none" strike="noStrike" baseline="0">
                <a:latin typeface="Gill Sans MT Condensed" panose="020B0506020104020203" pitchFamily="34" charset="0"/>
              </a:rPr>
              <a:t>	</a:t>
            </a:r>
          </a:p>
          <a:p>
            <a:pPr marL="0" indent="0">
              <a:buNone/>
            </a:pPr>
            <a:endParaRPr lang="en-US" sz="2000"/>
          </a:p>
        </p:txBody>
      </p:sp>
      <p:pic>
        <p:nvPicPr>
          <p:cNvPr id="5" name="Picture 4" descr="A close-up of a smoke detector&#10;&#10;Description automatically generated">
            <a:extLst>
              <a:ext uri="{FF2B5EF4-FFF2-40B4-BE49-F238E27FC236}">
                <a16:creationId xmlns:a16="http://schemas.microsoft.com/office/drawing/2014/main" id="{18977D9C-683E-3897-E643-237DC0FCC1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9048" y="1204471"/>
            <a:ext cx="5458968" cy="4449058"/>
          </a:xfrm>
          <a:prstGeom prst="rect">
            <a:avLst/>
          </a:prstGeom>
        </p:spPr>
      </p:pic>
    </p:spTree>
    <p:extLst>
      <p:ext uri="{BB962C8B-B14F-4D97-AF65-F5344CB8AC3E}">
        <p14:creationId xmlns:p14="http://schemas.microsoft.com/office/powerpoint/2010/main" val="754808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B4B01-7E57-6B4C-1A36-C89893C0A90A}"/>
              </a:ext>
            </a:extLst>
          </p:cNvPr>
          <p:cNvSpPr>
            <a:spLocks noGrp="1"/>
          </p:cNvSpPr>
          <p:nvPr>
            <p:ph type="title"/>
          </p:nvPr>
        </p:nvSpPr>
        <p:spPr>
          <a:xfrm>
            <a:off x="1136397" y="502020"/>
            <a:ext cx="5323715" cy="1642970"/>
          </a:xfrm>
        </p:spPr>
        <p:txBody>
          <a:bodyPr anchor="b">
            <a:normAutofit/>
          </a:bodyPr>
          <a:lstStyle/>
          <a:p>
            <a:r>
              <a:rPr lang="en-US" sz="4000"/>
              <a:t>NSPIRE Standard - Example</a:t>
            </a:r>
          </a:p>
        </p:txBody>
      </p:sp>
      <p:sp>
        <p:nvSpPr>
          <p:cNvPr id="3" name="Content Placeholder 2">
            <a:extLst>
              <a:ext uri="{FF2B5EF4-FFF2-40B4-BE49-F238E27FC236}">
                <a16:creationId xmlns:a16="http://schemas.microsoft.com/office/drawing/2014/main" id="{8C5A5760-2B03-E1A7-D13A-87C3576E1604}"/>
              </a:ext>
            </a:extLst>
          </p:cNvPr>
          <p:cNvSpPr>
            <a:spLocks noGrp="1"/>
          </p:cNvSpPr>
          <p:nvPr>
            <p:ph idx="1"/>
          </p:nvPr>
        </p:nvSpPr>
        <p:spPr>
          <a:xfrm>
            <a:off x="1144923" y="2405894"/>
            <a:ext cx="5315189" cy="3535083"/>
          </a:xfrm>
        </p:spPr>
        <p:txBody>
          <a:bodyPr anchor="t">
            <a:normAutofit/>
          </a:bodyPr>
          <a:lstStyle/>
          <a:p>
            <a:pPr marL="0" indent="0">
              <a:buNone/>
            </a:pPr>
            <a:r>
              <a:rPr lang="en-US" sz="2000"/>
              <a:t>By December 2024, Smoke Detectors must be hardwired or be a 10-Year Tamper Resistant Battery Smoke Detector.</a:t>
            </a:r>
          </a:p>
          <a:p>
            <a:pPr marL="0" indent="0">
              <a:buNone/>
            </a:pPr>
            <a:endParaRPr lang="en-US" sz="200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moke detector and a battery&#10;&#10;AI-generated content may be incorrect.">
            <a:extLst>
              <a:ext uri="{FF2B5EF4-FFF2-40B4-BE49-F238E27FC236}">
                <a16:creationId xmlns:a16="http://schemas.microsoft.com/office/drawing/2014/main" id="{62248ED7-BAE8-E3F0-36F1-74C3C1638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967" y="1153446"/>
            <a:ext cx="4170530" cy="4583000"/>
          </a:xfrm>
          <a:prstGeom prst="rect">
            <a:avLst/>
          </a:prstGeom>
        </p:spPr>
      </p:pic>
    </p:spTree>
    <p:extLst>
      <p:ext uri="{BB962C8B-B14F-4D97-AF65-F5344CB8AC3E}">
        <p14:creationId xmlns:p14="http://schemas.microsoft.com/office/powerpoint/2010/main" val="4228751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4A68E-C200-D03C-61F7-51D411C100C8}"/>
              </a:ext>
            </a:extLst>
          </p:cNvPr>
          <p:cNvSpPr>
            <a:spLocks noGrp="1"/>
          </p:cNvSpPr>
          <p:nvPr>
            <p:ph type="title"/>
          </p:nvPr>
        </p:nvSpPr>
        <p:spPr>
          <a:xfrm>
            <a:off x="793662" y="386930"/>
            <a:ext cx="10066122" cy="1298448"/>
          </a:xfrm>
        </p:spPr>
        <p:txBody>
          <a:bodyPr anchor="b">
            <a:normAutofit/>
          </a:bodyPr>
          <a:lstStyle/>
          <a:p>
            <a:r>
              <a:rPr lang="en-US" sz="4800"/>
              <a:t>NSPIRE Standard - Example</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8995EA-F475-8891-AF79-A241A1856210}"/>
              </a:ext>
            </a:extLst>
          </p:cNvPr>
          <p:cNvSpPr>
            <a:spLocks noGrp="1"/>
          </p:cNvSpPr>
          <p:nvPr>
            <p:ph idx="1"/>
          </p:nvPr>
        </p:nvSpPr>
        <p:spPr>
          <a:xfrm>
            <a:off x="793661" y="2599509"/>
            <a:ext cx="4530898" cy="3639450"/>
          </a:xfrm>
        </p:spPr>
        <p:txBody>
          <a:bodyPr anchor="ctr">
            <a:normAutofit/>
          </a:bodyPr>
          <a:lstStyle/>
          <a:p>
            <a:pPr marL="0" indent="0">
              <a:buNone/>
            </a:pPr>
            <a:r>
              <a:rPr lang="en-US" sz="2000" dirty="0"/>
              <a:t>Is this a NSPIRE Deficiency?</a:t>
            </a:r>
          </a:p>
          <a:p>
            <a:pPr marL="0" indent="0">
              <a:buNone/>
            </a:pPr>
            <a:endParaRPr lang="en-US" sz="2000" dirty="0"/>
          </a:p>
          <a:p>
            <a:pPr marL="0" indent="0">
              <a:buNone/>
            </a:pPr>
            <a:r>
              <a:rPr lang="en-US" sz="2000" dirty="0"/>
              <a:t>Yes</a:t>
            </a:r>
          </a:p>
          <a:p>
            <a:pPr marL="0" indent="0">
              <a:buNone/>
            </a:pPr>
            <a:endParaRPr lang="en-US" sz="2000" dirty="0"/>
          </a:p>
          <a:p>
            <a:pPr marL="0" indent="0">
              <a:buNone/>
            </a:pPr>
            <a:r>
              <a:rPr lang="en-US" sz="2000" dirty="0"/>
              <a:t>It is two NSPIRE Deficiencies.  </a:t>
            </a:r>
          </a:p>
          <a:p>
            <a:pPr marL="0" indent="0">
              <a:buNone/>
            </a:pPr>
            <a:r>
              <a:rPr lang="en-US" sz="2000" dirty="0"/>
              <a:t>Missing Smoke Detector and Exposed Wiring</a:t>
            </a:r>
          </a:p>
          <a:p>
            <a:pPr marL="0" indent="0">
              <a:buNone/>
            </a:pPr>
            <a:endParaRPr lang="en-US" sz="2000" dirty="0"/>
          </a:p>
        </p:txBody>
      </p:sp>
      <p:pic>
        <p:nvPicPr>
          <p:cNvPr id="4" name="Picture 3" descr="A white ceiling with a round hole in it&#10;&#10;AI-generated content may be incorrect.">
            <a:extLst>
              <a:ext uri="{FF2B5EF4-FFF2-40B4-BE49-F238E27FC236}">
                <a16:creationId xmlns:a16="http://schemas.microsoft.com/office/drawing/2014/main" id="{A68A1ED6-D712-A7D5-9DF0-4466531BDD82}"/>
              </a:ext>
            </a:extLst>
          </p:cNvPr>
          <p:cNvPicPr>
            <a:picLocks noChangeAspect="1"/>
          </p:cNvPicPr>
          <p:nvPr/>
        </p:nvPicPr>
        <p:blipFill>
          <a:blip r:embed="rId2">
            <a:extLst>
              <a:ext uri="{28A0092B-C50C-407E-A947-70E740481C1C}">
                <a14:useLocalDpi xmlns:a14="http://schemas.microsoft.com/office/drawing/2010/main" val="0"/>
              </a:ext>
            </a:extLst>
          </a:blip>
          <a:srcRect r="-1" b="32390"/>
          <a:stretch>
            <a:fillRect/>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3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87191-86A6-7566-2387-D7D1F8E86362}"/>
              </a:ext>
            </a:extLst>
          </p:cNvPr>
          <p:cNvSpPr>
            <a:spLocks noGrp="1"/>
          </p:cNvSpPr>
          <p:nvPr>
            <p:ph type="title"/>
          </p:nvPr>
        </p:nvSpPr>
        <p:spPr>
          <a:xfrm>
            <a:off x="841248" y="548640"/>
            <a:ext cx="3600860" cy="5431536"/>
          </a:xfrm>
        </p:spPr>
        <p:txBody>
          <a:bodyPr>
            <a:normAutofit/>
          </a:bodyPr>
          <a:lstStyle/>
          <a:p>
            <a:r>
              <a:rPr lang="en-US" sz="5400" dirty="0"/>
              <a:t>NSPIRE Standard - Example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314287-D6B6-CD84-124F-2B41599A26B7}"/>
              </a:ext>
            </a:extLst>
          </p:cNvPr>
          <p:cNvSpPr>
            <a:spLocks noGrp="1"/>
          </p:cNvSpPr>
          <p:nvPr>
            <p:ph idx="1"/>
          </p:nvPr>
        </p:nvSpPr>
        <p:spPr>
          <a:xfrm>
            <a:off x="5126418" y="552091"/>
            <a:ext cx="6224335" cy="5431536"/>
          </a:xfrm>
        </p:spPr>
        <p:txBody>
          <a:bodyPr anchor="ctr">
            <a:normAutofit lnSpcReduction="10000"/>
          </a:bodyPr>
          <a:lstStyle/>
          <a:p>
            <a:pPr marL="0" indent="0">
              <a:buNone/>
            </a:pPr>
            <a:endParaRPr lang="en-US" sz="2200" b="0" i="0" u="none" strike="noStrike" baseline="0" dirty="0">
              <a:latin typeface="Gill Sans MT Condensed" panose="020B0506020104020203" pitchFamily="34" charset="0"/>
            </a:endParaRPr>
          </a:p>
          <a:p>
            <a:pPr marL="0" indent="0">
              <a:buNone/>
            </a:pPr>
            <a:r>
              <a:rPr lang="en-US" sz="2200" b="0" i="0" u="none" strike="noStrike" baseline="0" dirty="0">
                <a:latin typeface="Gill Sans MT Condensed" panose="020B0506020104020203" pitchFamily="34" charset="0"/>
              </a:rPr>
              <a:t>TITLE: CALL-FOR-AID SYSTEM</a:t>
            </a:r>
          </a:p>
          <a:p>
            <a:pPr marL="0" indent="0">
              <a:buNone/>
            </a:pPr>
            <a:r>
              <a:rPr lang="en-US" sz="2200" b="0" i="0" u="none" strike="noStrike" baseline="0" dirty="0">
                <a:latin typeface="Gill Sans MT Condensed" panose="020B0506020104020203" pitchFamily="34" charset="0"/>
              </a:rPr>
              <a:t>DEFICIENCY 1 – UNIT: SYSTEM IS BLOCKED, OR PULL CORD IS HIGHER THAN 6 INCHES OFF THE FLOOR. </a:t>
            </a:r>
          </a:p>
          <a:p>
            <a:pPr marL="0" indent="0">
              <a:buNone/>
            </a:pPr>
            <a:r>
              <a:rPr lang="en-US" sz="2200" b="0" i="0" u="none" strike="noStrike" baseline="0" dirty="0">
                <a:latin typeface="Gill Sans MT Condensed" panose="020B0506020104020203" pitchFamily="34" charset="0"/>
              </a:rPr>
              <a:t>DEFICIENCY CRITERIA: 	System is blocked. </a:t>
            </a:r>
          </a:p>
          <a:p>
            <a:pPr marL="0" indent="0">
              <a:buNone/>
            </a:pPr>
            <a:r>
              <a:rPr lang="en-US" sz="2200" b="0" i="0" u="none" strike="noStrike" baseline="0" dirty="0">
                <a:latin typeface="Gill Sans MT Condensed" panose="020B0506020104020203" pitchFamily="34" charset="0"/>
              </a:rPr>
              <a:t>	OR </a:t>
            </a:r>
          </a:p>
          <a:p>
            <a:pPr marL="0" indent="0">
              <a:buNone/>
            </a:pPr>
            <a:r>
              <a:rPr lang="en-US" sz="2200" b="0" i="0" u="none" strike="noStrike" baseline="0" dirty="0">
                <a:latin typeface="Gill Sans MT Condensed" panose="020B0506020104020203" pitchFamily="34" charset="0"/>
              </a:rPr>
              <a:t>Pull cord end is higher than 6 inches off the floor. 	</a:t>
            </a:r>
          </a:p>
          <a:p>
            <a:pPr marL="0" indent="0">
              <a:buNone/>
            </a:pPr>
            <a:r>
              <a:rPr lang="en-US" sz="2200" b="0" i="0" u="none" strike="noStrike" baseline="0" dirty="0">
                <a:latin typeface="Gill Sans MT Condensed" panose="020B0506020104020203" pitchFamily="34" charset="0"/>
              </a:rPr>
              <a:t>OBSERVATION: 	</a:t>
            </a:r>
          </a:p>
          <a:p>
            <a:pPr marL="0" indent="0">
              <a:buNone/>
            </a:pPr>
            <a:r>
              <a:rPr lang="en-US" sz="2200" b="0" i="0" u="none" strike="noStrike" baseline="0" dirty="0">
                <a:latin typeface="Gill Sans MT Condensed" panose="020B0506020104020203" pitchFamily="34" charset="0"/>
              </a:rPr>
              <a:t>- Look for a call-for-aid system along the walls. </a:t>
            </a:r>
          </a:p>
          <a:p>
            <a:pPr marL="0" indent="0">
              <a:buNone/>
            </a:pPr>
            <a:r>
              <a:rPr lang="en-US" sz="2200" b="0" i="0" u="none" strike="noStrike" baseline="0" dirty="0">
                <a:latin typeface="Gill Sans MT Condensed" panose="020B0506020104020203" pitchFamily="34" charset="0"/>
              </a:rPr>
              <a:t>- Look to see if a cord is present if required; not all call-for-aid systems will have a cord, some may have a button. </a:t>
            </a:r>
          </a:p>
          <a:p>
            <a:pPr marL="0" indent="0">
              <a:buNone/>
            </a:pPr>
            <a:r>
              <a:rPr lang="en-US" sz="2200" b="0" i="0" u="none" strike="noStrike" baseline="0" dirty="0">
                <a:latin typeface="Gill Sans MT Condensed" panose="020B0506020104020203" pitchFamily="34" charset="0"/>
              </a:rPr>
              <a:t>- Look at the call-for-aid system and visually inspect for any obstruction that would prevent a resident from accessing the system (e.g., furniture and equipment, clothes, plants, etc.). </a:t>
            </a:r>
          </a:p>
          <a:p>
            <a:pPr marL="0" indent="0">
              <a:buNone/>
            </a:pPr>
            <a:endParaRPr lang="en-US" sz="2200" b="0" i="0" u="none" strike="noStrike" baseline="0" dirty="0">
              <a:latin typeface="Gill Sans MT Condensed" panose="020B0506020104020203" pitchFamily="34" charset="0"/>
            </a:endParaRPr>
          </a:p>
          <a:p>
            <a:pPr marL="0" indent="0">
              <a:buNone/>
            </a:pPr>
            <a:endParaRPr lang="en-US" sz="2200" dirty="0"/>
          </a:p>
        </p:txBody>
      </p:sp>
    </p:spTree>
    <p:extLst>
      <p:ext uri="{BB962C8B-B14F-4D97-AF65-F5344CB8AC3E}">
        <p14:creationId xmlns:p14="http://schemas.microsoft.com/office/powerpoint/2010/main" val="142098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yground with a slide">
            <a:extLst>
              <a:ext uri="{FF2B5EF4-FFF2-40B4-BE49-F238E27FC236}">
                <a16:creationId xmlns:a16="http://schemas.microsoft.com/office/drawing/2014/main" id="{61D464A7-F804-BE84-828A-FC8A50F974F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E2D18F-A6CF-B6E2-B62A-0CD3967D119A}"/>
              </a:ext>
            </a:extLst>
          </p:cNvPr>
          <p:cNvSpPr>
            <a:spLocks noGrp="1"/>
          </p:cNvSpPr>
          <p:nvPr>
            <p:ph type="title"/>
          </p:nvPr>
        </p:nvSpPr>
        <p:spPr>
          <a:xfrm>
            <a:off x="7531610" y="365125"/>
            <a:ext cx="3822189" cy="1899912"/>
          </a:xfrm>
        </p:spPr>
        <p:txBody>
          <a:bodyPr>
            <a:normAutofit/>
          </a:bodyPr>
          <a:lstStyle/>
          <a:p>
            <a:r>
              <a:rPr lang="en-US" sz="4000"/>
              <a:t>NSPIRE</a:t>
            </a:r>
          </a:p>
        </p:txBody>
      </p:sp>
      <p:sp>
        <p:nvSpPr>
          <p:cNvPr id="3" name="Content Placeholder 2">
            <a:extLst>
              <a:ext uri="{FF2B5EF4-FFF2-40B4-BE49-F238E27FC236}">
                <a16:creationId xmlns:a16="http://schemas.microsoft.com/office/drawing/2014/main" id="{62392A71-1E29-E2FD-3B6C-9E3475B789F5}"/>
              </a:ext>
            </a:extLst>
          </p:cNvPr>
          <p:cNvSpPr>
            <a:spLocks noGrp="1"/>
          </p:cNvSpPr>
          <p:nvPr>
            <p:ph idx="1"/>
          </p:nvPr>
        </p:nvSpPr>
        <p:spPr>
          <a:xfrm>
            <a:off x="7531610" y="2434201"/>
            <a:ext cx="3822189" cy="3742762"/>
          </a:xfrm>
        </p:spPr>
        <p:txBody>
          <a:bodyPr>
            <a:normAutofit/>
          </a:bodyPr>
          <a:lstStyle/>
          <a:p>
            <a:pPr marL="0" indent="0">
              <a:buNone/>
            </a:pPr>
            <a:r>
              <a:rPr lang="en-US" sz="2000"/>
              <a:t>OUTSIDE</a:t>
            </a:r>
          </a:p>
          <a:p>
            <a:pPr marL="0" indent="0">
              <a:buNone/>
            </a:pPr>
            <a:endParaRPr lang="en-US" sz="2000"/>
          </a:p>
          <a:p>
            <a:pPr marL="0" indent="0">
              <a:buNone/>
            </a:pPr>
            <a:r>
              <a:rPr lang="en-US" sz="2000" b="0" i="0">
                <a:effectLst/>
                <a:latin typeface="Calibri" panose="020F0502020204030204" pitchFamily="34" charset="0"/>
                <a:ea typeface="Calibri" panose="020F0502020204030204" pitchFamily="34" charset="0"/>
                <a:cs typeface="Calibri" panose="020F0502020204030204" pitchFamily="34" charset="0"/>
              </a:rPr>
              <a:t>“Outside” refers to the building site, building exterior components, and any building systems located outside of the building or unit. This includes things like playgrounds, sidewalks, and air-conditioning units.</a:t>
            </a:r>
            <a:endParaRPr lang="en-US"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1453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B65BEC-F83B-6331-27D7-7DC717AA6005}"/>
              </a:ext>
            </a:extLst>
          </p:cNvPr>
          <p:cNvSpPr>
            <a:spLocks noGrp="1"/>
          </p:cNvSpPr>
          <p:nvPr>
            <p:ph type="title"/>
          </p:nvPr>
        </p:nvSpPr>
        <p:spPr>
          <a:xfrm>
            <a:off x="838200" y="365125"/>
            <a:ext cx="10515600" cy="1325563"/>
          </a:xfrm>
        </p:spPr>
        <p:txBody>
          <a:bodyPr>
            <a:normAutofit/>
          </a:bodyPr>
          <a:lstStyle/>
          <a:p>
            <a:r>
              <a:rPr lang="en-US" sz="5400" dirty="0"/>
              <a:t>NSPIRE Standard - Example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D135B0-B6F6-2111-C307-83B1F5964F5D}"/>
              </a:ext>
            </a:extLst>
          </p:cNvPr>
          <p:cNvSpPr>
            <a:spLocks noGrp="1"/>
          </p:cNvSpPr>
          <p:nvPr>
            <p:ph idx="1"/>
          </p:nvPr>
        </p:nvSpPr>
        <p:spPr>
          <a:xfrm>
            <a:off x="838200" y="1929384"/>
            <a:ext cx="10515600" cy="4251960"/>
          </a:xfrm>
        </p:spPr>
        <p:txBody>
          <a:bodyPr>
            <a:normAutofit/>
          </a:bodyPr>
          <a:lstStyle/>
          <a:p>
            <a:pPr marL="0" indent="0">
              <a:buNone/>
            </a:pPr>
            <a:r>
              <a:rPr lang="en-US" sz="2200" b="0" i="0" u="none" strike="noStrike" baseline="0">
                <a:latin typeface="Gill Sans MT Condensed" panose="020B0506020104020203" pitchFamily="34" charset="0"/>
              </a:rPr>
              <a:t>ACTION: 	</a:t>
            </a:r>
          </a:p>
          <a:p>
            <a:pPr marL="0" indent="0">
              <a:buNone/>
            </a:pPr>
            <a:r>
              <a:rPr lang="en-US" sz="2200" b="0" i="0" u="none" strike="noStrike" baseline="0">
                <a:latin typeface="Gill Sans MT Condensed" panose="020B0506020104020203" pitchFamily="34" charset="0"/>
              </a:rPr>
              <a:t>- If a cord is present, measure the distance between the end of the pull cord and the floor to determine if it is greater than 6 inches </a:t>
            </a:r>
          </a:p>
          <a:p>
            <a:pPr marL="0" indent="0">
              <a:buNone/>
            </a:pPr>
            <a:r>
              <a:rPr lang="en-US" sz="2200" b="0" i="0" u="none" strike="noStrike" baseline="0">
                <a:latin typeface="Gill Sans MT Condensed" panose="020B0506020104020203" pitchFamily="34" charset="0"/>
              </a:rPr>
              <a:t>	</a:t>
            </a:r>
          </a:p>
          <a:p>
            <a:pPr marL="0" indent="0">
              <a:buNone/>
            </a:pPr>
            <a:r>
              <a:rPr lang="en-US" sz="2200" b="0" i="0" u="none" strike="noStrike" baseline="0">
                <a:latin typeface="Gill Sans MT Condensed" panose="020B0506020104020203" pitchFamily="34" charset="0"/>
              </a:rPr>
              <a:t>More Information: 	</a:t>
            </a:r>
          </a:p>
          <a:p>
            <a:pPr marL="0" indent="0">
              <a:buNone/>
            </a:pPr>
            <a:r>
              <a:rPr lang="en-US" sz="2200" b="0" i="0" u="none" strike="noStrike" baseline="0">
                <a:latin typeface="Gill Sans MT Condensed" panose="020B0506020104020203" pitchFamily="34" charset="0"/>
              </a:rPr>
              <a:t>- If the call-for-aid system is a button-only device, then do not record a deficiency for a pull cord end that is higher than 6 inches off the floor. </a:t>
            </a:r>
          </a:p>
          <a:p>
            <a:pPr marL="0" indent="0">
              <a:buNone/>
            </a:pPr>
            <a:r>
              <a:rPr lang="en-US" sz="2200" b="0" i="0" u="none" strike="noStrike" baseline="0">
                <a:latin typeface="Gill Sans MT Condensed" panose="020B0506020104020203" pitchFamily="34" charset="0"/>
              </a:rPr>
              <a:t>	</a:t>
            </a:r>
          </a:p>
          <a:p>
            <a:pPr marL="0" indent="0">
              <a:buNone/>
            </a:pPr>
            <a:endParaRPr lang="en-US" sz="2200"/>
          </a:p>
        </p:txBody>
      </p:sp>
    </p:spTree>
    <p:extLst>
      <p:ext uri="{BB962C8B-B14F-4D97-AF65-F5344CB8AC3E}">
        <p14:creationId xmlns:p14="http://schemas.microsoft.com/office/powerpoint/2010/main" val="1655601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A85E7BC-C4D4-592D-D85E-2FE108B80F34}"/>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NSPIRE Standard - Example</a:t>
            </a:r>
          </a:p>
        </p:txBody>
      </p:sp>
      <p:sp>
        <p:nvSpPr>
          <p:cNvPr id="3" name="Content Placeholder 2">
            <a:extLst>
              <a:ext uri="{FF2B5EF4-FFF2-40B4-BE49-F238E27FC236}">
                <a16:creationId xmlns:a16="http://schemas.microsoft.com/office/drawing/2014/main" id="{6654E029-BD1E-362E-53F4-25E31C473DA4}"/>
              </a:ext>
            </a:extLst>
          </p:cNvPr>
          <p:cNvSpPr>
            <a:spLocks noGrp="1"/>
          </p:cNvSpPr>
          <p:nvPr>
            <p:ph idx="1"/>
          </p:nvPr>
        </p:nvSpPr>
        <p:spPr>
          <a:xfrm>
            <a:off x="6095999" y="882315"/>
            <a:ext cx="5254754" cy="5294647"/>
          </a:xfrm>
        </p:spPr>
        <p:txBody>
          <a:bodyPr>
            <a:normAutofit/>
          </a:bodyPr>
          <a:lstStyle/>
          <a:p>
            <a:pPr marL="0" indent="0">
              <a:buNone/>
            </a:pPr>
            <a:r>
              <a:rPr lang="en-US" sz="2200" b="0" i="0" u="none" strike="noStrike" baseline="0">
                <a:latin typeface="Gill Sans MT Condensed" panose="020B0506020104020203" pitchFamily="34" charset="0"/>
              </a:rPr>
              <a:t>DEFICIENCY 2 – UNIT: SYSTEM DOES NOT FUNCTION PROPERLY. </a:t>
            </a:r>
          </a:p>
          <a:p>
            <a:pPr marL="0" indent="0">
              <a:buNone/>
            </a:pPr>
            <a:r>
              <a:rPr lang="en-US" sz="2200" b="0" i="0" u="none" strike="noStrike" baseline="0">
                <a:latin typeface="Gill Sans MT Condensed" panose="020B0506020104020203" pitchFamily="34" charset="0"/>
              </a:rPr>
              <a:t>DEFICIENCY CRITERIA: 	A call-for-aid system does not emit sound or light or send a signal to the annunciator. </a:t>
            </a:r>
          </a:p>
          <a:p>
            <a:pPr marL="0" indent="0">
              <a:buNone/>
            </a:pPr>
            <a:r>
              <a:rPr lang="en-US" sz="2200" b="0" i="0" u="none" strike="noStrike" baseline="0">
                <a:latin typeface="Gill Sans MT Condensed" panose="020B0506020104020203" pitchFamily="34" charset="0"/>
              </a:rPr>
              <a:t>	OR </a:t>
            </a:r>
          </a:p>
          <a:p>
            <a:pPr marL="0" indent="0">
              <a:buNone/>
            </a:pPr>
            <a:r>
              <a:rPr lang="en-US" sz="2200" b="0" i="0" u="none" strike="noStrike" baseline="0">
                <a:latin typeface="Gill Sans MT Condensed" panose="020B0506020104020203" pitchFamily="34" charset="0"/>
              </a:rPr>
              <a:t>The annunciator does not indicate the correct corresponding room. </a:t>
            </a:r>
          </a:p>
          <a:p>
            <a:pPr marL="0" indent="0">
              <a:buNone/>
            </a:pPr>
            <a:r>
              <a:rPr lang="en-US" sz="2200" b="0" i="0" u="none" strike="noStrike" baseline="0">
                <a:latin typeface="Gill Sans MT Condensed" panose="020B0506020104020203" pitchFamily="34" charset="0"/>
              </a:rPr>
              <a:t>	OR </a:t>
            </a:r>
          </a:p>
          <a:p>
            <a:pPr marL="0" indent="0">
              <a:buNone/>
            </a:pPr>
            <a:r>
              <a:rPr lang="en-US" sz="2200" b="0" i="0" u="none" strike="noStrike" baseline="0">
                <a:latin typeface="Gill Sans MT Condensed" panose="020B0506020104020203" pitchFamily="34" charset="0"/>
              </a:rPr>
              <a:t>Pull cord is missing. </a:t>
            </a:r>
          </a:p>
          <a:p>
            <a:pPr marL="0" indent="0">
              <a:buNone/>
            </a:pPr>
            <a:r>
              <a:rPr lang="en-US" sz="2200" b="0" i="0" u="none" strike="noStrike" baseline="0">
                <a:latin typeface="Gill Sans MT Condensed" panose="020B0506020104020203" pitchFamily="34" charset="0"/>
              </a:rPr>
              <a:t>	OR </a:t>
            </a:r>
          </a:p>
          <a:p>
            <a:pPr marL="0" indent="0">
              <a:buNone/>
            </a:pPr>
            <a:r>
              <a:rPr lang="en-US" sz="2200" b="0" i="0" u="none" strike="noStrike" baseline="0">
                <a:latin typeface="Gill Sans MT Condensed" panose="020B0506020104020203" pitchFamily="34" charset="0"/>
              </a:rPr>
              <a:t>Pull cord is tied up such that it cannot be engaged. 	</a:t>
            </a:r>
          </a:p>
          <a:p>
            <a:pPr marL="0" indent="0">
              <a:buNone/>
            </a:pPr>
            <a:endParaRPr lang="en-US" sz="2200"/>
          </a:p>
        </p:txBody>
      </p:sp>
    </p:spTree>
    <p:extLst>
      <p:ext uri="{BB962C8B-B14F-4D97-AF65-F5344CB8AC3E}">
        <p14:creationId xmlns:p14="http://schemas.microsoft.com/office/powerpoint/2010/main" val="539694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C4C8C4-57BD-8046-7BEF-E284C056C324}"/>
              </a:ext>
            </a:extLst>
          </p:cNvPr>
          <p:cNvSpPr>
            <a:spLocks noGrp="1"/>
          </p:cNvSpPr>
          <p:nvPr>
            <p:ph type="title"/>
          </p:nvPr>
        </p:nvSpPr>
        <p:spPr>
          <a:xfrm>
            <a:off x="1136398" y="502021"/>
            <a:ext cx="5427525" cy="1667997"/>
          </a:xfrm>
        </p:spPr>
        <p:txBody>
          <a:bodyPr anchor="b">
            <a:normAutofit/>
          </a:bodyPr>
          <a:lstStyle/>
          <a:p>
            <a:r>
              <a:rPr lang="en-US" sz="4000"/>
              <a:t>NSPIRE Standard - Example</a:t>
            </a:r>
          </a:p>
        </p:txBody>
      </p:sp>
      <p:sp>
        <p:nvSpPr>
          <p:cNvPr id="3" name="Content Placeholder 2">
            <a:extLst>
              <a:ext uri="{FF2B5EF4-FFF2-40B4-BE49-F238E27FC236}">
                <a16:creationId xmlns:a16="http://schemas.microsoft.com/office/drawing/2014/main" id="{8BCA8B78-5602-6334-C1B7-98D7F8E8B4DF}"/>
              </a:ext>
            </a:extLst>
          </p:cNvPr>
          <p:cNvSpPr>
            <a:spLocks noGrp="1"/>
          </p:cNvSpPr>
          <p:nvPr>
            <p:ph idx="1"/>
          </p:nvPr>
        </p:nvSpPr>
        <p:spPr>
          <a:xfrm>
            <a:off x="1136398" y="2405467"/>
            <a:ext cx="5427526" cy="3535083"/>
          </a:xfrm>
        </p:spPr>
        <p:txBody>
          <a:bodyPr anchor="t">
            <a:normAutofit/>
          </a:bodyPr>
          <a:lstStyle/>
          <a:p>
            <a:pPr marL="0" indent="0">
              <a:buNone/>
            </a:pPr>
            <a:r>
              <a:rPr lang="en-US" sz="2000"/>
              <a:t>Is this a NSPIRE Deficiency?</a:t>
            </a:r>
          </a:p>
          <a:p>
            <a:pPr marL="0" indent="0">
              <a:buNone/>
            </a:pPr>
            <a:endParaRPr lang="en-US" sz="2000"/>
          </a:p>
          <a:p>
            <a:pPr marL="0" indent="0">
              <a:buNone/>
            </a:pPr>
            <a:endParaRPr lang="en-US" sz="2000"/>
          </a:p>
          <a:p>
            <a:pPr marL="0" indent="0">
              <a:buNone/>
            </a:pPr>
            <a:r>
              <a:rPr lang="en-US" sz="2000"/>
              <a:t>Yes</a:t>
            </a:r>
          </a:p>
        </p:txBody>
      </p:sp>
      <p:pic>
        <p:nvPicPr>
          <p:cNvPr id="4" name="Picture 3" descr="A white electrical outlet with a cord attached to it&#10;&#10;AI-generated content may be incorrect.">
            <a:extLst>
              <a:ext uri="{FF2B5EF4-FFF2-40B4-BE49-F238E27FC236}">
                <a16:creationId xmlns:a16="http://schemas.microsoft.com/office/drawing/2014/main" id="{CA1C59BA-645C-DB67-32F5-486E6FB322ED}"/>
              </a:ext>
            </a:extLst>
          </p:cNvPr>
          <p:cNvPicPr>
            <a:picLocks noChangeAspect="1"/>
          </p:cNvPicPr>
          <p:nvPr/>
        </p:nvPicPr>
        <p:blipFill>
          <a:blip r:embed="rId2">
            <a:extLst>
              <a:ext uri="{28A0092B-C50C-407E-A947-70E740481C1C}">
                <a14:useLocalDpi xmlns:a14="http://schemas.microsoft.com/office/drawing/2010/main" val="0"/>
              </a:ext>
            </a:extLst>
          </a:blip>
          <a:srcRect t="10000" r="1" b="1"/>
          <a:stretch>
            <a:fillRect/>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F5AAF-FA69-793E-D8DC-C2274EA5C0D8}"/>
              </a:ext>
            </a:extLst>
          </p:cNvPr>
          <p:cNvSpPr>
            <a:spLocks noGrp="1"/>
          </p:cNvSpPr>
          <p:nvPr>
            <p:ph type="title"/>
          </p:nvPr>
        </p:nvSpPr>
        <p:spPr>
          <a:xfrm>
            <a:off x="1136397" y="502021"/>
            <a:ext cx="4959603" cy="1642969"/>
          </a:xfrm>
        </p:spPr>
        <p:txBody>
          <a:bodyPr anchor="b">
            <a:normAutofit/>
          </a:bodyPr>
          <a:lstStyle/>
          <a:p>
            <a:r>
              <a:rPr lang="en-US" sz="4000" dirty="0"/>
              <a:t>NSPIRE Standard - Example</a:t>
            </a:r>
          </a:p>
        </p:txBody>
      </p:sp>
      <p:sp>
        <p:nvSpPr>
          <p:cNvPr id="3" name="Content Placeholder 2">
            <a:extLst>
              <a:ext uri="{FF2B5EF4-FFF2-40B4-BE49-F238E27FC236}">
                <a16:creationId xmlns:a16="http://schemas.microsoft.com/office/drawing/2014/main" id="{03DBC3A5-3D00-CDCB-2B0F-3D631074F97E}"/>
              </a:ext>
            </a:extLst>
          </p:cNvPr>
          <p:cNvSpPr>
            <a:spLocks noGrp="1"/>
          </p:cNvSpPr>
          <p:nvPr>
            <p:ph idx="1"/>
          </p:nvPr>
        </p:nvSpPr>
        <p:spPr>
          <a:xfrm>
            <a:off x="1136397" y="2418408"/>
            <a:ext cx="4959603" cy="3522569"/>
          </a:xfrm>
        </p:spPr>
        <p:txBody>
          <a:bodyPr anchor="t">
            <a:normAutofit/>
          </a:bodyPr>
          <a:lstStyle/>
          <a:p>
            <a:pPr marL="0" indent="0">
              <a:buNone/>
            </a:pPr>
            <a:r>
              <a:rPr lang="en-US" sz="2000" dirty="0"/>
              <a:t>Is this a NSPIRE Deficiency?</a:t>
            </a:r>
          </a:p>
          <a:p>
            <a:pPr marL="0" indent="0">
              <a:buNone/>
            </a:pPr>
            <a:endParaRPr lang="en-US" sz="2000" dirty="0"/>
          </a:p>
          <a:p>
            <a:pPr marL="0" indent="0">
              <a:buNone/>
            </a:pPr>
            <a:endParaRPr lang="en-US" sz="2000" dirty="0"/>
          </a:p>
          <a:p>
            <a:pPr marL="0" indent="0">
              <a:buNone/>
            </a:pPr>
            <a:r>
              <a:rPr lang="en-US" sz="2000" dirty="0"/>
              <a:t>Yes</a:t>
            </a:r>
          </a:p>
        </p:txBody>
      </p:sp>
      <p:pic>
        <p:nvPicPr>
          <p:cNvPr id="4" name="Picture 3" descr="A light switch on a wall&#10;&#10;AI-generated content may be incorrect.">
            <a:extLst>
              <a:ext uri="{FF2B5EF4-FFF2-40B4-BE49-F238E27FC236}">
                <a16:creationId xmlns:a16="http://schemas.microsoft.com/office/drawing/2014/main" id="{770D9B7F-E98F-EC46-40D7-6E774ABA0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698" y="489118"/>
            <a:ext cx="4058510" cy="5466007"/>
          </a:xfrm>
          <a:prstGeom prst="rect">
            <a:avLst/>
          </a:prstGeom>
        </p:spPr>
      </p:pic>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691DE-2EDC-151B-8414-645D554C4C27}"/>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NSPIRE Standard - Example</a:t>
            </a:r>
          </a:p>
        </p:txBody>
      </p:sp>
      <p:sp>
        <p:nvSpPr>
          <p:cNvPr id="3" name="Content Placeholder 2">
            <a:extLst>
              <a:ext uri="{FF2B5EF4-FFF2-40B4-BE49-F238E27FC236}">
                <a16:creationId xmlns:a16="http://schemas.microsoft.com/office/drawing/2014/main" id="{A3650914-FE08-D8DA-5F7F-A354F5CA70D4}"/>
              </a:ext>
            </a:extLst>
          </p:cNvPr>
          <p:cNvSpPr>
            <a:spLocks noGrp="1"/>
          </p:cNvSpPr>
          <p:nvPr>
            <p:ph idx="1"/>
          </p:nvPr>
        </p:nvSpPr>
        <p:spPr>
          <a:xfrm>
            <a:off x="1371599" y="2318197"/>
            <a:ext cx="9724031" cy="3683358"/>
          </a:xfrm>
        </p:spPr>
        <p:txBody>
          <a:bodyPr anchor="ctr">
            <a:normAutofit/>
          </a:bodyPr>
          <a:lstStyle/>
          <a:p>
            <a:pPr marL="0" indent="0">
              <a:buNone/>
            </a:pPr>
            <a:r>
              <a:rPr lang="en-US" sz="1700" b="0" i="0" u="none" strike="noStrike" baseline="0">
                <a:latin typeface="Gill Sans MT Condensed" panose="020B0506020104020203" pitchFamily="34" charset="0"/>
              </a:rPr>
              <a:t>TITLE: REFRIGERATOR</a:t>
            </a:r>
          </a:p>
          <a:p>
            <a:pPr marL="0" indent="0">
              <a:buNone/>
            </a:pPr>
            <a:endParaRPr lang="en-US" sz="1700" b="0" i="0" u="none" strike="noStrike" baseline="0">
              <a:latin typeface="Gill Sans MT Condensed" panose="020B0506020104020203" pitchFamily="34" charset="0"/>
            </a:endParaRPr>
          </a:p>
          <a:p>
            <a:pPr marL="0" indent="0">
              <a:buNone/>
            </a:pPr>
            <a:r>
              <a:rPr lang="en-US" sz="1700" b="0" i="0" u="none" strike="noStrike" baseline="0">
                <a:latin typeface="Gill Sans MT Condensed" panose="020B0506020104020203" pitchFamily="34" charset="0"/>
              </a:rPr>
              <a:t>DEFICIENCY 1: Refrigerator is inoperable such that it may be unable to safely and adequately store food. </a:t>
            </a:r>
          </a:p>
          <a:p>
            <a:r>
              <a:rPr lang="en-US" sz="1700" b="0" i="0" u="none" strike="noStrike" baseline="0">
                <a:latin typeface="Gill Sans MT Condensed" panose="020B0506020104020203" pitchFamily="34" charset="0"/>
              </a:rPr>
              <a:t>LOCATION: Unit/Inside </a:t>
            </a:r>
          </a:p>
          <a:p>
            <a:pPr marL="0" indent="0">
              <a:buNone/>
            </a:pPr>
            <a:endParaRPr lang="en-US" sz="1700" b="0" i="0" u="none" strike="noStrike" baseline="0">
              <a:latin typeface="Gill Sans MT Condensed" panose="020B0506020104020203" pitchFamily="34" charset="0"/>
            </a:endParaRPr>
          </a:p>
          <a:p>
            <a:pPr marL="0" indent="0">
              <a:buNone/>
            </a:pPr>
            <a:r>
              <a:rPr lang="en-US" sz="1700" b="0" i="0" u="none" strike="noStrike" baseline="0">
                <a:latin typeface="Gill Sans MT Condensed" panose="020B0506020104020203" pitchFamily="34" charset="0"/>
              </a:rPr>
              <a:t>DEFICIENCY 2: Refrigerator component is damaged such that it impacts functionality. </a:t>
            </a:r>
          </a:p>
          <a:p>
            <a:r>
              <a:rPr lang="en-US" sz="1700" b="0" i="0" u="none" strike="noStrike" baseline="0">
                <a:latin typeface="Gill Sans MT Condensed" panose="020B0506020104020203" pitchFamily="34" charset="0"/>
              </a:rPr>
              <a:t>LOCATION: Unit/Inside </a:t>
            </a:r>
          </a:p>
          <a:p>
            <a:pPr marL="0" indent="0">
              <a:buNone/>
            </a:pPr>
            <a:endParaRPr lang="en-US" sz="1700" b="0" i="0" u="none" strike="noStrike" baseline="0">
              <a:latin typeface="Gill Sans MT Condensed" panose="020B0506020104020203" pitchFamily="34" charset="0"/>
            </a:endParaRPr>
          </a:p>
          <a:p>
            <a:pPr marL="0" indent="0">
              <a:buNone/>
            </a:pPr>
            <a:r>
              <a:rPr lang="en-US" sz="1700" b="0" i="0" u="none" strike="noStrike" baseline="0">
                <a:latin typeface="Gill Sans MT Condensed" panose="020B0506020104020203" pitchFamily="34" charset="0"/>
              </a:rPr>
              <a:t>DEFICIENCY 3: Refrigerator is missing. </a:t>
            </a:r>
          </a:p>
          <a:p>
            <a:r>
              <a:rPr lang="en-US" sz="1700" b="0" i="0" u="none" strike="noStrike" baseline="0">
                <a:latin typeface="Gill Sans MT Condensed" panose="020B0506020104020203" pitchFamily="34" charset="0"/>
              </a:rPr>
              <a:t>LOCATION: Unit</a:t>
            </a:r>
            <a:endParaRPr lang="en-US" sz="1700"/>
          </a:p>
        </p:txBody>
      </p:sp>
    </p:spTree>
    <p:extLst>
      <p:ext uri="{BB962C8B-B14F-4D97-AF65-F5344CB8AC3E}">
        <p14:creationId xmlns:p14="http://schemas.microsoft.com/office/powerpoint/2010/main" val="2707312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refrigerator in a kitchen&#10;&#10;AI-generated content may be incorrect.">
            <a:extLst>
              <a:ext uri="{FF2B5EF4-FFF2-40B4-BE49-F238E27FC236}">
                <a16:creationId xmlns:a16="http://schemas.microsoft.com/office/drawing/2014/main" id="{785544E0-4233-63E4-9938-4190EBE10880}"/>
              </a:ext>
            </a:extLst>
          </p:cNvPr>
          <p:cNvPicPr>
            <a:picLocks noChangeAspect="1"/>
          </p:cNvPicPr>
          <p:nvPr/>
        </p:nvPicPr>
        <p:blipFill>
          <a:blip r:embed="rId2">
            <a:extLst>
              <a:ext uri="{28A0092B-C50C-407E-A947-70E740481C1C}">
                <a14:useLocalDpi xmlns:a14="http://schemas.microsoft.com/office/drawing/2010/main" val="0"/>
              </a:ext>
            </a:extLst>
          </a:blip>
          <a:srcRect t="12160" b="4438"/>
          <a:stretch>
            <a:fillRect/>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6" name="Picture 5" descr="A white refrigerator with a broken drawer&#10;&#10;AI-generated content may be incorrect.">
            <a:extLst>
              <a:ext uri="{FF2B5EF4-FFF2-40B4-BE49-F238E27FC236}">
                <a16:creationId xmlns:a16="http://schemas.microsoft.com/office/drawing/2014/main" id="{C55B7357-AADD-5D93-2E89-755076E12C00}"/>
              </a:ext>
            </a:extLst>
          </p:cNvPr>
          <p:cNvPicPr>
            <a:picLocks noChangeAspect="1"/>
          </p:cNvPicPr>
          <p:nvPr/>
        </p:nvPicPr>
        <p:blipFill>
          <a:blip r:embed="rId3">
            <a:extLst>
              <a:ext uri="{28A0092B-C50C-407E-A947-70E740481C1C}">
                <a14:useLocalDpi xmlns:a14="http://schemas.microsoft.com/office/drawing/2010/main" val="0"/>
              </a:ext>
            </a:extLst>
          </a:blip>
          <a:srcRect t="14890" r="-2" b="2051"/>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A white plastic shelf with a hole in the bottom&#10;&#10;AI-generated content may be incorrect.">
            <a:extLst>
              <a:ext uri="{FF2B5EF4-FFF2-40B4-BE49-F238E27FC236}">
                <a16:creationId xmlns:a16="http://schemas.microsoft.com/office/drawing/2014/main" id="{79D504F2-91F1-5444-F29A-0D7A58BC0863}"/>
              </a:ext>
            </a:extLst>
          </p:cNvPr>
          <p:cNvPicPr>
            <a:picLocks noChangeAspect="1"/>
          </p:cNvPicPr>
          <p:nvPr/>
        </p:nvPicPr>
        <p:blipFill>
          <a:blip r:embed="rId4">
            <a:extLst>
              <a:ext uri="{28A0092B-C50C-407E-A947-70E740481C1C}">
                <a14:useLocalDpi xmlns:a14="http://schemas.microsoft.com/office/drawing/2010/main" val="0"/>
              </a:ext>
            </a:extLst>
          </a:blip>
          <a:srcRect l="22170" r="-2" b="-2"/>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3" name="Freeform: Shape 1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4F7C72-6117-4A99-4742-ECC6789AEB31}"/>
              </a:ext>
            </a:extLst>
          </p:cNvPr>
          <p:cNvSpPr>
            <a:spLocks noGrp="1"/>
          </p:cNvSpPr>
          <p:nvPr>
            <p:ph type="title"/>
          </p:nvPr>
        </p:nvSpPr>
        <p:spPr>
          <a:xfrm>
            <a:off x="448056" y="685800"/>
            <a:ext cx="2807208" cy="1325563"/>
          </a:xfrm>
        </p:spPr>
        <p:txBody>
          <a:bodyPr>
            <a:normAutofit/>
          </a:bodyPr>
          <a:lstStyle/>
          <a:p>
            <a:r>
              <a:rPr lang="en-US" sz="2800"/>
              <a:t>NSPIRE Standard - Example</a:t>
            </a:r>
          </a:p>
        </p:txBody>
      </p:sp>
      <p:sp>
        <p:nvSpPr>
          <p:cNvPr id="17" name="Rectangle 1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327032D-CEF2-B04D-2D9F-0A03B9C07C23}"/>
              </a:ext>
            </a:extLst>
          </p:cNvPr>
          <p:cNvSpPr>
            <a:spLocks noGrp="1"/>
          </p:cNvSpPr>
          <p:nvPr>
            <p:ph idx="1"/>
          </p:nvPr>
        </p:nvSpPr>
        <p:spPr>
          <a:xfrm>
            <a:off x="448056" y="2258568"/>
            <a:ext cx="2807208" cy="3922776"/>
          </a:xfrm>
        </p:spPr>
        <p:txBody>
          <a:bodyPr>
            <a:normAutofit/>
          </a:bodyPr>
          <a:lstStyle/>
          <a:p>
            <a:pPr marL="0" indent="0">
              <a:buNone/>
            </a:pPr>
            <a:r>
              <a:rPr lang="en-US" sz="1700" dirty="0"/>
              <a:t>Are these NSPIRE Deficiencies?</a:t>
            </a:r>
          </a:p>
          <a:p>
            <a:pPr marL="0" indent="0">
              <a:buNone/>
            </a:pPr>
            <a:endParaRPr lang="en-US" sz="1700" dirty="0"/>
          </a:p>
          <a:p>
            <a:pPr marL="0" indent="0">
              <a:buNone/>
            </a:pPr>
            <a:r>
              <a:rPr lang="en-US" sz="1700" dirty="0"/>
              <a:t>Yes</a:t>
            </a:r>
          </a:p>
          <a:p>
            <a:pPr marL="0" indent="0">
              <a:buNone/>
            </a:pPr>
            <a:endParaRPr lang="en-US" sz="1700" dirty="0"/>
          </a:p>
        </p:txBody>
      </p:sp>
    </p:spTree>
    <p:extLst>
      <p:ext uri="{BB962C8B-B14F-4D97-AF65-F5344CB8AC3E}">
        <p14:creationId xmlns:p14="http://schemas.microsoft.com/office/powerpoint/2010/main" val="379011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5EDE38-627B-7A47-6FE6-3EC8061D083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NSPIRE Standard - Example</a:t>
            </a:r>
          </a:p>
        </p:txBody>
      </p:sp>
      <p:sp>
        <p:nvSpPr>
          <p:cNvPr id="3" name="Content Placeholder 2">
            <a:extLst>
              <a:ext uri="{FF2B5EF4-FFF2-40B4-BE49-F238E27FC236}">
                <a16:creationId xmlns:a16="http://schemas.microsoft.com/office/drawing/2014/main" id="{AAACE190-68F0-7858-EBAC-FC20886DA08F}"/>
              </a:ext>
            </a:extLst>
          </p:cNvPr>
          <p:cNvSpPr>
            <a:spLocks noGrp="1"/>
          </p:cNvSpPr>
          <p:nvPr>
            <p:ph idx="1"/>
          </p:nvPr>
        </p:nvSpPr>
        <p:spPr>
          <a:xfrm>
            <a:off x="4810259" y="649480"/>
            <a:ext cx="6555347" cy="5546047"/>
          </a:xfrm>
        </p:spPr>
        <p:txBody>
          <a:bodyPr anchor="ctr">
            <a:normAutofit/>
          </a:bodyPr>
          <a:lstStyle/>
          <a:p>
            <a:pPr marL="0" indent="0">
              <a:buNone/>
            </a:pPr>
            <a:r>
              <a:rPr lang="en-US" sz="1600"/>
              <a:t>Exposed Electrical Conductor (Unit, Inside, or Outside)</a:t>
            </a:r>
          </a:p>
          <a:p>
            <a:pPr marL="0" indent="0">
              <a:buNone/>
            </a:pPr>
            <a:r>
              <a:rPr lang="en-US" sz="1600" b="0" i="0" u="none" strike="noStrike" baseline="0">
                <a:latin typeface="Gill Sans MT Condensed" panose="020B0506020104020203" pitchFamily="34" charset="0"/>
              </a:rPr>
              <a:t>DEFICIENCY CRITERIA: 	</a:t>
            </a:r>
          </a:p>
          <a:p>
            <a:pPr marL="0" indent="0">
              <a:buNone/>
            </a:pPr>
            <a:r>
              <a:rPr lang="en-US" sz="1600" b="0" i="0" u="none" strike="noStrike" baseline="0">
                <a:latin typeface="Gill Sans MT Condensed" panose="020B0506020104020203" pitchFamily="34" charset="0"/>
              </a:rPr>
              <a:t>Electrical conductor is not enclosed or properly insulated (e.g., damaged or missing sheathing that exposes the insulated wiring or conductor, open port, missing knockout, missing outlet or switch cover, or missing breaker or fuse). </a:t>
            </a:r>
          </a:p>
          <a:p>
            <a:pPr marL="0" indent="0">
              <a:buNone/>
            </a:pPr>
            <a:r>
              <a:rPr lang="en-US" sz="1600" b="0" i="0" u="none" strike="noStrike" baseline="0">
                <a:latin typeface="Gill Sans MT Condensed" panose="020B0506020104020203" pitchFamily="34" charset="0"/>
              </a:rPr>
              <a:t>OR </a:t>
            </a:r>
          </a:p>
          <a:p>
            <a:pPr marL="0" indent="0">
              <a:buNone/>
            </a:pPr>
            <a:r>
              <a:rPr lang="en-US" sz="1600" b="0" i="0" u="none" strike="noStrike" baseline="0">
                <a:latin typeface="Gill Sans MT Condensed" panose="020B0506020104020203" pitchFamily="34" charset="0"/>
              </a:rPr>
              <a:t>An opening or gap is present and measures greater than ½ inch. 	</a:t>
            </a:r>
          </a:p>
          <a:p>
            <a:pPr marL="0" indent="0">
              <a:buNone/>
            </a:pPr>
            <a:r>
              <a:rPr lang="en-US" sz="1600" b="0" i="0" u="none" strike="noStrike" baseline="0">
                <a:latin typeface="Gill Sans MT Condensed" panose="020B0506020104020203" pitchFamily="34" charset="0"/>
              </a:rPr>
              <a:t>Example conductors to be evaluated under this deficiency include but are not limited to: </a:t>
            </a:r>
          </a:p>
          <a:p>
            <a:r>
              <a:rPr lang="en-US" sz="1600" b="0" i="0" u="none" strike="noStrike" baseline="0">
                <a:latin typeface="Gill Sans MT Condensed" panose="020B0506020104020203" pitchFamily="34" charset="0"/>
              </a:rPr>
              <a:t>Knockouts</a:t>
            </a:r>
          </a:p>
          <a:p>
            <a:r>
              <a:rPr lang="en-US" sz="1600" b="0" i="0" u="none" strike="noStrike" baseline="0">
                <a:latin typeface="Gill Sans MT Condensed" panose="020B0506020104020203" pitchFamily="34" charset="0"/>
              </a:rPr>
              <a:t>Device cover plates that are missing (i.e., evidence of prior installation, but now are not present or are incomplete) </a:t>
            </a:r>
          </a:p>
          <a:p>
            <a:r>
              <a:rPr lang="en-US" sz="1600" b="0" i="0" u="none" strike="noStrike" baseline="0">
                <a:latin typeface="Gill Sans MT Condensed" panose="020B0506020104020203" pitchFamily="34" charset="0"/>
              </a:rPr>
              <a:t>Device cover plates that are damaged (i.e., visibly defective; impacts functionality) </a:t>
            </a:r>
          </a:p>
          <a:p>
            <a:r>
              <a:rPr lang="en-US" sz="1600" b="0" i="0" u="none" strike="noStrike" baseline="0">
                <a:latin typeface="Gill Sans MT Condensed" panose="020B0506020104020203" pitchFamily="34" charset="0"/>
              </a:rPr>
              <a:t>Lighting fixtures </a:t>
            </a:r>
          </a:p>
          <a:p>
            <a:r>
              <a:rPr lang="en-US" sz="1600" b="0" i="0" u="none" strike="noStrike" baseline="0">
                <a:latin typeface="Gill Sans MT Condensed" panose="020B0506020104020203" pitchFamily="34" charset="0"/>
              </a:rPr>
              <a:t>Visible wire nuts on electrical conductors </a:t>
            </a:r>
          </a:p>
          <a:p>
            <a:r>
              <a:rPr lang="en-US" sz="1600" b="0" i="0" u="none" strike="noStrike" baseline="0">
                <a:latin typeface="Gill Sans MT Condensed" panose="020B0506020104020203" pitchFamily="34" charset="0"/>
              </a:rPr>
              <a:t>Wiring that is insulated but not protected by sheathing or conduit </a:t>
            </a:r>
          </a:p>
          <a:p>
            <a:r>
              <a:rPr lang="en-US" sz="1600" b="0" i="0" u="none" strike="noStrike" baseline="0">
                <a:latin typeface="Gill Sans MT Condensed" panose="020B0506020104020203" pitchFamily="34" charset="0"/>
              </a:rPr>
              <a:t>Hardwire smoke alarm with an exposed conductor </a:t>
            </a:r>
          </a:p>
          <a:p>
            <a:r>
              <a:rPr lang="en-US" sz="1600" b="0" i="0" u="none" strike="noStrike" baseline="0">
                <a:highlight>
                  <a:srgbClr val="FFFF00"/>
                </a:highlight>
                <a:latin typeface="Gill Sans MT Condensed" panose="020B0506020104020203" pitchFamily="34" charset="0"/>
              </a:rPr>
              <a:t>Wall-mounted light fixture with a damaged or missing cover </a:t>
            </a:r>
            <a:r>
              <a:rPr lang="en-US" sz="1600" b="0" i="0" u="none" strike="noStrike" baseline="0">
                <a:latin typeface="Gill Sans MT Condensed" panose="020B0506020104020203" pitchFamily="34" charset="0"/>
              </a:rPr>
              <a:t>	</a:t>
            </a:r>
          </a:p>
          <a:p>
            <a:pPr marL="0" indent="0">
              <a:buNone/>
            </a:pPr>
            <a:endParaRPr lang="en-US" sz="1600"/>
          </a:p>
        </p:txBody>
      </p:sp>
    </p:spTree>
    <p:extLst>
      <p:ext uri="{BB962C8B-B14F-4D97-AF65-F5344CB8AC3E}">
        <p14:creationId xmlns:p14="http://schemas.microsoft.com/office/powerpoint/2010/main" val="1754374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ight bulb on a wall&#10;&#10;AI-generated content may be incorrect.">
            <a:extLst>
              <a:ext uri="{FF2B5EF4-FFF2-40B4-BE49-F238E27FC236}">
                <a16:creationId xmlns:a16="http://schemas.microsoft.com/office/drawing/2014/main" id="{83E1A53E-AC4F-D9C3-8B80-FB50C8257C10}"/>
              </a:ext>
            </a:extLst>
          </p:cNvPr>
          <p:cNvPicPr>
            <a:picLocks noChangeAspect="1"/>
          </p:cNvPicPr>
          <p:nvPr/>
        </p:nvPicPr>
        <p:blipFill>
          <a:blip r:embed="rId2">
            <a:extLst>
              <a:ext uri="{28A0092B-C50C-407E-A947-70E740481C1C}">
                <a14:useLocalDpi xmlns:a14="http://schemas.microsoft.com/office/drawing/2010/main" val="0"/>
              </a:ext>
            </a:extLst>
          </a:blip>
          <a:srcRect r="46850" b="2"/>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descr="A light bulb on a wall&#10;&#10;AI-generated content may be incorrect.">
            <a:extLst>
              <a:ext uri="{FF2B5EF4-FFF2-40B4-BE49-F238E27FC236}">
                <a16:creationId xmlns:a16="http://schemas.microsoft.com/office/drawing/2014/main" id="{15F14350-E46B-A8C1-06C4-597BD27B50B7}"/>
              </a:ext>
            </a:extLst>
          </p:cNvPr>
          <p:cNvPicPr>
            <a:picLocks noChangeAspect="1"/>
          </p:cNvPicPr>
          <p:nvPr/>
        </p:nvPicPr>
        <p:blipFill>
          <a:blip r:embed="rId3">
            <a:extLst>
              <a:ext uri="{28A0092B-C50C-407E-A947-70E740481C1C}">
                <a14:useLocalDpi xmlns:a14="http://schemas.microsoft.com/office/drawing/2010/main" val="0"/>
              </a:ext>
            </a:extLst>
          </a:blip>
          <a:srcRect l="22648" r="22859"/>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2" name="Freeform: Shape 1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E9810E-62C2-6CF2-C1AF-82172E7F613D}"/>
              </a:ext>
            </a:extLst>
          </p:cNvPr>
          <p:cNvSpPr>
            <a:spLocks noGrp="1"/>
          </p:cNvSpPr>
          <p:nvPr>
            <p:ph type="title"/>
          </p:nvPr>
        </p:nvSpPr>
        <p:spPr>
          <a:xfrm>
            <a:off x="448056" y="681038"/>
            <a:ext cx="2804504" cy="1325563"/>
          </a:xfrm>
        </p:spPr>
        <p:txBody>
          <a:bodyPr anchor="ctr">
            <a:normAutofit/>
          </a:bodyPr>
          <a:lstStyle/>
          <a:p>
            <a:r>
              <a:rPr lang="en-US" sz="2800" dirty="0"/>
              <a:t>NSPIRE Standard - Example</a:t>
            </a:r>
          </a:p>
        </p:txBody>
      </p:sp>
      <p:sp>
        <p:nvSpPr>
          <p:cNvPr id="16" name="Rectangle 1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26BFADE-CAEB-9AB6-D65F-D294B951F5BD}"/>
              </a:ext>
            </a:extLst>
          </p:cNvPr>
          <p:cNvSpPr>
            <a:spLocks noGrp="1"/>
          </p:cNvSpPr>
          <p:nvPr>
            <p:ph idx="1"/>
          </p:nvPr>
        </p:nvSpPr>
        <p:spPr>
          <a:xfrm>
            <a:off x="448056" y="2258171"/>
            <a:ext cx="2804504" cy="3918792"/>
          </a:xfrm>
        </p:spPr>
        <p:txBody>
          <a:bodyPr>
            <a:normAutofit/>
          </a:bodyPr>
          <a:lstStyle/>
          <a:p>
            <a:pPr marL="0" indent="0">
              <a:buNone/>
            </a:pPr>
            <a:r>
              <a:rPr lang="en-US" sz="1800" dirty="0"/>
              <a:t>Is this a NSPIRE Deficiency?</a:t>
            </a:r>
          </a:p>
          <a:p>
            <a:pPr marL="0" indent="0">
              <a:buNone/>
            </a:pPr>
            <a:endParaRPr lang="en-US" sz="1800" dirty="0"/>
          </a:p>
          <a:p>
            <a:pPr marL="0" indent="0">
              <a:buNone/>
            </a:pPr>
            <a:r>
              <a:rPr lang="en-US" sz="1800" dirty="0"/>
              <a:t>Yes</a:t>
            </a:r>
          </a:p>
        </p:txBody>
      </p:sp>
    </p:spTree>
    <p:extLst>
      <p:ext uri="{BB962C8B-B14F-4D97-AF65-F5344CB8AC3E}">
        <p14:creationId xmlns:p14="http://schemas.microsoft.com/office/powerpoint/2010/main" val="260081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691BA-66E2-482F-7BB4-151869025A1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NSPIRE Standard - Example</a:t>
            </a:r>
          </a:p>
        </p:txBody>
      </p:sp>
      <p:sp>
        <p:nvSpPr>
          <p:cNvPr id="3" name="Content Placeholder 2">
            <a:extLst>
              <a:ext uri="{FF2B5EF4-FFF2-40B4-BE49-F238E27FC236}">
                <a16:creationId xmlns:a16="http://schemas.microsoft.com/office/drawing/2014/main" id="{814814F5-79BA-586F-E2A4-72F9E40B66B6}"/>
              </a:ext>
            </a:extLst>
          </p:cNvPr>
          <p:cNvSpPr>
            <a:spLocks noGrp="1"/>
          </p:cNvSpPr>
          <p:nvPr>
            <p:ph idx="1"/>
          </p:nvPr>
        </p:nvSpPr>
        <p:spPr>
          <a:xfrm>
            <a:off x="4810259" y="649480"/>
            <a:ext cx="6555347" cy="5546047"/>
          </a:xfrm>
        </p:spPr>
        <p:txBody>
          <a:bodyPr anchor="ctr">
            <a:normAutofit/>
          </a:bodyPr>
          <a:lstStyle/>
          <a:p>
            <a:pPr marL="0" indent="0">
              <a:buNone/>
            </a:pPr>
            <a:r>
              <a:rPr lang="en-US" sz="2000" b="0" i="0" u="none" strike="noStrike" baseline="0">
                <a:latin typeface="Gill Sans MT Condensed" panose="020B0506020104020203" pitchFamily="34" charset="0"/>
              </a:rPr>
              <a:t>DEFICIENCY 2 – UNIT: STORAGE COMPONENT IS DAMAGED, INOPERABLE, OR MISSING. </a:t>
            </a:r>
          </a:p>
          <a:p>
            <a:pPr marL="0" indent="0">
              <a:buNone/>
            </a:pPr>
            <a:r>
              <a:rPr lang="en-US" sz="2000" b="0" i="0" u="none" strike="noStrike" baseline="0">
                <a:latin typeface="Gill Sans MT Condensed" panose="020B0506020104020203" pitchFamily="34" charset="0"/>
              </a:rPr>
              <a:t>DEFICIENCY CRITERIA: 	</a:t>
            </a:r>
          </a:p>
          <a:p>
            <a:r>
              <a:rPr lang="en-US" sz="2000" b="0" i="0" u="none" strike="noStrike" baseline="0">
                <a:latin typeface="Gill Sans MT Condensed" panose="020B0506020104020203" pitchFamily="34" charset="0"/>
              </a:rPr>
              <a:t>50% or more of the kitchen, bath, or laundry cabinet, drawers, or shelves are damaged (i.e., visibly defective; impacts functionality). </a:t>
            </a:r>
          </a:p>
          <a:p>
            <a:r>
              <a:rPr lang="en-US" sz="2000" b="0" i="0" u="none" strike="noStrike" baseline="0">
                <a:latin typeface="Gill Sans MT Condensed" panose="020B0506020104020203" pitchFamily="34" charset="0"/>
              </a:rPr>
              <a:t>50% or more of the kitchen, bath, or laundry cabinet, drawers, or shelves are inoperable (i.e., overall system or component thereof is not meeting function or purpose; with or without visible damage). </a:t>
            </a:r>
          </a:p>
          <a:p>
            <a:r>
              <a:rPr lang="en-US" sz="2000" b="0" i="0" u="none" strike="noStrike" baseline="0">
                <a:latin typeface="Gill Sans MT Condensed" panose="020B0506020104020203" pitchFamily="34" charset="0"/>
              </a:rPr>
              <a:t>50% or more of the kitchen, bath, or laundry cabinet, drawers, or shelves are missing (i.e., evidence of prior installation, but now not present or is incomplete). 	</a:t>
            </a:r>
          </a:p>
          <a:p>
            <a:pPr marL="0" indent="0">
              <a:buNone/>
            </a:pPr>
            <a:endParaRPr lang="en-US" sz="2000"/>
          </a:p>
        </p:txBody>
      </p:sp>
    </p:spTree>
    <p:extLst>
      <p:ext uri="{BB962C8B-B14F-4D97-AF65-F5344CB8AC3E}">
        <p14:creationId xmlns:p14="http://schemas.microsoft.com/office/powerpoint/2010/main" val="394185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EE55-0B25-016A-5D30-E58EF6AC294C}"/>
              </a:ext>
            </a:extLst>
          </p:cNvPr>
          <p:cNvSpPr>
            <a:spLocks noGrp="1"/>
          </p:cNvSpPr>
          <p:nvPr>
            <p:ph type="title"/>
          </p:nvPr>
        </p:nvSpPr>
        <p:spPr>
          <a:xfrm>
            <a:off x="876693" y="741391"/>
            <a:ext cx="3455821" cy="1616203"/>
          </a:xfrm>
        </p:spPr>
        <p:txBody>
          <a:bodyPr anchor="b">
            <a:normAutofit/>
          </a:bodyPr>
          <a:lstStyle/>
          <a:p>
            <a:r>
              <a:rPr lang="en-US" sz="3200" dirty="0"/>
              <a:t>NSPIRE Standard - Example</a:t>
            </a:r>
          </a:p>
        </p:txBody>
      </p:sp>
      <p:sp>
        <p:nvSpPr>
          <p:cNvPr id="3" name="Content Placeholder 2">
            <a:extLst>
              <a:ext uri="{FF2B5EF4-FFF2-40B4-BE49-F238E27FC236}">
                <a16:creationId xmlns:a16="http://schemas.microsoft.com/office/drawing/2014/main" id="{B16C1EEA-4128-A63A-2289-7D12AA2A8021}"/>
              </a:ext>
            </a:extLst>
          </p:cNvPr>
          <p:cNvSpPr>
            <a:spLocks noGrp="1"/>
          </p:cNvSpPr>
          <p:nvPr>
            <p:ph idx="1"/>
          </p:nvPr>
        </p:nvSpPr>
        <p:spPr>
          <a:xfrm>
            <a:off x="876693" y="2533476"/>
            <a:ext cx="3455821" cy="3447832"/>
          </a:xfrm>
        </p:spPr>
        <p:txBody>
          <a:bodyPr anchor="t">
            <a:normAutofit/>
          </a:bodyPr>
          <a:lstStyle/>
          <a:p>
            <a:pPr marL="0" indent="0">
              <a:buNone/>
            </a:pPr>
            <a:r>
              <a:rPr lang="en-US" sz="2000" dirty="0"/>
              <a:t>Is this a NSPIRE Deficiency?</a:t>
            </a:r>
          </a:p>
          <a:p>
            <a:pPr marL="0" indent="0">
              <a:buNone/>
            </a:pPr>
            <a:r>
              <a:rPr lang="en-US" sz="2000" dirty="0"/>
              <a:t>Location: Kitchen</a:t>
            </a:r>
          </a:p>
          <a:p>
            <a:pPr marL="0" indent="0">
              <a:buNone/>
            </a:pPr>
            <a:r>
              <a:rPr lang="en-US" sz="2000" dirty="0"/>
              <a:t>Total Drawers in Kitchen: 6</a:t>
            </a:r>
          </a:p>
          <a:p>
            <a:pPr marL="0" indent="0">
              <a:buNone/>
            </a:pPr>
            <a:endParaRPr lang="en-US" sz="2000" dirty="0"/>
          </a:p>
          <a:p>
            <a:pPr marL="0" indent="0">
              <a:buNone/>
            </a:pPr>
            <a:r>
              <a:rPr lang="en-US" sz="2000" dirty="0"/>
              <a:t>No</a:t>
            </a:r>
          </a:p>
        </p:txBody>
      </p:sp>
      <p:pic>
        <p:nvPicPr>
          <p:cNvPr id="4" name="Picture 3" descr="A missing drawer from a kitchen&#10;&#10;AI-generated content may be incorrect.">
            <a:extLst>
              <a:ext uri="{FF2B5EF4-FFF2-40B4-BE49-F238E27FC236}">
                <a16:creationId xmlns:a16="http://schemas.microsoft.com/office/drawing/2014/main" id="{8B7EFB43-7CC4-610F-1CBA-24856887C1F9}"/>
              </a:ext>
            </a:extLst>
          </p:cNvPr>
          <p:cNvPicPr>
            <a:picLocks noChangeAspect="1"/>
          </p:cNvPicPr>
          <p:nvPr/>
        </p:nvPicPr>
        <p:blipFill>
          <a:blip r:embed="rId2">
            <a:extLst>
              <a:ext uri="{28A0092B-C50C-407E-A947-70E740481C1C}">
                <a14:useLocalDpi xmlns:a14="http://schemas.microsoft.com/office/drawing/2010/main" val="0"/>
              </a:ext>
            </a:extLst>
          </a:blip>
          <a:srcRect l="26589" r="14098" b="1"/>
          <a:stretch>
            <a:fillRect/>
          </a:stretch>
        </p:blipFill>
        <p:spPr>
          <a:xfrm>
            <a:off x="5086726" y="10"/>
            <a:ext cx="7105273" cy="6857990"/>
          </a:xfrm>
          <a:prstGeom prst="rect">
            <a:avLst/>
          </a:prstGeom>
        </p:spPr>
      </p:pic>
      <p:grpSp>
        <p:nvGrpSpPr>
          <p:cNvPr id="9" name="Group 8">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771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A10A7-8406-2598-0BBE-8FC72D6D7E35}"/>
              </a:ext>
            </a:extLst>
          </p:cNvPr>
          <p:cNvSpPr>
            <a:spLocks noGrp="1"/>
          </p:cNvSpPr>
          <p:nvPr>
            <p:ph type="title"/>
          </p:nvPr>
        </p:nvSpPr>
        <p:spPr>
          <a:xfrm>
            <a:off x="965201" y="1036674"/>
            <a:ext cx="3689096" cy="3514364"/>
          </a:xfrm>
        </p:spPr>
        <p:txBody>
          <a:bodyPr vert="horz" lIns="91440" tIns="45720" rIns="91440" bIns="45720" rtlCol="0" anchor="b">
            <a:normAutofit/>
          </a:bodyPr>
          <a:lstStyle/>
          <a:p>
            <a:pPr algn="r"/>
            <a:r>
              <a:rPr lang="en-US" sz="7200" kern="1200">
                <a:solidFill>
                  <a:schemeClr val="tx1"/>
                </a:solidFill>
                <a:latin typeface="+mj-lt"/>
                <a:ea typeface="+mj-ea"/>
                <a:cs typeface="+mj-cs"/>
              </a:rPr>
              <a:t>NSPIRE</a:t>
            </a:r>
          </a:p>
        </p:txBody>
      </p:sp>
      <p:sp>
        <p:nvSpPr>
          <p:cNvPr id="3" name="Content Placeholder 2">
            <a:extLst>
              <a:ext uri="{FF2B5EF4-FFF2-40B4-BE49-F238E27FC236}">
                <a16:creationId xmlns:a16="http://schemas.microsoft.com/office/drawing/2014/main" id="{432963C5-B8E6-B64F-C090-233F391E3242}"/>
              </a:ext>
            </a:extLst>
          </p:cNvPr>
          <p:cNvSpPr>
            <a:spLocks noGrp="1"/>
          </p:cNvSpPr>
          <p:nvPr>
            <p:ph idx="1"/>
          </p:nvPr>
        </p:nvSpPr>
        <p:spPr>
          <a:xfrm>
            <a:off x="965202" y="4582814"/>
            <a:ext cx="3689094" cy="1312657"/>
          </a:xfrm>
        </p:spPr>
        <p:txBody>
          <a:bodyPr vert="horz" lIns="91440" tIns="45720" rIns="91440" bIns="45720" rtlCol="0" anchor="t">
            <a:normAutofit/>
          </a:bodyPr>
          <a:lstStyle/>
          <a:p>
            <a:pPr marL="0" indent="0" algn="r">
              <a:buNone/>
            </a:pPr>
            <a:r>
              <a:rPr lang="en-US" sz="2000" kern="1200" dirty="0">
                <a:solidFill>
                  <a:schemeClr val="tx1"/>
                </a:solidFill>
                <a:latin typeface="+mn-lt"/>
                <a:ea typeface="+mn-ea"/>
                <a:cs typeface="+mn-cs"/>
              </a:rPr>
              <a:t>AHFA is currently and has been using NSPIRE Standards for the physical inspection process </a:t>
            </a:r>
            <a:r>
              <a:rPr lang="en-US" sz="2000" dirty="0"/>
              <a:t>since</a:t>
            </a:r>
            <a:r>
              <a:rPr lang="en-US" sz="2000" kern="1200" dirty="0">
                <a:solidFill>
                  <a:schemeClr val="tx1"/>
                </a:solidFill>
                <a:latin typeface="+mn-lt"/>
                <a:ea typeface="+mn-ea"/>
                <a:cs typeface="+mn-cs"/>
              </a:rPr>
              <a:t> 2024.</a:t>
            </a:r>
          </a:p>
        </p:txBody>
      </p:sp>
      <p:pic>
        <p:nvPicPr>
          <p:cNvPr id="5" name="Picture 4" descr="A close-up of a red and white sign">
            <a:extLst>
              <a:ext uri="{FF2B5EF4-FFF2-40B4-BE49-F238E27FC236}">
                <a16:creationId xmlns:a16="http://schemas.microsoft.com/office/drawing/2014/main" id="{F022B62E-638E-C5A8-9CA0-B7C30EE9E5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42862" y="1723841"/>
            <a:ext cx="4811872" cy="2843378"/>
          </a:xfrm>
          <a:prstGeom prst="rect">
            <a:avLst/>
          </a:prstGeom>
        </p:spPr>
      </p:pic>
    </p:spTree>
    <p:extLst>
      <p:ext uri="{BB962C8B-B14F-4D97-AF65-F5344CB8AC3E}">
        <p14:creationId xmlns:p14="http://schemas.microsoft.com/office/powerpoint/2010/main" val="763693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4CC5-A752-C274-C84B-56900A6B4F90}"/>
              </a:ext>
            </a:extLst>
          </p:cNvPr>
          <p:cNvSpPr>
            <a:spLocks noGrp="1"/>
          </p:cNvSpPr>
          <p:nvPr>
            <p:ph type="title"/>
          </p:nvPr>
        </p:nvSpPr>
        <p:spPr>
          <a:xfrm>
            <a:off x="876693" y="741391"/>
            <a:ext cx="3455821" cy="1616203"/>
          </a:xfrm>
        </p:spPr>
        <p:txBody>
          <a:bodyPr anchor="b">
            <a:normAutofit/>
          </a:bodyPr>
          <a:lstStyle/>
          <a:p>
            <a:r>
              <a:rPr lang="en-US" sz="3200" dirty="0"/>
              <a:t>NSPIRE Standard - Example</a:t>
            </a:r>
          </a:p>
        </p:txBody>
      </p:sp>
      <p:sp>
        <p:nvSpPr>
          <p:cNvPr id="3" name="Content Placeholder 2">
            <a:extLst>
              <a:ext uri="{FF2B5EF4-FFF2-40B4-BE49-F238E27FC236}">
                <a16:creationId xmlns:a16="http://schemas.microsoft.com/office/drawing/2014/main" id="{4E878458-F694-A9AE-EEE6-6B5C752CC9A2}"/>
              </a:ext>
            </a:extLst>
          </p:cNvPr>
          <p:cNvSpPr>
            <a:spLocks noGrp="1"/>
          </p:cNvSpPr>
          <p:nvPr>
            <p:ph idx="1"/>
          </p:nvPr>
        </p:nvSpPr>
        <p:spPr>
          <a:xfrm>
            <a:off x="876693" y="2533476"/>
            <a:ext cx="3455821" cy="3447832"/>
          </a:xfrm>
        </p:spPr>
        <p:txBody>
          <a:bodyPr anchor="t">
            <a:normAutofit/>
          </a:bodyPr>
          <a:lstStyle/>
          <a:p>
            <a:pPr marL="0" indent="0">
              <a:buNone/>
            </a:pPr>
            <a:r>
              <a:rPr lang="en-US" sz="2000" dirty="0"/>
              <a:t>Is this a NSPIRE Deficiency?</a:t>
            </a:r>
          </a:p>
          <a:p>
            <a:pPr marL="0" indent="0">
              <a:buNone/>
            </a:pPr>
            <a:r>
              <a:rPr lang="en-US" sz="2000" dirty="0"/>
              <a:t>1 Cabinet Door in the Bathroom</a:t>
            </a:r>
          </a:p>
          <a:p>
            <a:pPr marL="0" indent="0">
              <a:buNone/>
            </a:pPr>
            <a:endParaRPr lang="en-US" sz="2000" dirty="0"/>
          </a:p>
          <a:p>
            <a:pPr marL="0" indent="0">
              <a:buNone/>
            </a:pPr>
            <a:r>
              <a:rPr lang="en-US" sz="2000" dirty="0"/>
              <a:t>Yes</a:t>
            </a:r>
          </a:p>
        </p:txBody>
      </p:sp>
      <p:pic>
        <p:nvPicPr>
          <p:cNvPr id="4" name="Picture 3" descr="A bathroom sink with a broken cabinet&#10;&#10;AI-generated content may be incorrect.">
            <a:extLst>
              <a:ext uri="{FF2B5EF4-FFF2-40B4-BE49-F238E27FC236}">
                <a16:creationId xmlns:a16="http://schemas.microsoft.com/office/drawing/2014/main" id="{AD99CA80-1C98-77D7-E7F9-306BD1F54204}"/>
              </a:ext>
            </a:extLst>
          </p:cNvPr>
          <p:cNvPicPr>
            <a:picLocks noChangeAspect="1"/>
          </p:cNvPicPr>
          <p:nvPr/>
        </p:nvPicPr>
        <p:blipFill>
          <a:blip r:embed="rId2">
            <a:extLst>
              <a:ext uri="{28A0092B-C50C-407E-A947-70E740481C1C}">
                <a14:useLocalDpi xmlns:a14="http://schemas.microsoft.com/office/drawing/2010/main" val="0"/>
              </a:ext>
            </a:extLst>
          </a:blip>
          <a:srcRect l="5201" r="2" b="2"/>
          <a:stretch>
            <a:fillRect/>
          </a:stretch>
        </p:blipFill>
        <p:spPr>
          <a:xfrm>
            <a:off x="5086726" y="10"/>
            <a:ext cx="7105273" cy="6857990"/>
          </a:xfrm>
          <a:prstGeom prst="rect">
            <a:avLst/>
          </a:prstGeom>
        </p:spPr>
      </p:pic>
      <p:grpSp>
        <p:nvGrpSpPr>
          <p:cNvPr id="9" name="Group 8">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01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A bathroom sink with a shelf&#10;&#10;AI-generated content may be incorrect.">
            <a:extLst>
              <a:ext uri="{FF2B5EF4-FFF2-40B4-BE49-F238E27FC236}">
                <a16:creationId xmlns:a16="http://schemas.microsoft.com/office/drawing/2014/main" id="{8C67192B-AA98-FE88-41B9-867DB0766185}"/>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11688" b="3407"/>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62F41A9E-0463-6631-3827-D16AC9CF7BF8}"/>
              </a:ext>
            </a:extLst>
          </p:cNvPr>
          <p:cNvSpPr>
            <a:spLocks noGrp="1"/>
          </p:cNvSpPr>
          <p:nvPr>
            <p:ph type="title"/>
          </p:nvPr>
        </p:nvSpPr>
        <p:spPr>
          <a:xfrm>
            <a:off x="1198181" y="728906"/>
            <a:ext cx="9792471" cy="2057037"/>
          </a:xfrm>
        </p:spPr>
        <p:txBody>
          <a:bodyPr>
            <a:normAutofit/>
          </a:bodyPr>
          <a:lstStyle/>
          <a:p>
            <a:r>
              <a:rPr lang="en-US">
                <a:solidFill>
                  <a:srgbClr val="FFFFFF"/>
                </a:solidFill>
              </a:rPr>
              <a:t>NSPIRE Standard - Example</a:t>
            </a:r>
          </a:p>
        </p:txBody>
      </p:sp>
      <p:sp>
        <p:nvSpPr>
          <p:cNvPr id="3" name="Content Placeholder 2">
            <a:extLst>
              <a:ext uri="{FF2B5EF4-FFF2-40B4-BE49-F238E27FC236}">
                <a16:creationId xmlns:a16="http://schemas.microsoft.com/office/drawing/2014/main" id="{B6BF71FF-C9A2-5A0F-A12A-4B8A90BFBDB1}"/>
              </a:ext>
            </a:extLst>
          </p:cNvPr>
          <p:cNvSpPr>
            <a:spLocks noGrp="1"/>
          </p:cNvSpPr>
          <p:nvPr>
            <p:ph idx="1"/>
          </p:nvPr>
        </p:nvSpPr>
        <p:spPr>
          <a:xfrm>
            <a:off x="1198181" y="2957665"/>
            <a:ext cx="9792471" cy="3171423"/>
          </a:xfrm>
        </p:spPr>
        <p:txBody>
          <a:bodyPr>
            <a:normAutofit/>
          </a:bodyPr>
          <a:lstStyle/>
          <a:p>
            <a:pPr marL="0" indent="0">
              <a:buNone/>
            </a:pPr>
            <a:r>
              <a:rPr lang="en-US" sz="2000" dirty="0">
                <a:solidFill>
                  <a:srgbClr val="FFFFFF"/>
                </a:solidFill>
              </a:rPr>
              <a:t>Is this a NSPIRE Deficiency?</a:t>
            </a:r>
          </a:p>
          <a:p>
            <a:pPr marL="0" indent="0">
              <a:buNone/>
            </a:pPr>
            <a:r>
              <a:rPr lang="en-US" sz="2000" dirty="0">
                <a:solidFill>
                  <a:srgbClr val="FFFFFF"/>
                </a:solidFill>
              </a:rPr>
              <a:t>2 Cabinet Doors in Bathroom</a:t>
            </a:r>
          </a:p>
          <a:p>
            <a:pPr marL="0" indent="0">
              <a:buNone/>
            </a:pPr>
            <a:r>
              <a:rPr lang="en-US" sz="2000" dirty="0">
                <a:solidFill>
                  <a:srgbClr val="FFFFFF"/>
                </a:solidFill>
              </a:rPr>
              <a:t>3 Fake Drawer Covers in Bathroom</a:t>
            </a:r>
          </a:p>
          <a:p>
            <a:pPr marL="0" indent="0">
              <a:buNone/>
            </a:pPr>
            <a:endParaRPr lang="en-US" sz="2000" dirty="0">
              <a:solidFill>
                <a:srgbClr val="FFFFFF"/>
              </a:solidFill>
            </a:endParaRPr>
          </a:p>
          <a:p>
            <a:pPr marL="0" indent="0">
              <a:buNone/>
            </a:pPr>
            <a:r>
              <a:rPr lang="en-US" sz="2000" dirty="0">
                <a:solidFill>
                  <a:srgbClr val="FFFFFF"/>
                </a:solidFill>
              </a:rPr>
              <a:t>Yes</a:t>
            </a:r>
          </a:p>
        </p:txBody>
      </p:sp>
    </p:spTree>
    <p:extLst>
      <p:ext uri="{BB962C8B-B14F-4D97-AF65-F5344CB8AC3E}">
        <p14:creationId xmlns:p14="http://schemas.microsoft.com/office/powerpoint/2010/main" val="90507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F720F-EDB4-2213-4574-5AF755BAE56A}"/>
              </a:ext>
            </a:extLst>
          </p:cNvPr>
          <p:cNvSpPr>
            <a:spLocks noGrp="1"/>
          </p:cNvSpPr>
          <p:nvPr>
            <p:ph type="title"/>
          </p:nvPr>
        </p:nvSpPr>
        <p:spPr>
          <a:xfrm>
            <a:off x="841248" y="502920"/>
            <a:ext cx="10509504" cy="1975104"/>
          </a:xfrm>
        </p:spPr>
        <p:txBody>
          <a:bodyPr anchor="b">
            <a:normAutofit/>
          </a:bodyPr>
          <a:lstStyle/>
          <a:p>
            <a:r>
              <a:rPr lang="en-US" sz="5400"/>
              <a:t>NSPIRE Standards</a:t>
            </a:r>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E5B36FF-BB4F-EC70-38A5-3611C2131BAB}"/>
              </a:ext>
            </a:extLst>
          </p:cNvPr>
          <p:cNvSpPr>
            <a:spLocks noGrp="1"/>
          </p:cNvSpPr>
          <p:nvPr>
            <p:ph idx="1"/>
          </p:nvPr>
        </p:nvSpPr>
        <p:spPr>
          <a:xfrm>
            <a:off x="841248" y="3328416"/>
            <a:ext cx="10509504" cy="2715768"/>
          </a:xfrm>
        </p:spPr>
        <p:txBody>
          <a:bodyPr>
            <a:normAutofit/>
          </a:bodyPr>
          <a:lstStyle/>
          <a:p>
            <a:pPr marL="0" indent="0">
              <a:buNone/>
            </a:pPr>
            <a:r>
              <a:rPr lang="en-US" sz="2200"/>
              <a:t>NSPIRE Standards will be updated at least once every three years.</a:t>
            </a:r>
          </a:p>
          <a:p>
            <a:pPr marL="0" indent="0">
              <a:buNone/>
            </a:pPr>
            <a:endParaRPr lang="en-US" sz="2200"/>
          </a:p>
        </p:txBody>
      </p:sp>
    </p:spTree>
    <p:extLst>
      <p:ext uri="{BB962C8B-B14F-4D97-AF65-F5344CB8AC3E}">
        <p14:creationId xmlns:p14="http://schemas.microsoft.com/office/powerpoint/2010/main" val="60161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297D43-F986-6D4D-8ACA-0BAAF4C560B1}"/>
              </a:ext>
            </a:extLst>
          </p:cNvPr>
          <p:cNvSpPr>
            <a:spLocks noGrp="1"/>
          </p:cNvSpPr>
          <p:nvPr>
            <p:ph type="title"/>
          </p:nvPr>
        </p:nvSpPr>
        <p:spPr>
          <a:xfrm>
            <a:off x="640080" y="325369"/>
            <a:ext cx="4368602" cy="1956841"/>
          </a:xfrm>
        </p:spPr>
        <p:txBody>
          <a:bodyPr anchor="b">
            <a:normAutofit/>
          </a:bodyPr>
          <a:lstStyle/>
          <a:p>
            <a:r>
              <a:rPr lang="en-US" sz="5400"/>
              <a:t>NSPIRE Standards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89DD8D-B4FB-2639-FD31-8C9286DCF984}"/>
              </a:ext>
            </a:extLst>
          </p:cNvPr>
          <p:cNvSpPr>
            <a:spLocks noGrp="1"/>
          </p:cNvSpPr>
          <p:nvPr>
            <p:ph idx="1"/>
          </p:nvPr>
        </p:nvSpPr>
        <p:spPr>
          <a:xfrm>
            <a:off x="640080" y="2872899"/>
            <a:ext cx="4243589" cy="3320668"/>
          </a:xfrm>
        </p:spPr>
        <p:txBody>
          <a:bodyPr>
            <a:normAutofit/>
          </a:bodyPr>
          <a:lstStyle/>
          <a:p>
            <a:r>
              <a:rPr lang="en-US" sz="2200" dirty="0"/>
              <a:t>The standards can be found by searching the HUD website or using the following link:</a:t>
            </a:r>
          </a:p>
          <a:p>
            <a:endParaRPr lang="en-US" sz="2200" dirty="0"/>
          </a:p>
          <a:p>
            <a:r>
              <a:rPr lang="en-US" sz="1600" dirty="0">
                <a:hlinkClick r:id="rId2"/>
              </a:rPr>
              <a:t>National Standards for the Physical Inspection of Real Estate (NSPIRE) | HUD.gov / U.S. Department of Housing and Urban Development (HUD) </a:t>
            </a:r>
            <a:r>
              <a:rPr lang="en-US" sz="2200" dirty="0"/>
              <a:t>	</a:t>
            </a:r>
          </a:p>
        </p:txBody>
      </p:sp>
      <p:pic>
        <p:nvPicPr>
          <p:cNvPr id="5" name="Picture 4" descr="A clipboard with check marks and a pen">
            <a:extLst>
              <a:ext uri="{FF2B5EF4-FFF2-40B4-BE49-F238E27FC236}">
                <a16:creationId xmlns:a16="http://schemas.microsoft.com/office/drawing/2014/main" id="{5182B5AA-4111-E1DA-C8D4-D78F3FA2865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2"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7C19A2FF-824C-0908-F81F-970A89DC470F}"/>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at.xula.edu/food/bb-tip-177-beginning-of-semester-task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95727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ourglass on a table&#10;&#10;Description automatically generated">
            <a:extLst>
              <a:ext uri="{FF2B5EF4-FFF2-40B4-BE49-F238E27FC236}">
                <a16:creationId xmlns:a16="http://schemas.microsoft.com/office/drawing/2014/main" id="{44A97D1A-408F-E168-1312-473F1E9DFE9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84" r="-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792AFD-E196-ABA2-5BCA-61DE61D74EB2}"/>
              </a:ext>
            </a:extLst>
          </p:cNvPr>
          <p:cNvSpPr>
            <a:spLocks noGrp="1"/>
          </p:cNvSpPr>
          <p:nvPr>
            <p:ph type="title"/>
          </p:nvPr>
        </p:nvSpPr>
        <p:spPr>
          <a:xfrm>
            <a:off x="7531610" y="365125"/>
            <a:ext cx="3822189" cy="1899912"/>
          </a:xfrm>
        </p:spPr>
        <p:txBody>
          <a:bodyPr>
            <a:normAutofit/>
          </a:bodyPr>
          <a:lstStyle/>
          <a:p>
            <a:r>
              <a:rPr lang="en-US" sz="4000"/>
              <a:t>NSPIRE Facts</a:t>
            </a:r>
          </a:p>
        </p:txBody>
      </p:sp>
      <p:sp>
        <p:nvSpPr>
          <p:cNvPr id="3" name="Content Placeholder 2">
            <a:extLst>
              <a:ext uri="{FF2B5EF4-FFF2-40B4-BE49-F238E27FC236}">
                <a16:creationId xmlns:a16="http://schemas.microsoft.com/office/drawing/2014/main" id="{A88573D7-258D-B31D-9A3E-E966A96E97EA}"/>
              </a:ext>
            </a:extLst>
          </p:cNvPr>
          <p:cNvSpPr>
            <a:spLocks noGrp="1"/>
          </p:cNvSpPr>
          <p:nvPr>
            <p:ph idx="1"/>
          </p:nvPr>
        </p:nvSpPr>
        <p:spPr>
          <a:xfrm>
            <a:off x="7531610" y="2434201"/>
            <a:ext cx="3822189" cy="3742762"/>
          </a:xfrm>
        </p:spPr>
        <p:txBody>
          <a:bodyPr>
            <a:normAutofit/>
          </a:bodyPr>
          <a:lstStyle/>
          <a:p>
            <a:r>
              <a:rPr lang="en-US" sz="2000" dirty="0"/>
              <a:t>Inspections are taking longer.</a:t>
            </a:r>
          </a:p>
          <a:p>
            <a:pPr lvl="1"/>
            <a:r>
              <a:rPr lang="en-US" sz="2000" dirty="0"/>
              <a:t>Average 56-unit property</a:t>
            </a:r>
          </a:p>
          <a:p>
            <a:pPr lvl="1"/>
            <a:r>
              <a:rPr lang="en-US" sz="2000" dirty="0"/>
              <a:t>12 units are inspected </a:t>
            </a:r>
          </a:p>
          <a:p>
            <a:pPr lvl="1"/>
            <a:r>
              <a:rPr lang="en-US" sz="2000" dirty="0"/>
              <a:t>In the past, this would take AHFA about 1-hour</a:t>
            </a:r>
          </a:p>
          <a:p>
            <a:pPr lvl="1"/>
            <a:r>
              <a:rPr lang="en-US" sz="2000" dirty="0"/>
              <a:t>Now, it takes 2-hours (sometimes longer)</a:t>
            </a:r>
          </a:p>
        </p:txBody>
      </p:sp>
    </p:spTree>
    <p:extLst>
      <p:ext uri="{BB962C8B-B14F-4D97-AF65-F5344CB8AC3E}">
        <p14:creationId xmlns:p14="http://schemas.microsoft.com/office/powerpoint/2010/main" val="287610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6022E-20E5-31D7-F374-CE7292D9728C}"/>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NSPIRE Facts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ABD5F0-71FF-77DA-9386-5BCA6E3F6376}"/>
              </a:ext>
            </a:extLst>
          </p:cNvPr>
          <p:cNvSpPr>
            <a:spLocks noGrp="1"/>
          </p:cNvSpPr>
          <p:nvPr>
            <p:ph idx="1"/>
          </p:nvPr>
        </p:nvSpPr>
        <p:spPr>
          <a:xfrm>
            <a:off x="4447308" y="591344"/>
            <a:ext cx="6906491" cy="5585619"/>
          </a:xfrm>
        </p:spPr>
        <p:txBody>
          <a:bodyPr anchor="ctr">
            <a:normAutofit lnSpcReduction="10000"/>
          </a:bodyPr>
          <a:lstStyle/>
          <a:p>
            <a:r>
              <a:rPr lang="en-US" dirty="0"/>
              <a:t>Different areas of the unit are being inspected.  Here are a few, but this is </a:t>
            </a:r>
            <a:r>
              <a:rPr lang="en-US" b="1" dirty="0"/>
              <a:t>NOT</a:t>
            </a:r>
            <a:r>
              <a:rPr lang="en-US" dirty="0"/>
              <a:t> the complete list:</a:t>
            </a:r>
          </a:p>
          <a:p>
            <a:pPr lvl="1"/>
            <a:r>
              <a:rPr lang="en-US" dirty="0"/>
              <a:t>Windows</a:t>
            </a:r>
          </a:p>
          <a:p>
            <a:pPr lvl="1"/>
            <a:r>
              <a:rPr lang="en-US" dirty="0"/>
              <a:t>Stove </a:t>
            </a:r>
          </a:p>
          <a:p>
            <a:pPr lvl="2"/>
            <a:r>
              <a:rPr lang="en-US" dirty="0"/>
              <a:t>Oven</a:t>
            </a:r>
          </a:p>
          <a:p>
            <a:pPr lvl="2"/>
            <a:r>
              <a:rPr lang="en-US" dirty="0"/>
              <a:t>Eyes</a:t>
            </a:r>
          </a:p>
          <a:p>
            <a:pPr lvl="1"/>
            <a:r>
              <a:rPr lang="en-US" dirty="0"/>
              <a:t>All Electric Outlets</a:t>
            </a:r>
          </a:p>
          <a:p>
            <a:pPr lvl="1"/>
            <a:r>
              <a:rPr lang="en-US" dirty="0"/>
              <a:t>All GFCI Outlets</a:t>
            </a:r>
          </a:p>
          <a:p>
            <a:pPr lvl="1"/>
            <a:r>
              <a:rPr lang="en-US" dirty="0"/>
              <a:t>Bathroom Sink(s)</a:t>
            </a:r>
          </a:p>
          <a:p>
            <a:pPr lvl="1"/>
            <a:r>
              <a:rPr lang="en-US" dirty="0"/>
              <a:t>Bathroom Shower/Tub</a:t>
            </a:r>
          </a:p>
          <a:p>
            <a:pPr lvl="1"/>
            <a:r>
              <a:rPr lang="en-US" dirty="0"/>
              <a:t>Water Heater</a:t>
            </a:r>
          </a:p>
          <a:p>
            <a:pPr lvl="1"/>
            <a:r>
              <a:rPr lang="en-US" dirty="0"/>
              <a:t>Balcony</a:t>
            </a:r>
          </a:p>
          <a:p>
            <a:pPr lvl="1"/>
            <a:r>
              <a:rPr lang="en-US" dirty="0"/>
              <a:t>Fire Extinguisher</a:t>
            </a:r>
          </a:p>
          <a:p>
            <a:pPr lvl="1"/>
            <a:r>
              <a:rPr lang="en-US" dirty="0"/>
              <a:t>Cabinets and Drawers</a:t>
            </a:r>
          </a:p>
        </p:txBody>
      </p:sp>
    </p:spTree>
    <p:extLst>
      <p:ext uri="{BB962C8B-B14F-4D97-AF65-F5344CB8AC3E}">
        <p14:creationId xmlns:p14="http://schemas.microsoft.com/office/powerpoint/2010/main" val="3195262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3486</Words>
  <Application>Microsoft Office PowerPoint</Application>
  <PresentationFormat>Widescreen</PresentationFormat>
  <Paragraphs>413</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Gill Sans MT Condensed</vt:lpstr>
      <vt:lpstr>Office Theme</vt:lpstr>
      <vt:lpstr>NSPIRE</vt:lpstr>
      <vt:lpstr>NSPIRE</vt:lpstr>
      <vt:lpstr>NSPIRE</vt:lpstr>
      <vt:lpstr>NSPIRE</vt:lpstr>
      <vt:lpstr>NSPIRE</vt:lpstr>
      <vt:lpstr>NSPIRE</vt:lpstr>
      <vt:lpstr>NSPIRE Standards</vt:lpstr>
      <vt:lpstr>NSPIRE Facts</vt:lpstr>
      <vt:lpstr>NSPIRE Facts</vt:lpstr>
      <vt:lpstr>NSPIRE Facts</vt:lpstr>
      <vt:lpstr>NSPIRE Requirement for AHFA Properties</vt:lpstr>
      <vt:lpstr>NSPIRE Standards - Example</vt:lpstr>
      <vt:lpstr>NSPIRE Standards - Example</vt:lpstr>
      <vt:lpstr>NSPIRE Standards - Example</vt:lpstr>
      <vt:lpstr>NSPIRE Standards - Example</vt:lpstr>
      <vt:lpstr>NSPIRE Standards - Example</vt:lpstr>
      <vt:lpstr>NSPIRE Standards - Example</vt:lpstr>
      <vt:lpstr>NSPIRE Standards - Example</vt:lpstr>
      <vt:lpstr>NSPIRE Standards - Example</vt:lpstr>
      <vt:lpstr>NSPIRE Standard - Examples</vt:lpstr>
      <vt:lpstr>NSPIRE Standard - Examples</vt:lpstr>
      <vt:lpstr>NSPIRE Standard - Examples</vt:lpstr>
      <vt:lpstr>NSPIRE Standard - Examples</vt:lpstr>
      <vt:lpstr>NSPIRE Standard - Examples</vt:lpstr>
      <vt:lpstr>NSPIRE Standard - Examples</vt:lpstr>
      <vt:lpstr>NSPIRE Standard - Examples</vt:lpstr>
      <vt:lpstr>NSPIRE Standard - Examples</vt:lpstr>
      <vt:lpstr>NSPIRE Standard - Example</vt:lpstr>
      <vt:lpstr>NSPIRE Standard - Example</vt:lpstr>
      <vt:lpstr>NSPIRE Standard - Examples</vt:lpstr>
      <vt:lpstr>NSPIRE Standard - Examples</vt:lpstr>
      <vt:lpstr>NSPIRE Standard - Examples</vt:lpstr>
      <vt:lpstr>NSPIRE Standard - Example</vt:lpstr>
      <vt:lpstr>NSPIRE Standard - Example</vt:lpstr>
      <vt:lpstr>NSPIRE Standard - Example</vt:lpstr>
      <vt:lpstr>NSPIRE Standards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NSPIRE</dc:title>
  <dc:creator>Barrett, Cade</dc:creator>
  <cp:lastModifiedBy>Barrett, Cade</cp:lastModifiedBy>
  <cp:revision>16</cp:revision>
  <dcterms:created xsi:type="dcterms:W3CDTF">2024-05-10T21:51:54Z</dcterms:created>
  <dcterms:modified xsi:type="dcterms:W3CDTF">2025-05-19T14:03:40Z</dcterms:modified>
</cp:coreProperties>
</file>