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59" r:id="rId6"/>
    <p:sldId id="260" r:id="rId7"/>
    <p:sldId id="268" r:id="rId8"/>
    <p:sldId id="277" r:id="rId9"/>
    <p:sldId id="270" r:id="rId10"/>
    <p:sldId id="263" r:id="rId11"/>
    <p:sldId id="264" r:id="rId12"/>
    <p:sldId id="265" r:id="rId13"/>
    <p:sldId id="266" r:id="rId14"/>
    <p:sldId id="267" r:id="rId15"/>
    <p:sldId id="261" r:id="rId16"/>
    <p:sldId id="262" r:id="rId17"/>
    <p:sldId id="276" r:id="rId18"/>
    <p:sldId id="278" r:id="rId19"/>
    <p:sldId id="279" r:id="rId20"/>
    <p:sldId id="280" r:id="rId21"/>
    <p:sldId id="281" r:id="rId22"/>
    <p:sldId id="269" r:id="rId23"/>
    <p:sldId id="271" r:id="rId24"/>
    <p:sldId id="282" r:id="rId25"/>
    <p:sldId id="283" r:id="rId26"/>
    <p:sldId id="284" r:id="rId27"/>
    <p:sldId id="285" r:id="rId28"/>
    <p:sldId id="286" r:id="rId29"/>
    <p:sldId id="287" r:id="rId30"/>
    <p:sldId id="288" r:id="rId31"/>
    <p:sldId id="272" r:id="rId32"/>
    <p:sldId id="273" r:id="rId33"/>
    <p:sldId id="274" r:id="rId34"/>
    <p:sldId id="2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1" d="100"/>
          <a:sy n="91" d="100"/>
        </p:scale>
        <p:origin x="3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B65B40B-AF86-4C65-A395-D8B47831A3C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94344BF-AFBC-4E78-B773-AD95FDD6AFA2}">
      <dgm:prSet/>
      <dgm:spPr/>
      <dgm:t>
        <a:bodyPr/>
        <a:lstStyle/>
        <a:p>
          <a:r>
            <a:rPr lang="en-US" b="0" i="0" baseline="0"/>
            <a:t>Exclusions can be found in the following:</a:t>
          </a:r>
          <a:endParaRPr lang="en-US"/>
        </a:p>
      </dgm:t>
    </dgm:pt>
    <dgm:pt modelId="{16D27A63-804F-4D1D-92C1-179723B0F294}" type="parTrans" cxnId="{5541C0BC-355D-4ABB-B886-BE15A3243736}">
      <dgm:prSet/>
      <dgm:spPr/>
      <dgm:t>
        <a:bodyPr/>
        <a:lstStyle/>
        <a:p>
          <a:endParaRPr lang="en-US"/>
        </a:p>
      </dgm:t>
    </dgm:pt>
    <dgm:pt modelId="{CEDEF349-6E09-4678-9524-0C5AF2B8F80B}" type="sibTrans" cxnId="{5541C0BC-355D-4ABB-B886-BE15A3243736}">
      <dgm:prSet/>
      <dgm:spPr/>
      <dgm:t>
        <a:bodyPr/>
        <a:lstStyle/>
        <a:p>
          <a:endParaRPr lang="en-US"/>
        </a:p>
      </dgm:t>
    </dgm:pt>
    <dgm:pt modelId="{EF54137A-C2F1-4C8F-B489-485074CE97DE}">
      <dgm:prSet/>
      <dgm:spPr/>
      <dgm:t>
        <a:bodyPr/>
        <a:lstStyle/>
        <a:p>
          <a:r>
            <a:rPr lang="en-US" b="0" i="0" baseline="0"/>
            <a:t>AHFA Compliance Manual</a:t>
          </a:r>
          <a:endParaRPr lang="en-US"/>
        </a:p>
      </dgm:t>
    </dgm:pt>
    <dgm:pt modelId="{410B5F7F-AE5E-4464-9064-9359C20B8C04}" type="parTrans" cxnId="{7C5E447B-E72C-478D-8AF6-864370EE119B}">
      <dgm:prSet/>
      <dgm:spPr/>
      <dgm:t>
        <a:bodyPr/>
        <a:lstStyle/>
        <a:p>
          <a:endParaRPr lang="en-US"/>
        </a:p>
      </dgm:t>
    </dgm:pt>
    <dgm:pt modelId="{B30B8AB8-FB0E-4AA9-A20E-4C7D5F7DB1F5}" type="sibTrans" cxnId="{7C5E447B-E72C-478D-8AF6-864370EE119B}">
      <dgm:prSet/>
      <dgm:spPr/>
      <dgm:t>
        <a:bodyPr/>
        <a:lstStyle/>
        <a:p>
          <a:endParaRPr lang="en-US"/>
        </a:p>
      </dgm:t>
    </dgm:pt>
    <dgm:pt modelId="{2E06BFC8-3211-453C-9D63-0F6E07338813}">
      <dgm:prSet/>
      <dgm:spPr/>
      <dgm:t>
        <a:bodyPr/>
        <a:lstStyle/>
        <a:p>
          <a:r>
            <a:rPr lang="en-US" b="0" i="0" baseline="0"/>
            <a:t>IRS Notice H 2023-10</a:t>
          </a:r>
          <a:endParaRPr lang="en-US"/>
        </a:p>
      </dgm:t>
    </dgm:pt>
    <dgm:pt modelId="{1615602D-9E6C-4522-93A8-42FED81EF98A}" type="parTrans" cxnId="{CE517874-E290-4A61-A415-B7942C0BD4AD}">
      <dgm:prSet/>
      <dgm:spPr/>
      <dgm:t>
        <a:bodyPr/>
        <a:lstStyle/>
        <a:p>
          <a:endParaRPr lang="en-US"/>
        </a:p>
      </dgm:t>
    </dgm:pt>
    <dgm:pt modelId="{69F2FC44-D76D-4C17-BFAF-74643D98E087}" type="sibTrans" cxnId="{CE517874-E290-4A61-A415-B7942C0BD4AD}">
      <dgm:prSet/>
      <dgm:spPr/>
      <dgm:t>
        <a:bodyPr/>
        <a:lstStyle/>
        <a:p>
          <a:endParaRPr lang="en-US"/>
        </a:p>
      </dgm:t>
    </dgm:pt>
    <dgm:pt modelId="{6C17E4F7-AB4B-43BD-AEFE-7776E7788D3F}">
      <dgm:prSet/>
      <dgm:spPr/>
      <dgm:t>
        <a:bodyPr/>
        <a:lstStyle/>
        <a:p>
          <a:r>
            <a:rPr lang="en-US" b="0" i="0" baseline="0"/>
            <a:t>24 CFR Section 5.609(b)</a:t>
          </a:r>
          <a:endParaRPr lang="en-US"/>
        </a:p>
      </dgm:t>
    </dgm:pt>
    <dgm:pt modelId="{7E688D8D-9E3D-4CFD-B742-C542DCE69BAE}" type="parTrans" cxnId="{8D797D3F-00A1-478A-BCD2-924DC821D574}">
      <dgm:prSet/>
      <dgm:spPr/>
      <dgm:t>
        <a:bodyPr/>
        <a:lstStyle/>
        <a:p>
          <a:endParaRPr lang="en-US"/>
        </a:p>
      </dgm:t>
    </dgm:pt>
    <dgm:pt modelId="{7D27F860-C01A-4813-A636-6E0F7E204EBE}" type="sibTrans" cxnId="{8D797D3F-00A1-478A-BCD2-924DC821D574}">
      <dgm:prSet/>
      <dgm:spPr/>
      <dgm:t>
        <a:bodyPr/>
        <a:lstStyle/>
        <a:p>
          <a:endParaRPr lang="en-US"/>
        </a:p>
      </dgm:t>
    </dgm:pt>
    <dgm:pt modelId="{A4BC9447-DE17-4CDC-82B1-3E2F2BD78CF9}" type="pres">
      <dgm:prSet presAssocID="{5B65B40B-AF86-4C65-A395-D8B47831A3CC}" presName="vert0" presStyleCnt="0">
        <dgm:presLayoutVars>
          <dgm:dir/>
          <dgm:animOne val="branch"/>
          <dgm:animLvl val="lvl"/>
        </dgm:presLayoutVars>
      </dgm:prSet>
      <dgm:spPr/>
    </dgm:pt>
    <dgm:pt modelId="{A3C38CF4-4DD3-4B06-94D1-8BE678315D26}" type="pres">
      <dgm:prSet presAssocID="{F94344BF-AFBC-4E78-B773-AD95FDD6AFA2}" presName="thickLine" presStyleLbl="alignNode1" presStyleIdx="0" presStyleCnt="1"/>
      <dgm:spPr/>
    </dgm:pt>
    <dgm:pt modelId="{BC9110AC-C17B-4FFF-85E1-3F6B6A4F7ADA}" type="pres">
      <dgm:prSet presAssocID="{F94344BF-AFBC-4E78-B773-AD95FDD6AFA2}" presName="horz1" presStyleCnt="0"/>
      <dgm:spPr/>
    </dgm:pt>
    <dgm:pt modelId="{3E8C9F6A-232E-4275-86DF-998FDD3352DE}" type="pres">
      <dgm:prSet presAssocID="{F94344BF-AFBC-4E78-B773-AD95FDD6AFA2}" presName="tx1" presStyleLbl="revTx" presStyleIdx="0" presStyleCnt="4"/>
      <dgm:spPr/>
    </dgm:pt>
    <dgm:pt modelId="{F7F02FE1-5085-4F36-9E30-B0ADBBC4DB8D}" type="pres">
      <dgm:prSet presAssocID="{F94344BF-AFBC-4E78-B773-AD95FDD6AFA2}" presName="vert1" presStyleCnt="0"/>
      <dgm:spPr/>
    </dgm:pt>
    <dgm:pt modelId="{A1082590-240D-4192-A672-544D22FF864D}" type="pres">
      <dgm:prSet presAssocID="{EF54137A-C2F1-4C8F-B489-485074CE97DE}" presName="vertSpace2a" presStyleCnt="0"/>
      <dgm:spPr/>
    </dgm:pt>
    <dgm:pt modelId="{479B0E12-4B78-40FD-B915-A6CF10861AC6}" type="pres">
      <dgm:prSet presAssocID="{EF54137A-C2F1-4C8F-B489-485074CE97DE}" presName="horz2" presStyleCnt="0"/>
      <dgm:spPr/>
    </dgm:pt>
    <dgm:pt modelId="{94D4BF90-89D1-4C85-8B6C-EAD1CF59818F}" type="pres">
      <dgm:prSet presAssocID="{EF54137A-C2F1-4C8F-B489-485074CE97DE}" presName="horzSpace2" presStyleCnt="0"/>
      <dgm:spPr/>
    </dgm:pt>
    <dgm:pt modelId="{3694F012-A565-4115-B08F-87ECD8F43E88}" type="pres">
      <dgm:prSet presAssocID="{EF54137A-C2F1-4C8F-B489-485074CE97DE}" presName="tx2" presStyleLbl="revTx" presStyleIdx="1" presStyleCnt="4"/>
      <dgm:spPr/>
    </dgm:pt>
    <dgm:pt modelId="{43BB0A2E-8522-4D9E-BC03-0F1C6BFDB156}" type="pres">
      <dgm:prSet presAssocID="{EF54137A-C2F1-4C8F-B489-485074CE97DE}" presName="vert2" presStyleCnt="0"/>
      <dgm:spPr/>
    </dgm:pt>
    <dgm:pt modelId="{63C2B30B-1487-4F17-8B9F-9BC6B5CD0017}" type="pres">
      <dgm:prSet presAssocID="{EF54137A-C2F1-4C8F-B489-485074CE97DE}" presName="thinLine2b" presStyleLbl="callout" presStyleIdx="0" presStyleCnt="3"/>
      <dgm:spPr/>
    </dgm:pt>
    <dgm:pt modelId="{01F32CBC-D906-40A2-8827-A620DBCC711C}" type="pres">
      <dgm:prSet presAssocID="{EF54137A-C2F1-4C8F-B489-485074CE97DE}" presName="vertSpace2b" presStyleCnt="0"/>
      <dgm:spPr/>
    </dgm:pt>
    <dgm:pt modelId="{6E716FAE-E04D-42C9-A5CC-3D641F667D8E}" type="pres">
      <dgm:prSet presAssocID="{2E06BFC8-3211-453C-9D63-0F6E07338813}" presName="horz2" presStyleCnt="0"/>
      <dgm:spPr/>
    </dgm:pt>
    <dgm:pt modelId="{7641AC2F-0E8D-4B5E-ABA7-91814D793626}" type="pres">
      <dgm:prSet presAssocID="{2E06BFC8-3211-453C-9D63-0F6E07338813}" presName="horzSpace2" presStyleCnt="0"/>
      <dgm:spPr/>
    </dgm:pt>
    <dgm:pt modelId="{9C5343B0-CCDF-4C0F-91FA-AE7E09B9EA65}" type="pres">
      <dgm:prSet presAssocID="{2E06BFC8-3211-453C-9D63-0F6E07338813}" presName="tx2" presStyleLbl="revTx" presStyleIdx="2" presStyleCnt="4"/>
      <dgm:spPr/>
    </dgm:pt>
    <dgm:pt modelId="{6A09486A-9458-4005-9557-2C8AE95CAE87}" type="pres">
      <dgm:prSet presAssocID="{2E06BFC8-3211-453C-9D63-0F6E07338813}" presName="vert2" presStyleCnt="0"/>
      <dgm:spPr/>
    </dgm:pt>
    <dgm:pt modelId="{37C38FEA-5DF7-4207-B019-0C8DA22C40FB}" type="pres">
      <dgm:prSet presAssocID="{2E06BFC8-3211-453C-9D63-0F6E07338813}" presName="thinLine2b" presStyleLbl="callout" presStyleIdx="1" presStyleCnt="3"/>
      <dgm:spPr/>
    </dgm:pt>
    <dgm:pt modelId="{ACC25CFB-D88E-4766-9D77-FE171AEF8C91}" type="pres">
      <dgm:prSet presAssocID="{2E06BFC8-3211-453C-9D63-0F6E07338813}" presName="vertSpace2b" presStyleCnt="0"/>
      <dgm:spPr/>
    </dgm:pt>
    <dgm:pt modelId="{AC21FDC2-1A4D-4394-94C4-F4BAAD1490EB}" type="pres">
      <dgm:prSet presAssocID="{6C17E4F7-AB4B-43BD-AEFE-7776E7788D3F}" presName="horz2" presStyleCnt="0"/>
      <dgm:spPr/>
    </dgm:pt>
    <dgm:pt modelId="{4042ED52-57A5-4544-ABE5-9B14A96F8E63}" type="pres">
      <dgm:prSet presAssocID="{6C17E4F7-AB4B-43BD-AEFE-7776E7788D3F}" presName="horzSpace2" presStyleCnt="0"/>
      <dgm:spPr/>
    </dgm:pt>
    <dgm:pt modelId="{7E524B7C-1721-4FFD-BDD9-A42E53FABA62}" type="pres">
      <dgm:prSet presAssocID="{6C17E4F7-AB4B-43BD-AEFE-7776E7788D3F}" presName="tx2" presStyleLbl="revTx" presStyleIdx="3" presStyleCnt="4"/>
      <dgm:spPr/>
    </dgm:pt>
    <dgm:pt modelId="{D8BE885A-CB8A-464E-BBBF-D140EF51A30F}" type="pres">
      <dgm:prSet presAssocID="{6C17E4F7-AB4B-43BD-AEFE-7776E7788D3F}" presName="vert2" presStyleCnt="0"/>
      <dgm:spPr/>
    </dgm:pt>
    <dgm:pt modelId="{DEAEC32C-B1A7-46BA-9BCB-B0E40CEF48B1}" type="pres">
      <dgm:prSet presAssocID="{6C17E4F7-AB4B-43BD-AEFE-7776E7788D3F}" presName="thinLine2b" presStyleLbl="callout" presStyleIdx="2" presStyleCnt="3"/>
      <dgm:spPr/>
    </dgm:pt>
    <dgm:pt modelId="{9018E4AE-D1B2-4B73-9502-838BFAD26209}" type="pres">
      <dgm:prSet presAssocID="{6C17E4F7-AB4B-43BD-AEFE-7776E7788D3F}" presName="vertSpace2b" presStyleCnt="0"/>
      <dgm:spPr/>
    </dgm:pt>
  </dgm:ptLst>
  <dgm:cxnLst>
    <dgm:cxn modelId="{5F1C4513-82CF-479A-98C2-39457E720A9C}" type="presOf" srcId="{2E06BFC8-3211-453C-9D63-0F6E07338813}" destId="{9C5343B0-CCDF-4C0F-91FA-AE7E09B9EA65}" srcOrd="0" destOrd="0" presId="urn:microsoft.com/office/officeart/2008/layout/LinedList"/>
    <dgm:cxn modelId="{8D797D3F-00A1-478A-BCD2-924DC821D574}" srcId="{F94344BF-AFBC-4E78-B773-AD95FDD6AFA2}" destId="{6C17E4F7-AB4B-43BD-AEFE-7776E7788D3F}" srcOrd="2" destOrd="0" parTransId="{7E688D8D-9E3D-4CFD-B742-C542DCE69BAE}" sibTransId="{7D27F860-C01A-4813-A636-6E0F7E204EBE}"/>
    <dgm:cxn modelId="{CE517874-E290-4A61-A415-B7942C0BD4AD}" srcId="{F94344BF-AFBC-4E78-B773-AD95FDD6AFA2}" destId="{2E06BFC8-3211-453C-9D63-0F6E07338813}" srcOrd="1" destOrd="0" parTransId="{1615602D-9E6C-4522-93A8-42FED81EF98A}" sibTransId="{69F2FC44-D76D-4C17-BFAF-74643D98E087}"/>
    <dgm:cxn modelId="{E0BBD855-FBAD-44B5-A1BC-7420D28D6D8A}" type="presOf" srcId="{6C17E4F7-AB4B-43BD-AEFE-7776E7788D3F}" destId="{7E524B7C-1721-4FFD-BDD9-A42E53FABA62}" srcOrd="0" destOrd="0" presId="urn:microsoft.com/office/officeart/2008/layout/LinedList"/>
    <dgm:cxn modelId="{7C5E447B-E72C-478D-8AF6-864370EE119B}" srcId="{F94344BF-AFBC-4E78-B773-AD95FDD6AFA2}" destId="{EF54137A-C2F1-4C8F-B489-485074CE97DE}" srcOrd="0" destOrd="0" parTransId="{410B5F7F-AE5E-4464-9064-9359C20B8C04}" sibTransId="{B30B8AB8-FB0E-4AA9-A20E-4C7D5F7DB1F5}"/>
    <dgm:cxn modelId="{ACCBF192-271D-4365-98FD-31CF625E10C7}" type="presOf" srcId="{EF54137A-C2F1-4C8F-B489-485074CE97DE}" destId="{3694F012-A565-4115-B08F-87ECD8F43E88}" srcOrd="0" destOrd="0" presId="urn:microsoft.com/office/officeart/2008/layout/LinedList"/>
    <dgm:cxn modelId="{93360098-D3DB-483C-9369-3B7311FB0EDB}" type="presOf" srcId="{5B65B40B-AF86-4C65-A395-D8B47831A3CC}" destId="{A4BC9447-DE17-4CDC-82B1-3E2F2BD78CF9}" srcOrd="0" destOrd="0" presId="urn:microsoft.com/office/officeart/2008/layout/LinedList"/>
    <dgm:cxn modelId="{164A21A2-A3A1-45FC-8C8E-9F7A215C7748}" type="presOf" srcId="{F94344BF-AFBC-4E78-B773-AD95FDD6AFA2}" destId="{3E8C9F6A-232E-4275-86DF-998FDD3352DE}" srcOrd="0" destOrd="0" presId="urn:microsoft.com/office/officeart/2008/layout/LinedList"/>
    <dgm:cxn modelId="{5541C0BC-355D-4ABB-B886-BE15A3243736}" srcId="{5B65B40B-AF86-4C65-A395-D8B47831A3CC}" destId="{F94344BF-AFBC-4E78-B773-AD95FDD6AFA2}" srcOrd="0" destOrd="0" parTransId="{16D27A63-804F-4D1D-92C1-179723B0F294}" sibTransId="{CEDEF349-6E09-4678-9524-0C5AF2B8F80B}"/>
    <dgm:cxn modelId="{8178FFF1-AC11-4E38-B3ED-EBEFDE460931}" type="presParOf" srcId="{A4BC9447-DE17-4CDC-82B1-3E2F2BD78CF9}" destId="{A3C38CF4-4DD3-4B06-94D1-8BE678315D26}" srcOrd="0" destOrd="0" presId="urn:microsoft.com/office/officeart/2008/layout/LinedList"/>
    <dgm:cxn modelId="{065EC3B2-AB30-4AC8-9132-4DFD83219A2E}" type="presParOf" srcId="{A4BC9447-DE17-4CDC-82B1-3E2F2BD78CF9}" destId="{BC9110AC-C17B-4FFF-85E1-3F6B6A4F7ADA}" srcOrd="1" destOrd="0" presId="urn:microsoft.com/office/officeart/2008/layout/LinedList"/>
    <dgm:cxn modelId="{86E35ADA-7F1F-4927-9FB9-CFFABFB285B4}" type="presParOf" srcId="{BC9110AC-C17B-4FFF-85E1-3F6B6A4F7ADA}" destId="{3E8C9F6A-232E-4275-86DF-998FDD3352DE}" srcOrd="0" destOrd="0" presId="urn:microsoft.com/office/officeart/2008/layout/LinedList"/>
    <dgm:cxn modelId="{1AC103DA-1043-4253-97D6-7AA764336ECE}" type="presParOf" srcId="{BC9110AC-C17B-4FFF-85E1-3F6B6A4F7ADA}" destId="{F7F02FE1-5085-4F36-9E30-B0ADBBC4DB8D}" srcOrd="1" destOrd="0" presId="urn:microsoft.com/office/officeart/2008/layout/LinedList"/>
    <dgm:cxn modelId="{23007ED9-80E5-4318-AB77-A02050AF0950}" type="presParOf" srcId="{F7F02FE1-5085-4F36-9E30-B0ADBBC4DB8D}" destId="{A1082590-240D-4192-A672-544D22FF864D}" srcOrd="0" destOrd="0" presId="urn:microsoft.com/office/officeart/2008/layout/LinedList"/>
    <dgm:cxn modelId="{A1F66B70-C2F9-4CC2-BC5D-803C0F596D3E}" type="presParOf" srcId="{F7F02FE1-5085-4F36-9E30-B0ADBBC4DB8D}" destId="{479B0E12-4B78-40FD-B915-A6CF10861AC6}" srcOrd="1" destOrd="0" presId="urn:microsoft.com/office/officeart/2008/layout/LinedList"/>
    <dgm:cxn modelId="{32ED66E9-C0A3-4EDF-B08D-7D70A233C9B0}" type="presParOf" srcId="{479B0E12-4B78-40FD-B915-A6CF10861AC6}" destId="{94D4BF90-89D1-4C85-8B6C-EAD1CF59818F}" srcOrd="0" destOrd="0" presId="urn:microsoft.com/office/officeart/2008/layout/LinedList"/>
    <dgm:cxn modelId="{975D18E7-FC55-4C6B-9948-C4860252322C}" type="presParOf" srcId="{479B0E12-4B78-40FD-B915-A6CF10861AC6}" destId="{3694F012-A565-4115-B08F-87ECD8F43E88}" srcOrd="1" destOrd="0" presId="urn:microsoft.com/office/officeart/2008/layout/LinedList"/>
    <dgm:cxn modelId="{36D0C2F9-DC00-41E5-A8EC-12CCA2702E05}" type="presParOf" srcId="{479B0E12-4B78-40FD-B915-A6CF10861AC6}" destId="{43BB0A2E-8522-4D9E-BC03-0F1C6BFDB156}" srcOrd="2" destOrd="0" presId="urn:microsoft.com/office/officeart/2008/layout/LinedList"/>
    <dgm:cxn modelId="{51415D52-B534-4391-B632-515B1DECB2BE}" type="presParOf" srcId="{F7F02FE1-5085-4F36-9E30-B0ADBBC4DB8D}" destId="{63C2B30B-1487-4F17-8B9F-9BC6B5CD0017}" srcOrd="2" destOrd="0" presId="urn:microsoft.com/office/officeart/2008/layout/LinedList"/>
    <dgm:cxn modelId="{7AA7AC0D-D242-46B4-A53C-B5C62A5FB501}" type="presParOf" srcId="{F7F02FE1-5085-4F36-9E30-B0ADBBC4DB8D}" destId="{01F32CBC-D906-40A2-8827-A620DBCC711C}" srcOrd="3" destOrd="0" presId="urn:microsoft.com/office/officeart/2008/layout/LinedList"/>
    <dgm:cxn modelId="{787EDCF4-927D-449B-A61B-BB5405A32BC4}" type="presParOf" srcId="{F7F02FE1-5085-4F36-9E30-B0ADBBC4DB8D}" destId="{6E716FAE-E04D-42C9-A5CC-3D641F667D8E}" srcOrd="4" destOrd="0" presId="urn:microsoft.com/office/officeart/2008/layout/LinedList"/>
    <dgm:cxn modelId="{576C0D65-A50A-49F4-A6D3-72465D0C0D22}" type="presParOf" srcId="{6E716FAE-E04D-42C9-A5CC-3D641F667D8E}" destId="{7641AC2F-0E8D-4B5E-ABA7-91814D793626}" srcOrd="0" destOrd="0" presId="urn:microsoft.com/office/officeart/2008/layout/LinedList"/>
    <dgm:cxn modelId="{DEAD86F5-2EAA-4BD2-8BBD-3A756AD54827}" type="presParOf" srcId="{6E716FAE-E04D-42C9-A5CC-3D641F667D8E}" destId="{9C5343B0-CCDF-4C0F-91FA-AE7E09B9EA65}" srcOrd="1" destOrd="0" presId="urn:microsoft.com/office/officeart/2008/layout/LinedList"/>
    <dgm:cxn modelId="{476882CA-2DE8-44E4-8EED-189348058FAC}" type="presParOf" srcId="{6E716FAE-E04D-42C9-A5CC-3D641F667D8E}" destId="{6A09486A-9458-4005-9557-2C8AE95CAE87}" srcOrd="2" destOrd="0" presId="urn:microsoft.com/office/officeart/2008/layout/LinedList"/>
    <dgm:cxn modelId="{ABBCE465-4C65-4E83-8080-099B6C921465}" type="presParOf" srcId="{F7F02FE1-5085-4F36-9E30-B0ADBBC4DB8D}" destId="{37C38FEA-5DF7-4207-B019-0C8DA22C40FB}" srcOrd="5" destOrd="0" presId="urn:microsoft.com/office/officeart/2008/layout/LinedList"/>
    <dgm:cxn modelId="{7325E862-5650-46EC-9E7E-A9757B0E4B07}" type="presParOf" srcId="{F7F02FE1-5085-4F36-9E30-B0ADBBC4DB8D}" destId="{ACC25CFB-D88E-4766-9D77-FE171AEF8C91}" srcOrd="6" destOrd="0" presId="urn:microsoft.com/office/officeart/2008/layout/LinedList"/>
    <dgm:cxn modelId="{FAEE33FB-C787-4E0F-A262-2F47C6402B39}" type="presParOf" srcId="{F7F02FE1-5085-4F36-9E30-B0ADBBC4DB8D}" destId="{AC21FDC2-1A4D-4394-94C4-F4BAAD1490EB}" srcOrd="7" destOrd="0" presId="urn:microsoft.com/office/officeart/2008/layout/LinedList"/>
    <dgm:cxn modelId="{9891D9F5-8041-44DE-94D1-EF189E824113}" type="presParOf" srcId="{AC21FDC2-1A4D-4394-94C4-F4BAAD1490EB}" destId="{4042ED52-57A5-4544-ABE5-9B14A96F8E63}" srcOrd="0" destOrd="0" presId="urn:microsoft.com/office/officeart/2008/layout/LinedList"/>
    <dgm:cxn modelId="{AF5F0127-18D9-43BB-8973-B2D0A1B47203}" type="presParOf" srcId="{AC21FDC2-1A4D-4394-94C4-F4BAAD1490EB}" destId="{7E524B7C-1721-4FFD-BDD9-A42E53FABA62}" srcOrd="1" destOrd="0" presId="urn:microsoft.com/office/officeart/2008/layout/LinedList"/>
    <dgm:cxn modelId="{36045EFF-2E63-473F-8F2B-714B86B5071B}" type="presParOf" srcId="{AC21FDC2-1A4D-4394-94C4-F4BAAD1490EB}" destId="{D8BE885A-CB8A-464E-BBBF-D140EF51A30F}" srcOrd="2" destOrd="0" presId="urn:microsoft.com/office/officeart/2008/layout/LinedList"/>
    <dgm:cxn modelId="{6EA454C9-702E-4BF1-8B51-A4710DC9F3BD}" type="presParOf" srcId="{F7F02FE1-5085-4F36-9E30-B0ADBBC4DB8D}" destId="{DEAEC32C-B1A7-46BA-9BCB-B0E40CEF48B1}" srcOrd="8" destOrd="0" presId="urn:microsoft.com/office/officeart/2008/layout/LinedList"/>
    <dgm:cxn modelId="{0FFEE7F2-8644-47A0-846D-582B99EFD91B}" type="presParOf" srcId="{F7F02FE1-5085-4F36-9E30-B0ADBBC4DB8D}" destId="{9018E4AE-D1B2-4B73-9502-838BFAD2620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25D75C-888D-4CA2-AE24-DD9C33B19F7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EA9B467-3341-47EB-8DD9-3DCC28F01DA1}">
      <dgm:prSet/>
      <dgm:spPr/>
      <dgm:t>
        <a:bodyPr/>
        <a:lstStyle/>
        <a:p>
          <a:r>
            <a:rPr lang="en-US"/>
            <a:t>I</a:t>
          </a:r>
          <a:r>
            <a:rPr lang="en-US" b="0" i="0" baseline="0"/>
            <a:t>ncludes all amounts received from all sources by each member of the family who is 18 years of age or older, the head of household, or spouse of the head of household, in addition to unearned income received by or on behalf of each dependent who is under 18 years of age. </a:t>
          </a:r>
          <a:endParaRPr lang="en-US"/>
        </a:p>
      </dgm:t>
    </dgm:pt>
    <dgm:pt modelId="{780E94A6-807B-4EF4-BC2B-2B33CCD42979}" type="parTrans" cxnId="{99FF74EE-E7F5-4728-B83B-E3A6921837CD}">
      <dgm:prSet/>
      <dgm:spPr/>
      <dgm:t>
        <a:bodyPr/>
        <a:lstStyle/>
        <a:p>
          <a:endParaRPr lang="en-US"/>
        </a:p>
      </dgm:t>
    </dgm:pt>
    <dgm:pt modelId="{B446BCE1-1091-428A-A754-C9F09B5CC137}" type="sibTrans" cxnId="{99FF74EE-E7F5-4728-B83B-E3A6921837CD}">
      <dgm:prSet/>
      <dgm:spPr/>
      <dgm:t>
        <a:bodyPr/>
        <a:lstStyle/>
        <a:p>
          <a:endParaRPr lang="en-US"/>
        </a:p>
      </dgm:t>
    </dgm:pt>
    <dgm:pt modelId="{A2C11258-5A4A-4E91-80F4-07704D571215}">
      <dgm:prSet/>
      <dgm:spPr/>
      <dgm:t>
        <a:bodyPr/>
        <a:lstStyle/>
        <a:p>
          <a:r>
            <a:rPr lang="en-US" b="0" i="0" baseline="0" dirty="0"/>
            <a:t>Annual income includes “</a:t>
          </a:r>
          <a:r>
            <a:rPr lang="en-US" b="1" i="0" u="sng" baseline="0" dirty="0"/>
            <a:t>all amounts received</a:t>
          </a:r>
          <a:r>
            <a:rPr lang="en-US" b="0" i="0" baseline="0" dirty="0"/>
            <a:t>,” not the amount that a family </a:t>
          </a:r>
          <a:r>
            <a:rPr lang="en-US" b="1" i="0" baseline="0" dirty="0"/>
            <a:t>may be </a:t>
          </a:r>
          <a:r>
            <a:rPr lang="en-US" b="0" i="0" baseline="0" dirty="0"/>
            <a:t>legally entitled to receive but which they do not receive. </a:t>
          </a:r>
          <a:endParaRPr lang="en-US" dirty="0"/>
        </a:p>
      </dgm:t>
    </dgm:pt>
    <dgm:pt modelId="{A65B2E8F-6524-47FB-9127-855042F34C69}" type="parTrans" cxnId="{7890004F-23AC-4CCE-96AA-427A1D673C4B}">
      <dgm:prSet/>
      <dgm:spPr/>
      <dgm:t>
        <a:bodyPr/>
        <a:lstStyle/>
        <a:p>
          <a:endParaRPr lang="en-US"/>
        </a:p>
      </dgm:t>
    </dgm:pt>
    <dgm:pt modelId="{B4A8158F-FCB6-4128-8219-8894D5B92491}" type="sibTrans" cxnId="{7890004F-23AC-4CCE-96AA-427A1D673C4B}">
      <dgm:prSet/>
      <dgm:spPr/>
      <dgm:t>
        <a:bodyPr/>
        <a:lstStyle/>
        <a:p>
          <a:endParaRPr lang="en-US"/>
        </a:p>
      </dgm:t>
    </dgm:pt>
    <dgm:pt modelId="{A1049327-138E-4E6C-8BFC-7E96BA7F6990}" type="pres">
      <dgm:prSet presAssocID="{C825D75C-888D-4CA2-AE24-DD9C33B19F7C}" presName="vert0" presStyleCnt="0">
        <dgm:presLayoutVars>
          <dgm:dir/>
          <dgm:animOne val="branch"/>
          <dgm:animLvl val="lvl"/>
        </dgm:presLayoutVars>
      </dgm:prSet>
      <dgm:spPr/>
    </dgm:pt>
    <dgm:pt modelId="{5A61C7A5-23F3-449D-9F2A-CDC633DB1D43}" type="pres">
      <dgm:prSet presAssocID="{9EA9B467-3341-47EB-8DD9-3DCC28F01DA1}" presName="thickLine" presStyleLbl="alignNode1" presStyleIdx="0" presStyleCnt="2"/>
      <dgm:spPr/>
    </dgm:pt>
    <dgm:pt modelId="{E1E48FE7-BE3C-44EF-8ABB-395CC9403ACA}" type="pres">
      <dgm:prSet presAssocID="{9EA9B467-3341-47EB-8DD9-3DCC28F01DA1}" presName="horz1" presStyleCnt="0"/>
      <dgm:spPr/>
    </dgm:pt>
    <dgm:pt modelId="{0026CBB9-8BD0-4D69-824B-EF33650FE40A}" type="pres">
      <dgm:prSet presAssocID="{9EA9B467-3341-47EB-8DD9-3DCC28F01DA1}" presName="tx1" presStyleLbl="revTx" presStyleIdx="0" presStyleCnt="2"/>
      <dgm:spPr/>
    </dgm:pt>
    <dgm:pt modelId="{210F96B9-CD4B-4E5B-9244-DF6CF4546DCB}" type="pres">
      <dgm:prSet presAssocID="{9EA9B467-3341-47EB-8DD9-3DCC28F01DA1}" presName="vert1" presStyleCnt="0"/>
      <dgm:spPr/>
    </dgm:pt>
    <dgm:pt modelId="{D33B10B0-7599-4F5A-B792-FF3AB3799BCA}" type="pres">
      <dgm:prSet presAssocID="{A2C11258-5A4A-4E91-80F4-07704D571215}" presName="thickLine" presStyleLbl="alignNode1" presStyleIdx="1" presStyleCnt="2"/>
      <dgm:spPr/>
    </dgm:pt>
    <dgm:pt modelId="{6BDDF41C-67D2-46D6-8252-097292531880}" type="pres">
      <dgm:prSet presAssocID="{A2C11258-5A4A-4E91-80F4-07704D571215}" presName="horz1" presStyleCnt="0"/>
      <dgm:spPr/>
    </dgm:pt>
    <dgm:pt modelId="{725560F9-3C9C-477F-AF7D-E3D3929083DD}" type="pres">
      <dgm:prSet presAssocID="{A2C11258-5A4A-4E91-80F4-07704D571215}" presName="tx1" presStyleLbl="revTx" presStyleIdx="1" presStyleCnt="2"/>
      <dgm:spPr/>
    </dgm:pt>
    <dgm:pt modelId="{430CF99B-D318-41C3-9D3D-ECB03F7EC9F0}" type="pres">
      <dgm:prSet presAssocID="{A2C11258-5A4A-4E91-80F4-07704D571215}" presName="vert1" presStyleCnt="0"/>
      <dgm:spPr/>
    </dgm:pt>
  </dgm:ptLst>
  <dgm:cxnLst>
    <dgm:cxn modelId="{97BC2C0F-25F0-43F9-BD18-48C3FC605537}" type="presOf" srcId="{9EA9B467-3341-47EB-8DD9-3DCC28F01DA1}" destId="{0026CBB9-8BD0-4D69-824B-EF33650FE40A}" srcOrd="0" destOrd="0" presId="urn:microsoft.com/office/officeart/2008/layout/LinedList"/>
    <dgm:cxn modelId="{7890004F-23AC-4CCE-96AA-427A1D673C4B}" srcId="{C825D75C-888D-4CA2-AE24-DD9C33B19F7C}" destId="{A2C11258-5A4A-4E91-80F4-07704D571215}" srcOrd="1" destOrd="0" parTransId="{A65B2E8F-6524-47FB-9127-855042F34C69}" sibTransId="{B4A8158F-FCB6-4128-8219-8894D5B92491}"/>
    <dgm:cxn modelId="{18A0C671-FD4A-48DA-9CEB-E89094E30BB1}" type="presOf" srcId="{C825D75C-888D-4CA2-AE24-DD9C33B19F7C}" destId="{A1049327-138E-4E6C-8BFC-7E96BA7F6990}" srcOrd="0" destOrd="0" presId="urn:microsoft.com/office/officeart/2008/layout/LinedList"/>
    <dgm:cxn modelId="{A9EC59D0-EC36-4954-8240-E08C53A5311D}" type="presOf" srcId="{A2C11258-5A4A-4E91-80F4-07704D571215}" destId="{725560F9-3C9C-477F-AF7D-E3D3929083DD}" srcOrd="0" destOrd="0" presId="urn:microsoft.com/office/officeart/2008/layout/LinedList"/>
    <dgm:cxn modelId="{99FF74EE-E7F5-4728-B83B-E3A6921837CD}" srcId="{C825D75C-888D-4CA2-AE24-DD9C33B19F7C}" destId="{9EA9B467-3341-47EB-8DD9-3DCC28F01DA1}" srcOrd="0" destOrd="0" parTransId="{780E94A6-807B-4EF4-BC2B-2B33CCD42979}" sibTransId="{B446BCE1-1091-428A-A754-C9F09B5CC137}"/>
    <dgm:cxn modelId="{38607F3C-BECD-4595-B1EE-6F01C1C512E3}" type="presParOf" srcId="{A1049327-138E-4E6C-8BFC-7E96BA7F6990}" destId="{5A61C7A5-23F3-449D-9F2A-CDC633DB1D43}" srcOrd="0" destOrd="0" presId="urn:microsoft.com/office/officeart/2008/layout/LinedList"/>
    <dgm:cxn modelId="{83A7CE53-6DAD-4528-BE84-F0AD49347189}" type="presParOf" srcId="{A1049327-138E-4E6C-8BFC-7E96BA7F6990}" destId="{E1E48FE7-BE3C-44EF-8ABB-395CC9403ACA}" srcOrd="1" destOrd="0" presId="urn:microsoft.com/office/officeart/2008/layout/LinedList"/>
    <dgm:cxn modelId="{AA33AA51-9DB0-4FF2-BB74-D656B73B22B6}" type="presParOf" srcId="{E1E48FE7-BE3C-44EF-8ABB-395CC9403ACA}" destId="{0026CBB9-8BD0-4D69-824B-EF33650FE40A}" srcOrd="0" destOrd="0" presId="urn:microsoft.com/office/officeart/2008/layout/LinedList"/>
    <dgm:cxn modelId="{4CD1AD1D-9998-49D5-970A-3C55237FF34F}" type="presParOf" srcId="{E1E48FE7-BE3C-44EF-8ABB-395CC9403ACA}" destId="{210F96B9-CD4B-4E5B-9244-DF6CF4546DCB}" srcOrd="1" destOrd="0" presId="urn:microsoft.com/office/officeart/2008/layout/LinedList"/>
    <dgm:cxn modelId="{DBEDB44E-FABC-4AA1-871B-4AEFFA1ABE23}" type="presParOf" srcId="{A1049327-138E-4E6C-8BFC-7E96BA7F6990}" destId="{D33B10B0-7599-4F5A-B792-FF3AB3799BCA}" srcOrd="2" destOrd="0" presId="urn:microsoft.com/office/officeart/2008/layout/LinedList"/>
    <dgm:cxn modelId="{2993B0B7-968B-4968-9C05-3F5413CD64A6}" type="presParOf" srcId="{A1049327-138E-4E6C-8BFC-7E96BA7F6990}" destId="{6BDDF41C-67D2-46D6-8252-097292531880}" srcOrd="3" destOrd="0" presId="urn:microsoft.com/office/officeart/2008/layout/LinedList"/>
    <dgm:cxn modelId="{F44DFAEB-E7AC-4FE8-86D5-BBB14E841FC2}" type="presParOf" srcId="{6BDDF41C-67D2-46D6-8252-097292531880}" destId="{725560F9-3C9C-477F-AF7D-E3D3929083DD}" srcOrd="0" destOrd="0" presId="urn:microsoft.com/office/officeart/2008/layout/LinedList"/>
    <dgm:cxn modelId="{39F33569-249D-4216-9F6A-AB18E3250634}" type="presParOf" srcId="{6BDDF41C-67D2-46D6-8252-097292531880}" destId="{430CF99B-D318-41C3-9D3D-ECB03F7EC9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1F736-65E9-4DBB-A380-5F1987B104BA}"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264836BA-287C-4015-B91E-48359AA93EC6}">
      <dgm:prSet/>
      <dgm:spPr/>
      <dgm:t>
        <a:bodyPr/>
        <a:lstStyle/>
        <a:p>
          <a:pPr>
            <a:lnSpc>
              <a:spcPct val="100000"/>
            </a:lnSpc>
          </a:pPr>
          <a:r>
            <a:rPr lang="en-US"/>
            <a:t>6, 5, 4, 3, 2, 1</a:t>
          </a:r>
        </a:p>
      </dgm:t>
    </dgm:pt>
    <dgm:pt modelId="{E809A3D4-ADE0-4AFE-BDAD-7D3FC4DEB40F}" type="parTrans" cxnId="{3CAF5F0A-99E3-4793-874C-59CEA4DA74AB}">
      <dgm:prSet/>
      <dgm:spPr/>
      <dgm:t>
        <a:bodyPr/>
        <a:lstStyle/>
        <a:p>
          <a:endParaRPr lang="en-US"/>
        </a:p>
      </dgm:t>
    </dgm:pt>
    <dgm:pt modelId="{8F4DE6D1-CEDA-4DAB-AA1A-EDF36817F68E}" type="sibTrans" cxnId="{3CAF5F0A-99E3-4793-874C-59CEA4DA74AB}">
      <dgm:prSet/>
      <dgm:spPr/>
      <dgm:t>
        <a:bodyPr/>
        <a:lstStyle/>
        <a:p>
          <a:endParaRPr lang="en-US"/>
        </a:p>
      </dgm:t>
    </dgm:pt>
    <dgm:pt modelId="{9C3B36EA-F232-4035-8CD5-E70851986DEA}">
      <dgm:prSet/>
      <dgm:spPr/>
      <dgm:t>
        <a:bodyPr/>
        <a:lstStyle/>
        <a:p>
          <a:pPr>
            <a:lnSpc>
              <a:spcPct val="100000"/>
            </a:lnSpc>
          </a:pPr>
          <a:r>
            <a:rPr lang="en-US"/>
            <a:t>Highest to Lowest</a:t>
          </a:r>
        </a:p>
      </dgm:t>
    </dgm:pt>
    <dgm:pt modelId="{C94B2A4F-C938-404C-9C10-BFF6D1BA54FE}" type="parTrans" cxnId="{71A6A845-C801-4110-8888-8B0470D56CC5}">
      <dgm:prSet/>
      <dgm:spPr/>
      <dgm:t>
        <a:bodyPr/>
        <a:lstStyle/>
        <a:p>
          <a:endParaRPr lang="en-US"/>
        </a:p>
      </dgm:t>
    </dgm:pt>
    <dgm:pt modelId="{8DF0ECB4-C4D6-4CD8-B34E-536026BA3C8D}" type="sibTrans" cxnId="{71A6A845-C801-4110-8888-8B0470D56CC5}">
      <dgm:prSet/>
      <dgm:spPr/>
      <dgm:t>
        <a:bodyPr/>
        <a:lstStyle/>
        <a:p>
          <a:endParaRPr lang="en-US"/>
        </a:p>
      </dgm:t>
    </dgm:pt>
    <dgm:pt modelId="{264CD9D6-69A5-4FAE-BBD3-DE2E993DAC73}" type="pres">
      <dgm:prSet presAssocID="{4831F736-65E9-4DBB-A380-5F1987B104BA}" presName="root" presStyleCnt="0">
        <dgm:presLayoutVars>
          <dgm:dir/>
          <dgm:resizeHandles val="exact"/>
        </dgm:presLayoutVars>
      </dgm:prSet>
      <dgm:spPr/>
    </dgm:pt>
    <dgm:pt modelId="{61C30049-C1EC-4E16-A396-EBDA6E575809}" type="pres">
      <dgm:prSet presAssocID="{264836BA-287C-4015-B91E-48359AA93EC6}" presName="compNode" presStyleCnt="0"/>
      <dgm:spPr/>
    </dgm:pt>
    <dgm:pt modelId="{3AF5FF3E-6680-48D7-9910-FDB9A814635F}" type="pres">
      <dgm:prSet presAssocID="{264836BA-287C-4015-B91E-48359AA93E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2CF2191D-2F07-4CD8-945A-DE7F854A75A3}" type="pres">
      <dgm:prSet presAssocID="{264836BA-287C-4015-B91E-48359AA93EC6}" presName="spaceRect" presStyleCnt="0"/>
      <dgm:spPr/>
    </dgm:pt>
    <dgm:pt modelId="{3B5C5143-8870-4D5D-8F29-392B2BDD54E0}" type="pres">
      <dgm:prSet presAssocID="{264836BA-287C-4015-B91E-48359AA93EC6}" presName="textRect" presStyleLbl="revTx" presStyleIdx="0" presStyleCnt="2">
        <dgm:presLayoutVars>
          <dgm:chMax val="1"/>
          <dgm:chPref val="1"/>
        </dgm:presLayoutVars>
      </dgm:prSet>
      <dgm:spPr/>
    </dgm:pt>
    <dgm:pt modelId="{A6107C1E-15C0-40FC-8CFA-6D8EC3A65DB6}" type="pres">
      <dgm:prSet presAssocID="{8F4DE6D1-CEDA-4DAB-AA1A-EDF36817F68E}" presName="sibTrans" presStyleCnt="0"/>
      <dgm:spPr/>
    </dgm:pt>
    <dgm:pt modelId="{4F6FBB7F-2C53-4DEC-ACB6-E1F011EB5DD0}" type="pres">
      <dgm:prSet presAssocID="{9C3B36EA-F232-4035-8CD5-E70851986DEA}" presName="compNode" presStyleCnt="0"/>
      <dgm:spPr/>
    </dgm:pt>
    <dgm:pt modelId="{C4E30725-6ABA-474A-A4F8-28409D61B3A4}" type="pres">
      <dgm:prSet presAssocID="{9C3B36EA-F232-4035-8CD5-E70851986DE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reath"/>
        </a:ext>
      </dgm:extLst>
    </dgm:pt>
    <dgm:pt modelId="{6AE5C6DB-A4B0-4B0D-A29C-726B1BEB5ECF}" type="pres">
      <dgm:prSet presAssocID="{9C3B36EA-F232-4035-8CD5-E70851986DEA}" presName="spaceRect" presStyleCnt="0"/>
      <dgm:spPr/>
    </dgm:pt>
    <dgm:pt modelId="{67A1A996-06EF-4803-840B-D747C9E9D938}" type="pres">
      <dgm:prSet presAssocID="{9C3B36EA-F232-4035-8CD5-E70851986DEA}" presName="textRect" presStyleLbl="revTx" presStyleIdx="1" presStyleCnt="2">
        <dgm:presLayoutVars>
          <dgm:chMax val="1"/>
          <dgm:chPref val="1"/>
        </dgm:presLayoutVars>
      </dgm:prSet>
      <dgm:spPr/>
    </dgm:pt>
  </dgm:ptLst>
  <dgm:cxnLst>
    <dgm:cxn modelId="{96DE9504-8065-45F0-8675-DE079D7FB7CD}" type="presOf" srcId="{264836BA-287C-4015-B91E-48359AA93EC6}" destId="{3B5C5143-8870-4D5D-8F29-392B2BDD54E0}" srcOrd="0" destOrd="0" presId="urn:microsoft.com/office/officeart/2018/2/layout/IconLabelList"/>
    <dgm:cxn modelId="{3CAF5F0A-99E3-4793-874C-59CEA4DA74AB}" srcId="{4831F736-65E9-4DBB-A380-5F1987B104BA}" destId="{264836BA-287C-4015-B91E-48359AA93EC6}" srcOrd="0" destOrd="0" parTransId="{E809A3D4-ADE0-4AFE-BDAD-7D3FC4DEB40F}" sibTransId="{8F4DE6D1-CEDA-4DAB-AA1A-EDF36817F68E}"/>
    <dgm:cxn modelId="{2A5F3060-9FF1-4B78-B940-224C2CCBCEC1}" type="presOf" srcId="{4831F736-65E9-4DBB-A380-5F1987B104BA}" destId="{264CD9D6-69A5-4FAE-BBD3-DE2E993DAC73}" srcOrd="0" destOrd="0" presId="urn:microsoft.com/office/officeart/2018/2/layout/IconLabelList"/>
    <dgm:cxn modelId="{71A6A845-C801-4110-8888-8B0470D56CC5}" srcId="{4831F736-65E9-4DBB-A380-5F1987B104BA}" destId="{9C3B36EA-F232-4035-8CD5-E70851986DEA}" srcOrd="1" destOrd="0" parTransId="{C94B2A4F-C938-404C-9C10-BFF6D1BA54FE}" sibTransId="{8DF0ECB4-C4D6-4CD8-B34E-536026BA3C8D}"/>
    <dgm:cxn modelId="{97B4AF6B-0F80-4D8F-8835-B48B5FB3DA93}" type="presOf" srcId="{9C3B36EA-F232-4035-8CD5-E70851986DEA}" destId="{67A1A996-06EF-4803-840B-D747C9E9D938}" srcOrd="0" destOrd="0" presId="urn:microsoft.com/office/officeart/2018/2/layout/IconLabelList"/>
    <dgm:cxn modelId="{DD3293E2-9B9F-4E95-A8FF-EBC4ED9AF166}" type="presParOf" srcId="{264CD9D6-69A5-4FAE-BBD3-DE2E993DAC73}" destId="{61C30049-C1EC-4E16-A396-EBDA6E575809}" srcOrd="0" destOrd="0" presId="urn:microsoft.com/office/officeart/2018/2/layout/IconLabelList"/>
    <dgm:cxn modelId="{12A3EC2B-D783-4230-B95E-8E46771D2D92}" type="presParOf" srcId="{61C30049-C1EC-4E16-A396-EBDA6E575809}" destId="{3AF5FF3E-6680-48D7-9910-FDB9A814635F}" srcOrd="0" destOrd="0" presId="urn:microsoft.com/office/officeart/2018/2/layout/IconLabelList"/>
    <dgm:cxn modelId="{0A53FF73-A3DC-47C2-9753-CC5E50D06DF7}" type="presParOf" srcId="{61C30049-C1EC-4E16-A396-EBDA6E575809}" destId="{2CF2191D-2F07-4CD8-945A-DE7F854A75A3}" srcOrd="1" destOrd="0" presId="urn:microsoft.com/office/officeart/2018/2/layout/IconLabelList"/>
    <dgm:cxn modelId="{88758C02-CC9C-4530-8A6A-5A36766F0D02}" type="presParOf" srcId="{61C30049-C1EC-4E16-A396-EBDA6E575809}" destId="{3B5C5143-8870-4D5D-8F29-392B2BDD54E0}" srcOrd="2" destOrd="0" presId="urn:microsoft.com/office/officeart/2018/2/layout/IconLabelList"/>
    <dgm:cxn modelId="{8AA360EA-2AB3-4F94-AB62-AD1BE1C3CDD0}" type="presParOf" srcId="{264CD9D6-69A5-4FAE-BBD3-DE2E993DAC73}" destId="{A6107C1E-15C0-40FC-8CFA-6D8EC3A65DB6}" srcOrd="1" destOrd="0" presId="urn:microsoft.com/office/officeart/2018/2/layout/IconLabelList"/>
    <dgm:cxn modelId="{FB69CEFC-A965-4665-932E-32DD3E0B5FEA}" type="presParOf" srcId="{264CD9D6-69A5-4FAE-BBD3-DE2E993DAC73}" destId="{4F6FBB7F-2C53-4DEC-ACB6-E1F011EB5DD0}" srcOrd="2" destOrd="0" presId="urn:microsoft.com/office/officeart/2018/2/layout/IconLabelList"/>
    <dgm:cxn modelId="{7B372BA4-D470-43CD-B079-4FF2E3815BF2}" type="presParOf" srcId="{4F6FBB7F-2C53-4DEC-ACB6-E1F011EB5DD0}" destId="{C4E30725-6ABA-474A-A4F8-28409D61B3A4}" srcOrd="0" destOrd="0" presId="urn:microsoft.com/office/officeart/2018/2/layout/IconLabelList"/>
    <dgm:cxn modelId="{FD2C398F-B2C3-4EBD-8B34-7E11F65DE358}" type="presParOf" srcId="{4F6FBB7F-2C53-4DEC-ACB6-E1F011EB5DD0}" destId="{6AE5C6DB-A4B0-4B0D-A29C-726B1BEB5ECF}" srcOrd="1" destOrd="0" presId="urn:microsoft.com/office/officeart/2018/2/layout/IconLabelList"/>
    <dgm:cxn modelId="{385ED26C-1E23-4553-9548-6B4F57A60B6E}" type="presParOf" srcId="{4F6FBB7F-2C53-4DEC-ACB6-E1F011EB5DD0}" destId="{67A1A996-06EF-4803-840B-D747C9E9D93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02ACB9-4B5D-4A5E-9F56-8DDE1A90F393}"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010C45BF-9C2E-410E-AC06-FA3893C44065}">
      <dgm:prSet/>
      <dgm:spPr/>
      <dgm:t>
        <a:bodyPr/>
        <a:lstStyle/>
        <a:p>
          <a:r>
            <a:rPr lang="en-US"/>
            <a:t>All Assets are categorized as either:</a:t>
          </a:r>
        </a:p>
      </dgm:t>
    </dgm:pt>
    <dgm:pt modelId="{2EAC986F-AE5F-43D8-A34C-98086EA33B96}" type="parTrans" cxnId="{74F570E9-93B7-4AF1-B266-D60A128972F6}">
      <dgm:prSet/>
      <dgm:spPr/>
      <dgm:t>
        <a:bodyPr/>
        <a:lstStyle/>
        <a:p>
          <a:endParaRPr lang="en-US"/>
        </a:p>
      </dgm:t>
    </dgm:pt>
    <dgm:pt modelId="{0C8BC0E2-9719-4AAD-BDB6-97D1AA2E9EF1}" type="sibTrans" cxnId="{74F570E9-93B7-4AF1-B266-D60A128972F6}">
      <dgm:prSet/>
      <dgm:spPr/>
      <dgm:t>
        <a:bodyPr/>
        <a:lstStyle/>
        <a:p>
          <a:endParaRPr lang="en-US"/>
        </a:p>
      </dgm:t>
    </dgm:pt>
    <dgm:pt modelId="{CCD79717-181D-4068-9C53-33A58899F485}">
      <dgm:prSet/>
      <dgm:spPr/>
      <dgm:t>
        <a:bodyPr/>
        <a:lstStyle/>
        <a:p>
          <a:r>
            <a:rPr lang="en-US"/>
            <a:t>Real Property</a:t>
          </a:r>
        </a:p>
      </dgm:t>
    </dgm:pt>
    <dgm:pt modelId="{6CEBC289-5023-4D8D-BA70-412459EC3E00}" type="parTrans" cxnId="{E08A8EF2-4276-4124-8279-A8962D44C2E7}">
      <dgm:prSet/>
      <dgm:spPr/>
      <dgm:t>
        <a:bodyPr/>
        <a:lstStyle/>
        <a:p>
          <a:endParaRPr lang="en-US"/>
        </a:p>
      </dgm:t>
    </dgm:pt>
    <dgm:pt modelId="{D225B759-DA44-4905-A6E6-0D33E6208D51}" type="sibTrans" cxnId="{E08A8EF2-4276-4124-8279-A8962D44C2E7}">
      <dgm:prSet/>
      <dgm:spPr/>
      <dgm:t>
        <a:bodyPr/>
        <a:lstStyle/>
        <a:p>
          <a:endParaRPr lang="en-US"/>
        </a:p>
      </dgm:t>
    </dgm:pt>
    <dgm:pt modelId="{4BA27B00-ECF1-4B0F-B87C-915E6FD7D8B0}">
      <dgm:prSet/>
      <dgm:spPr/>
      <dgm:t>
        <a:bodyPr/>
        <a:lstStyle/>
        <a:p>
          <a:r>
            <a:rPr lang="en-US"/>
            <a:t>Land </a:t>
          </a:r>
        </a:p>
      </dgm:t>
    </dgm:pt>
    <dgm:pt modelId="{1CB00F09-932D-41DF-88C4-E6C0148496A2}" type="parTrans" cxnId="{6F522A26-395D-45CF-BDD7-BC2903EEBD36}">
      <dgm:prSet/>
      <dgm:spPr/>
      <dgm:t>
        <a:bodyPr/>
        <a:lstStyle/>
        <a:p>
          <a:endParaRPr lang="en-US"/>
        </a:p>
      </dgm:t>
    </dgm:pt>
    <dgm:pt modelId="{A1C534A7-78EE-4C5A-B970-88B517A05ECE}" type="sibTrans" cxnId="{6F522A26-395D-45CF-BDD7-BC2903EEBD36}">
      <dgm:prSet/>
      <dgm:spPr/>
      <dgm:t>
        <a:bodyPr/>
        <a:lstStyle/>
        <a:p>
          <a:endParaRPr lang="en-US"/>
        </a:p>
      </dgm:t>
    </dgm:pt>
    <dgm:pt modelId="{22CDF913-C3A8-460C-BA50-0012C13EA1EC}">
      <dgm:prSet/>
      <dgm:spPr/>
      <dgm:t>
        <a:bodyPr/>
        <a:lstStyle/>
        <a:p>
          <a:r>
            <a:rPr lang="en-US"/>
            <a:t>Home</a:t>
          </a:r>
        </a:p>
      </dgm:t>
    </dgm:pt>
    <dgm:pt modelId="{1D13020B-474A-4685-8EA9-8E0C0E1D2274}" type="parTrans" cxnId="{44978C1D-5493-462D-8A10-25BDC4A49811}">
      <dgm:prSet/>
      <dgm:spPr/>
      <dgm:t>
        <a:bodyPr/>
        <a:lstStyle/>
        <a:p>
          <a:endParaRPr lang="en-US"/>
        </a:p>
      </dgm:t>
    </dgm:pt>
    <dgm:pt modelId="{ABEA0E2A-4661-47F8-AA50-A165FD86135D}" type="sibTrans" cxnId="{44978C1D-5493-462D-8A10-25BDC4A49811}">
      <dgm:prSet/>
      <dgm:spPr/>
      <dgm:t>
        <a:bodyPr/>
        <a:lstStyle/>
        <a:p>
          <a:endParaRPr lang="en-US"/>
        </a:p>
      </dgm:t>
    </dgm:pt>
    <dgm:pt modelId="{AC8E82EE-BD76-4243-A867-E18B750043BA}">
      <dgm:prSet/>
      <dgm:spPr/>
      <dgm:t>
        <a:bodyPr/>
        <a:lstStyle/>
        <a:p>
          <a:r>
            <a:rPr lang="en-US"/>
            <a:t>Personal Property</a:t>
          </a:r>
        </a:p>
      </dgm:t>
    </dgm:pt>
    <dgm:pt modelId="{BD4A2FAD-04F4-471D-AB3D-8A5CC220583D}" type="parTrans" cxnId="{AD102D8A-359B-427C-8ADF-7462E8D46649}">
      <dgm:prSet/>
      <dgm:spPr/>
      <dgm:t>
        <a:bodyPr/>
        <a:lstStyle/>
        <a:p>
          <a:endParaRPr lang="en-US"/>
        </a:p>
      </dgm:t>
    </dgm:pt>
    <dgm:pt modelId="{3883D00E-9399-4AB5-BE1C-2407456103D0}" type="sibTrans" cxnId="{AD102D8A-359B-427C-8ADF-7462E8D46649}">
      <dgm:prSet/>
      <dgm:spPr/>
      <dgm:t>
        <a:bodyPr/>
        <a:lstStyle/>
        <a:p>
          <a:endParaRPr lang="en-US"/>
        </a:p>
      </dgm:t>
    </dgm:pt>
    <dgm:pt modelId="{51EB3919-4534-4143-8FB2-26CACAB80C85}">
      <dgm:prSet/>
      <dgm:spPr/>
      <dgm:t>
        <a:bodyPr/>
        <a:lstStyle/>
        <a:p>
          <a:r>
            <a:rPr lang="en-US"/>
            <a:t>Boats</a:t>
          </a:r>
        </a:p>
      </dgm:t>
    </dgm:pt>
    <dgm:pt modelId="{777E9AA4-DEC3-4AC8-ABEF-E12F4E5EE8AC}" type="parTrans" cxnId="{2ED88CA6-704A-4A78-A145-E3EBC864EA00}">
      <dgm:prSet/>
      <dgm:spPr/>
      <dgm:t>
        <a:bodyPr/>
        <a:lstStyle/>
        <a:p>
          <a:endParaRPr lang="en-US"/>
        </a:p>
      </dgm:t>
    </dgm:pt>
    <dgm:pt modelId="{A4623B8F-1F1D-40D9-A6FC-60B52B4170AE}" type="sibTrans" cxnId="{2ED88CA6-704A-4A78-A145-E3EBC864EA00}">
      <dgm:prSet/>
      <dgm:spPr/>
      <dgm:t>
        <a:bodyPr/>
        <a:lstStyle/>
        <a:p>
          <a:endParaRPr lang="en-US"/>
        </a:p>
      </dgm:t>
    </dgm:pt>
    <dgm:pt modelId="{6648B692-6874-4FC6-A5F2-BB6BEFF6F227}">
      <dgm:prSet/>
      <dgm:spPr/>
      <dgm:t>
        <a:bodyPr/>
        <a:lstStyle/>
        <a:p>
          <a:r>
            <a:rPr lang="en-US"/>
            <a:t>Bank Account(s)</a:t>
          </a:r>
        </a:p>
      </dgm:t>
    </dgm:pt>
    <dgm:pt modelId="{5FAC375D-B1F5-4F0D-BD34-1399FAF7FB0F}" type="parTrans" cxnId="{005015BA-1566-4118-8830-25E10D6CF7AE}">
      <dgm:prSet/>
      <dgm:spPr/>
      <dgm:t>
        <a:bodyPr/>
        <a:lstStyle/>
        <a:p>
          <a:endParaRPr lang="en-US"/>
        </a:p>
      </dgm:t>
    </dgm:pt>
    <dgm:pt modelId="{6FC720C5-2032-4140-A5B4-245CD0007DBA}" type="sibTrans" cxnId="{005015BA-1566-4118-8830-25E10D6CF7AE}">
      <dgm:prSet/>
      <dgm:spPr/>
      <dgm:t>
        <a:bodyPr/>
        <a:lstStyle/>
        <a:p>
          <a:endParaRPr lang="en-US"/>
        </a:p>
      </dgm:t>
    </dgm:pt>
    <dgm:pt modelId="{00607D73-3B19-4AC4-B32C-EA050FE92182}" type="pres">
      <dgm:prSet presAssocID="{9702ACB9-4B5D-4A5E-9F56-8DDE1A90F393}" presName="linear" presStyleCnt="0">
        <dgm:presLayoutVars>
          <dgm:dir/>
          <dgm:animLvl val="lvl"/>
          <dgm:resizeHandles val="exact"/>
        </dgm:presLayoutVars>
      </dgm:prSet>
      <dgm:spPr/>
    </dgm:pt>
    <dgm:pt modelId="{354F2FC8-3343-4B4B-829B-243E6021D4BC}" type="pres">
      <dgm:prSet presAssocID="{010C45BF-9C2E-410E-AC06-FA3893C44065}" presName="parentLin" presStyleCnt="0"/>
      <dgm:spPr/>
    </dgm:pt>
    <dgm:pt modelId="{2F689582-6D42-435A-A93B-037889011644}" type="pres">
      <dgm:prSet presAssocID="{010C45BF-9C2E-410E-AC06-FA3893C44065}" presName="parentLeftMargin" presStyleLbl="node1" presStyleIdx="0" presStyleCnt="1"/>
      <dgm:spPr/>
    </dgm:pt>
    <dgm:pt modelId="{9EE917DA-B918-407D-ABE6-05C406CA1DCD}" type="pres">
      <dgm:prSet presAssocID="{010C45BF-9C2E-410E-AC06-FA3893C44065}" presName="parentText" presStyleLbl="node1" presStyleIdx="0" presStyleCnt="1">
        <dgm:presLayoutVars>
          <dgm:chMax val="0"/>
          <dgm:bulletEnabled val="1"/>
        </dgm:presLayoutVars>
      </dgm:prSet>
      <dgm:spPr/>
    </dgm:pt>
    <dgm:pt modelId="{1FE9382C-8C91-4ECB-9A1C-29BD20CAC645}" type="pres">
      <dgm:prSet presAssocID="{010C45BF-9C2E-410E-AC06-FA3893C44065}" presName="negativeSpace" presStyleCnt="0"/>
      <dgm:spPr/>
    </dgm:pt>
    <dgm:pt modelId="{5160B068-BB3D-4FE7-A491-F2E224E9EE4D}" type="pres">
      <dgm:prSet presAssocID="{010C45BF-9C2E-410E-AC06-FA3893C44065}" presName="childText" presStyleLbl="conFgAcc1" presStyleIdx="0" presStyleCnt="1">
        <dgm:presLayoutVars>
          <dgm:bulletEnabled val="1"/>
        </dgm:presLayoutVars>
      </dgm:prSet>
      <dgm:spPr/>
    </dgm:pt>
  </dgm:ptLst>
  <dgm:cxnLst>
    <dgm:cxn modelId="{AE75AD07-8A1A-483D-9937-6BF6C35C7F73}" type="presOf" srcId="{010C45BF-9C2E-410E-AC06-FA3893C44065}" destId="{9EE917DA-B918-407D-ABE6-05C406CA1DCD}" srcOrd="1" destOrd="0" presId="urn:microsoft.com/office/officeart/2005/8/layout/list1"/>
    <dgm:cxn modelId="{EE2AEE0A-5418-4357-81DD-7DCAA208F643}" type="presOf" srcId="{9702ACB9-4B5D-4A5E-9F56-8DDE1A90F393}" destId="{00607D73-3B19-4AC4-B32C-EA050FE92182}" srcOrd="0" destOrd="0" presId="urn:microsoft.com/office/officeart/2005/8/layout/list1"/>
    <dgm:cxn modelId="{44978C1D-5493-462D-8A10-25BDC4A49811}" srcId="{CCD79717-181D-4068-9C53-33A58899F485}" destId="{22CDF913-C3A8-460C-BA50-0012C13EA1EC}" srcOrd="1" destOrd="0" parTransId="{1D13020B-474A-4685-8EA9-8E0C0E1D2274}" sibTransId="{ABEA0E2A-4661-47F8-AA50-A165FD86135D}"/>
    <dgm:cxn modelId="{6F522A26-395D-45CF-BDD7-BC2903EEBD36}" srcId="{CCD79717-181D-4068-9C53-33A58899F485}" destId="{4BA27B00-ECF1-4B0F-B87C-915E6FD7D8B0}" srcOrd="0" destOrd="0" parTransId="{1CB00F09-932D-41DF-88C4-E6C0148496A2}" sibTransId="{A1C534A7-78EE-4C5A-B970-88B517A05ECE}"/>
    <dgm:cxn modelId="{8AFF0B40-DD96-4861-92F6-CC13ADAF2B33}" type="presOf" srcId="{22CDF913-C3A8-460C-BA50-0012C13EA1EC}" destId="{5160B068-BB3D-4FE7-A491-F2E224E9EE4D}" srcOrd="0" destOrd="2" presId="urn:microsoft.com/office/officeart/2005/8/layout/list1"/>
    <dgm:cxn modelId="{D0110E5D-FBA2-4BB5-9D56-D394A17909DA}" type="presOf" srcId="{51EB3919-4534-4143-8FB2-26CACAB80C85}" destId="{5160B068-BB3D-4FE7-A491-F2E224E9EE4D}" srcOrd="0" destOrd="4" presId="urn:microsoft.com/office/officeart/2005/8/layout/list1"/>
    <dgm:cxn modelId="{EA855E7F-E6F0-41C6-A0B9-CE882A571FF5}" type="presOf" srcId="{4BA27B00-ECF1-4B0F-B87C-915E6FD7D8B0}" destId="{5160B068-BB3D-4FE7-A491-F2E224E9EE4D}" srcOrd="0" destOrd="1" presId="urn:microsoft.com/office/officeart/2005/8/layout/list1"/>
    <dgm:cxn modelId="{AD102D8A-359B-427C-8ADF-7462E8D46649}" srcId="{010C45BF-9C2E-410E-AC06-FA3893C44065}" destId="{AC8E82EE-BD76-4243-A867-E18B750043BA}" srcOrd="1" destOrd="0" parTransId="{BD4A2FAD-04F4-471D-AB3D-8A5CC220583D}" sibTransId="{3883D00E-9399-4AB5-BE1C-2407456103D0}"/>
    <dgm:cxn modelId="{2ED88CA6-704A-4A78-A145-E3EBC864EA00}" srcId="{AC8E82EE-BD76-4243-A867-E18B750043BA}" destId="{51EB3919-4534-4143-8FB2-26CACAB80C85}" srcOrd="0" destOrd="0" parTransId="{777E9AA4-DEC3-4AC8-ABEF-E12F4E5EE8AC}" sibTransId="{A4623B8F-1F1D-40D9-A6FC-60B52B4170AE}"/>
    <dgm:cxn modelId="{005015BA-1566-4118-8830-25E10D6CF7AE}" srcId="{AC8E82EE-BD76-4243-A867-E18B750043BA}" destId="{6648B692-6874-4FC6-A5F2-BB6BEFF6F227}" srcOrd="1" destOrd="0" parTransId="{5FAC375D-B1F5-4F0D-BD34-1399FAF7FB0F}" sibTransId="{6FC720C5-2032-4140-A5B4-245CD0007DBA}"/>
    <dgm:cxn modelId="{433D21BB-BAE3-43F4-9BB0-325C1A48D0E5}" type="presOf" srcId="{6648B692-6874-4FC6-A5F2-BB6BEFF6F227}" destId="{5160B068-BB3D-4FE7-A491-F2E224E9EE4D}" srcOrd="0" destOrd="5" presId="urn:microsoft.com/office/officeart/2005/8/layout/list1"/>
    <dgm:cxn modelId="{C6A205CE-E85D-4F7F-B921-D16E64BF5133}" type="presOf" srcId="{AC8E82EE-BD76-4243-A867-E18B750043BA}" destId="{5160B068-BB3D-4FE7-A491-F2E224E9EE4D}" srcOrd="0" destOrd="3" presId="urn:microsoft.com/office/officeart/2005/8/layout/list1"/>
    <dgm:cxn modelId="{B923A9E0-805C-4FE6-8C80-7BDF62003EA1}" type="presOf" srcId="{CCD79717-181D-4068-9C53-33A58899F485}" destId="{5160B068-BB3D-4FE7-A491-F2E224E9EE4D}" srcOrd="0" destOrd="0" presId="urn:microsoft.com/office/officeart/2005/8/layout/list1"/>
    <dgm:cxn modelId="{75C2F7E4-5AA4-46B8-9376-07AF44977FC9}" type="presOf" srcId="{010C45BF-9C2E-410E-AC06-FA3893C44065}" destId="{2F689582-6D42-435A-A93B-037889011644}" srcOrd="0" destOrd="0" presId="urn:microsoft.com/office/officeart/2005/8/layout/list1"/>
    <dgm:cxn modelId="{74F570E9-93B7-4AF1-B266-D60A128972F6}" srcId="{9702ACB9-4B5D-4A5E-9F56-8DDE1A90F393}" destId="{010C45BF-9C2E-410E-AC06-FA3893C44065}" srcOrd="0" destOrd="0" parTransId="{2EAC986F-AE5F-43D8-A34C-98086EA33B96}" sibTransId="{0C8BC0E2-9719-4AAD-BDB6-97D1AA2E9EF1}"/>
    <dgm:cxn modelId="{E08A8EF2-4276-4124-8279-A8962D44C2E7}" srcId="{010C45BF-9C2E-410E-AC06-FA3893C44065}" destId="{CCD79717-181D-4068-9C53-33A58899F485}" srcOrd="0" destOrd="0" parTransId="{6CEBC289-5023-4D8D-BA70-412459EC3E00}" sibTransId="{D225B759-DA44-4905-A6E6-0D33E6208D51}"/>
    <dgm:cxn modelId="{42FA4350-FD53-4A0A-B6BD-B35E58C55454}" type="presParOf" srcId="{00607D73-3B19-4AC4-B32C-EA050FE92182}" destId="{354F2FC8-3343-4B4B-829B-243E6021D4BC}" srcOrd="0" destOrd="0" presId="urn:microsoft.com/office/officeart/2005/8/layout/list1"/>
    <dgm:cxn modelId="{58582927-7EC2-4EC7-B4A0-BB762A24F291}" type="presParOf" srcId="{354F2FC8-3343-4B4B-829B-243E6021D4BC}" destId="{2F689582-6D42-435A-A93B-037889011644}" srcOrd="0" destOrd="0" presId="urn:microsoft.com/office/officeart/2005/8/layout/list1"/>
    <dgm:cxn modelId="{B2721FFC-8EDC-46B5-98A4-1190E5E32C1C}" type="presParOf" srcId="{354F2FC8-3343-4B4B-829B-243E6021D4BC}" destId="{9EE917DA-B918-407D-ABE6-05C406CA1DCD}" srcOrd="1" destOrd="0" presId="urn:microsoft.com/office/officeart/2005/8/layout/list1"/>
    <dgm:cxn modelId="{D0920E38-F710-4500-AC35-A34D9B407FD6}" type="presParOf" srcId="{00607D73-3B19-4AC4-B32C-EA050FE92182}" destId="{1FE9382C-8C91-4ECB-9A1C-29BD20CAC645}" srcOrd="1" destOrd="0" presId="urn:microsoft.com/office/officeart/2005/8/layout/list1"/>
    <dgm:cxn modelId="{ABC83FC7-BA19-463E-B0AA-51AA8F768ADF}" type="presParOf" srcId="{00607D73-3B19-4AC4-B32C-EA050FE92182}" destId="{5160B068-BB3D-4FE7-A491-F2E224E9EE4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831D5A-D6E9-4A4E-92D2-73239362AA5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3E3DAAB-CB26-4674-8410-FEE3E35E4DC3}">
      <dgm:prSet/>
      <dgm:spPr/>
      <dgm:t>
        <a:bodyPr/>
        <a:lstStyle/>
        <a:p>
          <a:r>
            <a:rPr lang="en-US" b="0" i="0" baseline="0"/>
            <a:t>All assistance received under 479B of the HEA by students participating in the Public Housing or non–Section 8 programs </a:t>
          </a:r>
          <a:r>
            <a:rPr lang="en-US" b="1" i="0" u="sng" baseline="0"/>
            <a:t>is</a:t>
          </a:r>
          <a:r>
            <a:rPr lang="en-US" b="0" i="0" baseline="0"/>
            <a:t> excluded from income. </a:t>
          </a:r>
          <a:endParaRPr lang="en-US"/>
        </a:p>
      </dgm:t>
    </dgm:pt>
    <dgm:pt modelId="{5736020A-98E3-424D-8869-7D9D5AAD3EC7}" type="parTrans" cxnId="{F61F6B0F-3E1C-45C0-A2BF-BB3C3851ECEF}">
      <dgm:prSet/>
      <dgm:spPr/>
      <dgm:t>
        <a:bodyPr/>
        <a:lstStyle/>
        <a:p>
          <a:endParaRPr lang="en-US"/>
        </a:p>
      </dgm:t>
    </dgm:pt>
    <dgm:pt modelId="{44714998-267D-4062-9835-3F804544B6A6}" type="sibTrans" cxnId="{F61F6B0F-3E1C-45C0-A2BF-BB3C3851ECEF}">
      <dgm:prSet/>
      <dgm:spPr/>
      <dgm:t>
        <a:bodyPr/>
        <a:lstStyle/>
        <a:p>
          <a:endParaRPr lang="en-US"/>
        </a:p>
      </dgm:t>
    </dgm:pt>
    <dgm:pt modelId="{ACF4C033-6B02-49C4-B65F-C1680C63F337}">
      <dgm:prSet/>
      <dgm:spPr/>
      <dgm:t>
        <a:bodyPr/>
        <a:lstStyle/>
        <a:p>
          <a:r>
            <a:rPr lang="en-US" b="0" i="0" baseline="0"/>
            <a:t>Other student financial assistance received by the student that, either by itself or in combination with HEA assistance, exceeds the actual covered costs is </a:t>
          </a:r>
          <a:r>
            <a:rPr lang="en-US" b="1" i="0" u="sng" baseline="0"/>
            <a:t>not</a:t>
          </a:r>
          <a:r>
            <a:rPr lang="en-US" b="0" i="0" baseline="0"/>
            <a:t> excluded from income. </a:t>
          </a:r>
          <a:endParaRPr lang="en-US"/>
        </a:p>
      </dgm:t>
    </dgm:pt>
    <dgm:pt modelId="{EB5132FE-84C2-40DD-9642-81CFB2289A3A}" type="parTrans" cxnId="{27C4A029-56EF-47C5-9319-53973D8F1E50}">
      <dgm:prSet/>
      <dgm:spPr/>
      <dgm:t>
        <a:bodyPr/>
        <a:lstStyle/>
        <a:p>
          <a:endParaRPr lang="en-US"/>
        </a:p>
      </dgm:t>
    </dgm:pt>
    <dgm:pt modelId="{2797E73F-003C-4B81-AF2A-8EF0A541A3E2}" type="sibTrans" cxnId="{27C4A029-56EF-47C5-9319-53973D8F1E50}">
      <dgm:prSet/>
      <dgm:spPr/>
      <dgm:t>
        <a:bodyPr/>
        <a:lstStyle/>
        <a:p>
          <a:endParaRPr lang="en-US"/>
        </a:p>
      </dgm:t>
    </dgm:pt>
    <dgm:pt modelId="{D6DB8A01-8BCB-44C1-A017-BFB84AB950C5}" type="pres">
      <dgm:prSet presAssocID="{E3831D5A-D6E9-4A4E-92D2-73239362AA52}" presName="vert0" presStyleCnt="0">
        <dgm:presLayoutVars>
          <dgm:dir/>
          <dgm:animOne val="branch"/>
          <dgm:animLvl val="lvl"/>
        </dgm:presLayoutVars>
      </dgm:prSet>
      <dgm:spPr/>
    </dgm:pt>
    <dgm:pt modelId="{840852AD-2703-4683-99CC-D956E5F91784}" type="pres">
      <dgm:prSet presAssocID="{D3E3DAAB-CB26-4674-8410-FEE3E35E4DC3}" presName="thickLine" presStyleLbl="alignNode1" presStyleIdx="0" presStyleCnt="2"/>
      <dgm:spPr/>
    </dgm:pt>
    <dgm:pt modelId="{84B342B8-C4D3-4647-9065-795F30BBB944}" type="pres">
      <dgm:prSet presAssocID="{D3E3DAAB-CB26-4674-8410-FEE3E35E4DC3}" presName="horz1" presStyleCnt="0"/>
      <dgm:spPr/>
    </dgm:pt>
    <dgm:pt modelId="{9829CCE1-D46F-432B-813F-49591CC2DFD7}" type="pres">
      <dgm:prSet presAssocID="{D3E3DAAB-CB26-4674-8410-FEE3E35E4DC3}" presName="tx1" presStyleLbl="revTx" presStyleIdx="0" presStyleCnt="2"/>
      <dgm:spPr/>
    </dgm:pt>
    <dgm:pt modelId="{B301997F-CFE2-4887-B246-3F8330F75E28}" type="pres">
      <dgm:prSet presAssocID="{D3E3DAAB-CB26-4674-8410-FEE3E35E4DC3}" presName="vert1" presStyleCnt="0"/>
      <dgm:spPr/>
    </dgm:pt>
    <dgm:pt modelId="{2AA9FC63-375A-47A5-90D4-800FD70DB493}" type="pres">
      <dgm:prSet presAssocID="{ACF4C033-6B02-49C4-B65F-C1680C63F337}" presName="thickLine" presStyleLbl="alignNode1" presStyleIdx="1" presStyleCnt="2"/>
      <dgm:spPr/>
    </dgm:pt>
    <dgm:pt modelId="{32E21AC0-84A8-4C82-9060-252DC07A168C}" type="pres">
      <dgm:prSet presAssocID="{ACF4C033-6B02-49C4-B65F-C1680C63F337}" presName="horz1" presStyleCnt="0"/>
      <dgm:spPr/>
    </dgm:pt>
    <dgm:pt modelId="{FAC3905C-E11E-4DF7-98F2-5688EED6DD10}" type="pres">
      <dgm:prSet presAssocID="{ACF4C033-6B02-49C4-B65F-C1680C63F337}" presName="tx1" presStyleLbl="revTx" presStyleIdx="1" presStyleCnt="2"/>
      <dgm:spPr/>
    </dgm:pt>
    <dgm:pt modelId="{B2860335-538C-4C30-AF95-8A36A4FEE73C}" type="pres">
      <dgm:prSet presAssocID="{ACF4C033-6B02-49C4-B65F-C1680C63F337}" presName="vert1" presStyleCnt="0"/>
      <dgm:spPr/>
    </dgm:pt>
  </dgm:ptLst>
  <dgm:cxnLst>
    <dgm:cxn modelId="{F61F6B0F-3E1C-45C0-A2BF-BB3C3851ECEF}" srcId="{E3831D5A-D6E9-4A4E-92D2-73239362AA52}" destId="{D3E3DAAB-CB26-4674-8410-FEE3E35E4DC3}" srcOrd="0" destOrd="0" parTransId="{5736020A-98E3-424D-8869-7D9D5AAD3EC7}" sibTransId="{44714998-267D-4062-9835-3F804544B6A6}"/>
    <dgm:cxn modelId="{5BB81227-7AF2-406C-9FEB-4DBB120CB7C4}" type="presOf" srcId="{E3831D5A-D6E9-4A4E-92D2-73239362AA52}" destId="{D6DB8A01-8BCB-44C1-A017-BFB84AB950C5}" srcOrd="0" destOrd="0" presId="urn:microsoft.com/office/officeart/2008/layout/LinedList"/>
    <dgm:cxn modelId="{27C4A029-56EF-47C5-9319-53973D8F1E50}" srcId="{E3831D5A-D6E9-4A4E-92D2-73239362AA52}" destId="{ACF4C033-6B02-49C4-B65F-C1680C63F337}" srcOrd="1" destOrd="0" parTransId="{EB5132FE-84C2-40DD-9642-81CFB2289A3A}" sibTransId="{2797E73F-003C-4B81-AF2A-8EF0A541A3E2}"/>
    <dgm:cxn modelId="{3F5BD94A-8B2C-41A2-8B8E-EB56972D4CE7}" type="presOf" srcId="{D3E3DAAB-CB26-4674-8410-FEE3E35E4DC3}" destId="{9829CCE1-D46F-432B-813F-49591CC2DFD7}" srcOrd="0" destOrd="0" presId="urn:microsoft.com/office/officeart/2008/layout/LinedList"/>
    <dgm:cxn modelId="{22561DC4-291B-41B6-A579-A2AE36D21AC9}" type="presOf" srcId="{ACF4C033-6B02-49C4-B65F-C1680C63F337}" destId="{FAC3905C-E11E-4DF7-98F2-5688EED6DD10}" srcOrd="0" destOrd="0" presId="urn:microsoft.com/office/officeart/2008/layout/LinedList"/>
    <dgm:cxn modelId="{2A3FCF5D-7154-4F89-820E-3D8DFDCFA9C2}" type="presParOf" srcId="{D6DB8A01-8BCB-44C1-A017-BFB84AB950C5}" destId="{840852AD-2703-4683-99CC-D956E5F91784}" srcOrd="0" destOrd="0" presId="urn:microsoft.com/office/officeart/2008/layout/LinedList"/>
    <dgm:cxn modelId="{D6FC5CE9-78EB-453F-841B-26DC362B6F70}" type="presParOf" srcId="{D6DB8A01-8BCB-44C1-A017-BFB84AB950C5}" destId="{84B342B8-C4D3-4647-9065-795F30BBB944}" srcOrd="1" destOrd="0" presId="urn:microsoft.com/office/officeart/2008/layout/LinedList"/>
    <dgm:cxn modelId="{34762CDC-DD19-47A1-8A9F-B5C226C3FC9E}" type="presParOf" srcId="{84B342B8-C4D3-4647-9065-795F30BBB944}" destId="{9829CCE1-D46F-432B-813F-49591CC2DFD7}" srcOrd="0" destOrd="0" presId="urn:microsoft.com/office/officeart/2008/layout/LinedList"/>
    <dgm:cxn modelId="{8C00F9B2-07C6-4834-9632-90715AE1C75B}" type="presParOf" srcId="{84B342B8-C4D3-4647-9065-795F30BBB944}" destId="{B301997F-CFE2-4887-B246-3F8330F75E28}" srcOrd="1" destOrd="0" presId="urn:microsoft.com/office/officeart/2008/layout/LinedList"/>
    <dgm:cxn modelId="{1EACBA6A-D14F-465B-BD91-E477CD6D8E6E}" type="presParOf" srcId="{D6DB8A01-8BCB-44C1-A017-BFB84AB950C5}" destId="{2AA9FC63-375A-47A5-90D4-800FD70DB493}" srcOrd="2" destOrd="0" presId="urn:microsoft.com/office/officeart/2008/layout/LinedList"/>
    <dgm:cxn modelId="{0D6B2555-4DEA-48A6-8866-FE311D5B0762}" type="presParOf" srcId="{D6DB8A01-8BCB-44C1-A017-BFB84AB950C5}" destId="{32E21AC0-84A8-4C82-9060-252DC07A168C}" srcOrd="3" destOrd="0" presId="urn:microsoft.com/office/officeart/2008/layout/LinedList"/>
    <dgm:cxn modelId="{F5E697AF-6F46-4824-BC50-AE2C225A2B51}" type="presParOf" srcId="{32E21AC0-84A8-4C82-9060-252DC07A168C}" destId="{FAC3905C-E11E-4DF7-98F2-5688EED6DD10}" srcOrd="0" destOrd="0" presId="urn:microsoft.com/office/officeart/2008/layout/LinedList"/>
    <dgm:cxn modelId="{DBF73C57-D9B4-4DB1-A202-8D6AD245109F}" type="presParOf" srcId="{32E21AC0-84A8-4C82-9060-252DC07A168C}" destId="{B2860335-538C-4C30-AF95-8A36A4FEE7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712C1E-892D-4F7F-B855-9AB8160BB1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626E225-0AEF-47C9-9F44-694DB8ECA2F4}">
      <dgm:prSet/>
      <dgm:spPr/>
      <dgm:t>
        <a:bodyPr/>
        <a:lstStyle/>
        <a:p>
          <a:r>
            <a:rPr lang="en-US"/>
            <a:t>What are Covered Costs?</a:t>
          </a:r>
        </a:p>
      </dgm:t>
    </dgm:pt>
    <dgm:pt modelId="{9E7E2E59-90BA-4AEA-96EA-99B00A451623}" type="parTrans" cxnId="{42775365-4D32-436F-A0E4-A9916B4E0FD1}">
      <dgm:prSet/>
      <dgm:spPr/>
      <dgm:t>
        <a:bodyPr/>
        <a:lstStyle/>
        <a:p>
          <a:endParaRPr lang="en-US"/>
        </a:p>
      </dgm:t>
    </dgm:pt>
    <dgm:pt modelId="{CE864EB3-CFB7-4E13-9AEB-AB12F8B47E4D}" type="sibTrans" cxnId="{42775365-4D32-436F-A0E4-A9916B4E0FD1}">
      <dgm:prSet/>
      <dgm:spPr/>
      <dgm:t>
        <a:bodyPr/>
        <a:lstStyle/>
        <a:p>
          <a:endParaRPr lang="en-US"/>
        </a:p>
      </dgm:t>
    </dgm:pt>
    <dgm:pt modelId="{DA1F45DB-75BB-4D4A-BDB2-C9E994652262}">
      <dgm:prSet/>
      <dgm:spPr/>
      <dgm:t>
        <a:bodyPr/>
        <a:lstStyle/>
        <a:p>
          <a:r>
            <a:rPr lang="en-US"/>
            <a:t>Tuition</a:t>
          </a:r>
        </a:p>
      </dgm:t>
    </dgm:pt>
    <dgm:pt modelId="{026EA2A3-C29A-4C99-9B17-CEC9ADB2FD12}" type="parTrans" cxnId="{9E299CD0-5437-43D0-86D3-43B0661BAE4A}">
      <dgm:prSet/>
      <dgm:spPr/>
      <dgm:t>
        <a:bodyPr/>
        <a:lstStyle/>
        <a:p>
          <a:endParaRPr lang="en-US"/>
        </a:p>
      </dgm:t>
    </dgm:pt>
    <dgm:pt modelId="{34D85B4E-89A1-4E3B-8B3C-C38129A1DFBF}" type="sibTrans" cxnId="{9E299CD0-5437-43D0-86D3-43B0661BAE4A}">
      <dgm:prSet/>
      <dgm:spPr/>
      <dgm:t>
        <a:bodyPr/>
        <a:lstStyle/>
        <a:p>
          <a:endParaRPr lang="en-US"/>
        </a:p>
      </dgm:t>
    </dgm:pt>
    <dgm:pt modelId="{B4BD2D51-A112-4592-9F18-0E52B71D2A78}">
      <dgm:prSet/>
      <dgm:spPr/>
      <dgm:t>
        <a:bodyPr/>
        <a:lstStyle/>
        <a:p>
          <a:r>
            <a:rPr lang="en-US"/>
            <a:t>Books</a:t>
          </a:r>
        </a:p>
      </dgm:t>
    </dgm:pt>
    <dgm:pt modelId="{8CFFB337-3E83-42DC-91BE-4D8AE4F27B51}" type="parTrans" cxnId="{6019899F-94A1-46E0-8D08-60736E8D33B8}">
      <dgm:prSet/>
      <dgm:spPr/>
      <dgm:t>
        <a:bodyPr/>
        <a:lstStyle/>
        <a:p>
          <a:endParaRPr lang="en-US"/>
        </a:p>
      </dgm:t>
    </dgm:pt>
    <dgm:pt modelId="{E0280DBE-B14C-4F44-9DDB-3E185CCB8AD5}" type="sibTrans" cxnId="{6019899F-94A1-46E0-8D08-60736E8D33B8}">
      <dgm:prSet/>
      <dgm:spPr/>
      <dgm:t>
        <a:bodyPr/>
        <a:lstStyle/>
        <a:p>
          <a:endParaRPr lang="en-US"/>
        </a:p>
      </dgm:t>
    </dgm:pt>
    <dgm:pt modelId="{B3857EEC-1162-465A-B28F-E4F04BBCBE96}">
      <dgm:prSet/>
      <dgm:spPr/>
      <dgm:t>
        <a:bodyPr/>
        <a:lstStyle/>
        <a:p>
          <a:r>
            <a:rPr lang="en-US"/>
            <a:t>Supplies</a:t>
          </a:r>
        </a:p>
      </dgm:t>
    </dgm:pt>
    <dgm:pt modelId="{2B60302B-810E-4B9A-96DF-DEF4C51FBF6D}" type="parTrans" cxnId="{3C89B331-826F-45E7-899D-E7EE0C7DCBE0}">
      <dgm:prSet/>
      <dgm:spPr/>
      <dgm:t>
        <a:bodyPr/>
        <a:lstStyle/>
        <a:p>
          <a:endParaRPr lang="en-US"/>
        </a:p>
      </dgm:t>
    </dgm:pt>
    <dgm:pt modelId="{BB0F8862-11BB-4757-BEED-FB004C9B5589}" type="sibTrans" cxnId="{3C89B331-826F-45E7-899D-E7EE0C7DCBE0}">
      <dgm:prSet/>
      <dgm:spPr/>
      <dgm:t>
        <a:bodyPr/>
        <a:lstStyle/>
        <a:p>
          <a:endParaRPr lang="en-US"/>
        </a:p>
      </dgm:t>
    </dgm:pt>
    <dgm:pt modelId="{63CE547E-C0A7-4592-95AE-793316E65392}">
      <dgm:prSet/>
      <dgm:spPr/>
      <dgm:t>
        <a:bodyPr/>
        <a:lstStyle/>
        <a:p>
          <a:r>
            <a:rPr lang="en-US"/>
            <a:t>Room and Board</a:t>
          </a:r>
        </a:p>
      </dgm:t>
    </dgm:pt>
    <dgm:pt modelId="{95FE7E11-6188-45C6-AA79-BCAE87990072}" type="parTrans" cxnId="{59774EDE-38FD-44B2-9339-3883EBDF46AB}">
      <dgm:prSet/>
      <dgm:spPr/>
      <dgm:t>
        <a:bodyPr/>
        <a:lstStyle/>
        <a:p>
          <a:endParaRPr lang="en-US"/>
        </a:p>
      </dgm:t>
    </dgm:pt>
    <dgm:pt modelId="{067DE0FC-2E46-4ECB-A194-36BB3F88140B}" type="sibTrans" cxnId="{59774EDE-38FD-44B2-9339-3883EBDF46AB}">
      <dgm:prSet/>
      <dgm:spPr/>
      <dgm:t>
        <a:bodyPr/>
        <a:lstStyle/>
        <a:p>
          <a:endParaRPr lang="en-US"/>
        </a:p>
      </dgm:t>
    </dgm:pt>
    <dgm:pt modelId="{A42288E8-D048-4DA9-BF96-D253D233DECB}">
      <dgm:prSet/>
      <dgm:spPr/>
      <dgm:t>
        <a:bodyPr/>
        <a:lstStyle/>
        <a:p>
          <a:r>
            <a:rPr lang="en-US"/>
            <a:t>Fees charged to a Student by an Institution of Higher Learning</a:t>
          </a:r>
        </a:p>
      </dgm:t>
    </dgm:pt>
    <dgm:pt modelId="{C50DA5AC-A11C-4E16-B5C9-024B4A737505}" type="parTrans" cxnId="{9ECEDFA7-3AEB-4584-A239-8ECC894035D2}">
      <dgm:prSet/>
      <dgm:spPr/>
      <dgm:t>
        <a:bodyPr/>
        <a:lstStyle/>
        <a:p>
          <a:endParaRPr lang="en-US"/>
        </a:p>
      </dgm:t>
    </dgm:pt>
    <dgm:pt modelId="{BA51B959-098D-49A9-9E40-76D76B8296EF}" type="sibTrans" cxnId="{9ECEDFA7-3AEB-4584-A239-8ECC894035D2}">
      <dgm:prSet/>
      <dgm:spPr/>
      <dgm:t>
        <a:bodyPr/>
        <a:lstStyle/>
        <a:p>
          <a:endParaRPr lang="en-US"/>
        </a:p>
      </dgm:t>
    </dgm:pt>
    <dgm:pt modelId="{2E49EA56-E294-4A27-9110-DF75B54C3F07}" type="pres">
      <dgm:prSet presAssocID="{40712C1E-892D-4F7F-B855-9AB8160BB11A}" presName="linear" presStyleCnt="0">
        <dgm:presLayoutVars>
          <dgm:animLvl val="lvl"/>
          <dgm:resizeHandles val="exact"/>
        </dgm:presLayoutVars>
      </dgm:prSet>
      <dgm:spPr/>
    </dgm:pt>
    <dgm:pt modelId="{AC42BD32-096E-4D3C-B916-2E523C63FD3C}" type="pres">
      <dgm:prSet presAssocID="{1626E225-0AEF-47C9-9F44-694DB8ECA2F4}" presName="parentText" presStyleLbl="node1" presStyleIdx="0" presStyleCnt="1">
        <dgm:presLayoutVars>
          <dgm:chMax val="0"/>
          <dgm:bulletEnabled val="1"/>
        </dgm:presLayoutVars>
      </dgm:prSet>
      <dgm:spPr/>
    </dgm:pt>
    <dgm:pt modelId="{8474E0D0-B70E-4685-8324-5F7581876BB7}" type="pres">
      <dgm:prSet presAssocID="{1626E225-0AEF-47C9-9F44-694DB8ECA2F4}" presName="childText" presStyleLbl="revTx" presStyleIdx="0" presStyleCnt="1">
        <dgm:presLayoutVars>
          <dgm:bulletEnabled val="1"/>
        </dgm:presLayoutVars>
      </dgm:prSet>
      <dgm:spPr/>
    </dgm:pt>
  </dgm:ptLst>
  <dgm:cxnLst>
    <dgm:cxn modelId="{CF538918-CF69-40DA-800D-6503F39CBD23}" type="presOf" srcId="{A42288E8-D048-4DA9-BF96-D253D233DECB}" destId="{8474E0D0-B70E-4685-8324-5F7581876BB7}" srcOrd="0" destOrd="4" presId="urn:microsoft.com/office/officeart/2005/8/layout/vList2"/>
    <dgm:cxn modelId="{3C89B331-826F-45E7-899D-E7EE0C7DCBE0}" srcId="{1626E225-0AEF-47C9-9F44-694DB8ECA2F4}" destId="{B3857EEC-1162-465A-B28F-E4F04BBCBE96}" srcOrd="2" destOrd="0" parTransId="{2B60302B-810E-4B9A-96DF-DEF4C51FBF6D}" sibTransId="{BB0F8862-11BB-4757-BEED-FB004C9B5589}"/>
    <dgm:cxn modelId="{42775365-4D32-436F-A0E4-A9916B4E0FD1}" srcId="{40712C1E-892D-4F7F-B855-9AB8160BB11A}" destId="{1626E225-0AEF-47C9-9F44-694DB8ECA2F4}" srcOrd="0" destOrd="0" parTransId="{9E7E2E59-90BA-4AEA-96EA-99B00A451623}" sibTransId="{CE864EB3-CFB7-4E13-9AEB-AB12F8B47E4D}"/>
    <dgm:cxn modelId="{5506A86F-AA0E-4C4E-96BB-890ED8EFE472}" type="presOf" srcId="{B3857EEC-1162-465A-B28F-E4F04BBCBE96}" destId="{8474E0D0-B70E-4685-8324-5F7581876BB7}" srcOrd="0" destOrd="2" presId="urn:microsoft.com/office/officeart/2005/8/layout/vList2"/>
    <dgm:cxn modelId="{A7E7B77B-6CC9-48FB-B168-AC87FDA268CE}" type="presOf" srcId="{DA1F45DB-75BB-4D4A-BDB2-C9E994652262}" destId="{8474E0D0-B70E-4685-8324-5F7581876BB7}" srcOrd="0" destOrd="0" presId="urn:microsoft.com/office/officeart/2005/8/layout/vList2"/>
    <dgm:cxn modelId="{6019899F-94A1-46E0-8D08-60736E8D33B8}" srcId="{1626E225-0AEF-47C9-9F44-694DB8ECA2F4}" destId="{B4BD2D51-A112-4592-9F18-0E52B71D2A78}" srcOrd="1" destOrd="0" parTransId="{8CFFB337-3E83-42DC-91BE-4D8AE4F27B51}" sibTransId="{E0280DBE-B14C-4F44-9DDB-3E185CCB8AD5}"/>
    <dgm:cxn modelId="{9ECEDFA7-3AEB-4584-A239-8ECC894035D2}" srcId="{1626E225-0AEF-47C9-9F44-694DB8ECA2F4}" destId="{A42288E8-D048-4DA9-BF96-D253D233DECB}" srcOrd="4" destOrd="0" parTransId="{C50DA5AC-A11C-4E16-B5C9-024B4A737505}" sibTransId="{BA51B959-098D-49A9-9E40-76D76B8296EF}"/>
    <dgm:cxn modelId="{9E299CD0-5437-43D0-86D3-43B0661BAE4A}" srcId="{1626E225-0AEF-47C9-9F44-694DB8ECA2F4}" destId="{DA1F45DB-75BB-4D4A-BDB2-C9E994652262}" srcOrd="0" destOrd="0" parTransId="{026EA2A3-C29A-4C99-9B17-CEC9ADB2FD12}" sibTransId="{34D85B4E-89A1-4E3B-8B3C-C38129A1DFBF}"/>
    <dgm:cxn modelId="{DF9BAED6-D0E4-4920-90E3-BAC3F5508682}" type="presOf" srcId="{40712C1E-892D-4F7F-B855-9AB8160BB11A}" destId="{2E49EA56-E294-4A27-9110-DF75B54C3F07}" srcOrd="0" destOrd="0" presId="urn:microsoft.com/office/officeart/2005/8/layout/vList2"/>
    <dgm:cxn modelId="{59774EDE-38FD-44B2-9339-3883EBDF46AB}" srcId="{1626E225-0AEF-47C9-9F44-694DB8ECA2F4}" destId="{63CE547E-C0A7-4592-95AE-793316E65392}" srcOrd="3" destOrd="0" parTransId="{95FE7E11-6188-45C6-AA79-BCAE87990072}" sibTransId="{067DE0FC-2E46-4ECB-A194-36BB3F88140B}"/>
    <dgm:cxn modelId="{6376BDDF-94F9-48F7-AA5C-B9E95A91DC2B}" type="presOf" srcId="{1626E225-0AEF-47C9-9F44-694DB8ECA2F4}" destId="{AC42BD32-096E-4D3C-B916-2E523C63FD3C}" srcOrd="0" destOrd="0" presId="urn:microsoft.com/office/officeart/2005/8/layout/vList2"/>
    <dgm:cxn modelId="{890F10F1-A5AB-40F4-9D7F-77C5017B170B}" type="presOf" srcId="{B4BD2D51-A112-4592-9F18-0E52B71D2A78}" destId="{8474E0D0-B70E-4685-8324-5F7581876BB7}" srcOrd="0" destOrd="1" presId="urn:microsoft.com/office/officeart/2005/8/layout/vList2"/>
    <dgm:cxn modelId="{D5D9EEF2-4363-4EEC-B0E1-E900F30A46D9}" type="presOf" srcId="{63CE547E-C0A7-4592-95AE-793316E65392}" destId="{8474E0D0-B70E-4685-8324-5F7581876BB7}" srcOrd="0" destOrd="3" presId="urn:microsoft.com/office/officeart/2005/8/layout/vList2"/>
    <dgm:cxn modelId="{5B1B5411-4181-47D2-B4E0-128CB8985DD7}" type="presParOf" srcId="{2E49EA56-E294-4A27-9110-DF75B54C3F07}" destId="{AC42BD32-096E-4D3C-B916-2E523C63FD3C}" srcOrd="0" destOrd="0" presId="urn:microsoft.com/office/officeart/2005/8/layout/vList2"/>
    <dgm:cxn modelId="{CD7AB898-F834-41FB-A6B6-AC3F955FB49F}" type="presParOf" srcId="{2E49EA56-E294-4A27-9110-DF75B54C3F07}" destId="{8474E0D0-B70E-4685-8324-5F7581876B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DA276D-3A38-49F7-A3B9-39DECAFB269F}"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67D0E9A5-D98F-4725-9E7E-BCD14EA92F55}">
      <dgm:prSet/>
      <dgm:spPr/>
      <dgm:t>
        <a:bodyPr/>
        <a:lstStyle/>
        <a:p>
          <a:r>
            <a:rPr lang="en-US" b="0" i="0" baseline="0" dirty="0"/>
            <a:t>Annual income includes “</a:t>
          </a:r>
          <a:r>
            <a:rPr lang="en-US" b="1" i="0" baseline="0" dirty="0"/>
            <a:t>all amounts received</a:t>
          </a:r>
          <a:r>
            <a:rPr lang="en-US" b="0" i="0" baseline="0" dirty="0"/>
            <a:t>,” </a:t>
          </a:r>
          <a:r>
            <a:rPr lang="en-US" b="0" i="1" u="sng" baseline="0" dirty="0"/>
            <a:t>not</a:t>
          </a:r>
          <a:r>
            <a:rPr lang="en-US" b="0" i="0" baseline="0" dirty="0"/>
            <a:t> the amount that a family </a:t>
          </a:r>
          <a:r>
            <a:rPr lang="en-US" b="1" i="0" baseline="0" dirty="0"/>
            <a:t>may be </a:t>
          </a:r>
          <a:r>
            <a:rPr lang="en-US" b="0" i="0" baseline="0" dirty="0"/>
            <a:t>legally entitled to receive but which they do not receive. </a:t>
          </a:r>
          <a:endParaRPr lang="en-US" dirty="0"/>
        </a:p>
      </dgm:t>
    </dgm:pt>
    <dgm:pt modelId="{4E53764E-1F13-4D45-AFD4-B68F1F096933}" type="parTrans" cxnId="{3725BC7F-A70E-4CA3-A865-7C6569496F73}">
      <dgm:prSet/>
      <dgm:spPr/>
      <dgm:t>
        <a:bodyPr/>
        <a:lstStyle/>
        <a:p>
          <a:endParaRPr lang="en-US"/>
        </a:p>
      </dgm:t>
    </dgm:pt>
    <dgm:pt modelId="{1B8A79BD-1351-40C4-83CB-BC9898113168}" type="sibTrans" cxnId="{3725BC7F-A70E-4CA3-A865-7C6569496F73}">
      <dgm:prSet/>
      <dgm:spPr/>
      <dgm:t>
        <a:bodyPr/>
        <a:lstStyle/>
        <a:p>
          <a:endParaRPr lang="en-US"/>
        </a:p>
      </dgm:t>
    </dgm:pt>
    <dgm:pt modelId="{983EF7E4-792F-451B-98C7-A7BBFF7990BE}">
      <dgm:prSet/>
      <dgm:spPr/>
      <dgm:t>
        <a:bodyPr/>
        <a:lstStyle/>
        <a:p>
          <a:r>
            <a:rPr lang="en-US" b="0" i="0" baseline="0"/>
            <a:t>For example, a family’s child-support or alimony income must be based on payments received, not the amounts to which the family is entitled by court or agency orders. </a:t>
          </a:r>
          <a:endParaRPr lang="en-US"/>
        </a:p>
      </dgm:t>
    </dgm:pt>
    <dgm:pt modelId="{FBE32C98-9A9C-4C81-847B-353B69F58D79}" type="parTrans" cxnId="{EB3F068E-04EB-4B6C-8A2B-F0DECD9E81AC}">
      <dgm:prSet/>
      <dgm:spPr/>
      <dgm:t>
        <a:bodyPr/>
        <a:lstStyle/>
        <a:p>
          <a:endParaRPr lang="en-US"/>
        </a:p>
      </dgm:t>
    </dgm:pt>
    <dgm:pt modelId="{426BC05B-C79E-4668-BF3B-5C28AD85FFD2}" type="sibTrans" cxnId="{EB3F068E-04EB-4B6C-8A2B-F0DECD9E81AC}">
      <dgm:prSet/>
      <dgm:spPr/>
      <dgm:t>
        <a:bodyPr/>
        <a:lstStyle/>
        <a:p>
          <a:endParaRPr lang="en-US"/>
        </a:p>
      </dgm:t>
    </dgm:pt>
    <dgm:pt modelId="{4D61D4FE-968E-49C6-B7DD-8C06A5250D1B}" type="pres">
      <dgm:prSet presAssocID="{2DDA276D-3A38-49F7-A3B9-39DECAFB269F}" presName="root" presStyleCnt="0">
        <dgm:presLayoutVars>
          <dgm:dir/>
          <dgm:resizeHandles val="exact"/>
        </dgm:presLayoutVars>
      </dgm:prSet>
      <dgm:spPr/>
    </dgm:pt>
    <dgm:pt modelId="{B63AC9BC-BF2C-4067-BC27-8F40900BAF45}" type="pres">
      <dgm:prSet presAssocID="{67D0E9A5-D98F-4725-9E7E-BCD14EA92F55}" presName="compNode" presStyleCnt="0"/>
      <dgm:spPr/>
    </dgm:pt>
    <dgm:pt modelId="{C82B443D-9821-45C8-AE5D-059CE0384ABD}" type="pres">
      <dgm:prSet presAssocID="{67D0E9A5-D98F-4725-9E7E-BCD14EA92F55}" presName="bgRect" presStyleLbl="bgShp" presStyleIdx="0" presStyleCnt="2"/>
      <dgm:spPr/>
    </dgm:pt>
    <dgm:pt modelId="{B47A38C6-EE2C-478D-B30E-562F55ABD94D}" type="pres">
      <dgm:prSet presAssocID="{67D0E9A5-D98F-4725-9E7E-BCD14EA92F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CA49B857-718B-4C5A-AF21-9B0ADBB7A55E}" type="pres">
      <dgm:prSet presAssocID="{67D0E9A5-D98F-4725-9E7E-BCD14EA92F55}" presName="spaceRect" presStyleCnt="0"/>
      <dgm:spPr/>
    </dgm:pt>
    <dgm:pt modelId="{49AD4FBE-E58B-4E08-A695-1DFF5D19C271}" type="pres">
      <dgm:prSet presAssocID="{67D0E9A5-D98F-4725-9E7E-BCD14EA92F55}" presName="parTx" presStyleLbl="revTx" presStyleIdx="0" presStyleCnt="2">
        <dgm:presLayoutVars>
          <dgm:chMax val="0"/>
          <dgm:chPref val="0"/>
        </dgm:presLayoutVars>
      </dgm:prSet>
      <dgm:spPr/>
    </dgm:pt>
    <dgm:pt modelId="{4FB92230-CFAA-41EC-AF10-6C96C85E9B7E}" type="pres">
      <dgm:prSet presAssocID="{1B8A79BD-1351-40C4-83CB-BC9898113168}" presName="sibTrans" presStyleCnt="0"/>
      <dgm:spPr/>
    </dgm:pt>
    <dgm:pt modelId="{7BE3D96D-97A6-4FD5-A9DE-8254517F942D}" type="pres">
      <dgm:prSet presAssocID="{983EF7E4-792F-451B-98C7-A7BBFF7990BE}" presName="compNode" presStyleCnt="0"/>
      <dgm:spPr/>
    </dgm:pt>
    <dgm:pt modelId="{3E39D498-2465-4C4D-9427-1A5C948B13FD}" type="pres">
      <dgm:prSet presAssocID="{983EF7E4-792F-451B-98C7-A7BBFF7990BE}" presName="bgRect" presStyleLbl="bgShp" presStyleIdx="1" presStyleCnt="2"/>
      <dgm:spPr/>
    </dgm:pt>
    <dgm:pt modelId="{55260173-43F5-4709-92EA-AF753A9AF39E}" type="pres">
      <dgm:prSet presAssocID="{983EF7E4-792F-451B-98C7-A7BBFF7990B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uan"/>
        </a:ext>
      </dgm:extLst>
    </dgm:pt>
    <dgm:pt modelId="{8E6945BD-5FA9-4CD7-BAE6-2B71E009775F}" type="pres">
      <dgm:prSet presAssocID="{983EF7E4-792F-451B-98C7-A7BBFF7990BE}" presName="spaceRect" presStyleCnt="0"/>
      <dgm:spPr/>
    </dgm:pt>
    <dgm:pt modelId="{F987C757-A8BD-4A62-A19C-42355CF796F1}" type="pres">
      <dgm:prSet presAssocID="{983EF7E4-792F-451B-98C7-A7BBFF7990BE}" presName="parTx" presStyleLbl="revTx" presStyleIdx="1" presStyleCnt="2">
        <dgm:presLayoutVars>
          <dgm:chMax val="0"/>
          <dgm:chPref val="0"/>
        </dgm:presLayoutVars>
      </dgm:prSet>
      <dgm:spPr/>
    </dgm:pt>
  </dgm:ptLst>
  <dgm:cxnLst>
    <dgm:cxn modelId="{695E3437-0432-45DD-A3DD-525009F5B587}" type="presOf" srcId="{67D0E9A5-D98F-4725-9E7E-BCD14EA92F55}" destId="{49AD4FBE-E58B-4E08-A695-1DFF5D19C271}" srcOrd="0" destOrd="0" presId="urn:microsoft.com/office/officeart/2018/2/layout/IconVerticalSolidList"/>
    <dgm:cxn modelId="{3725BC7F-A70E-4CA3-A865-7C6569496F73}" srcId="{2DDA276D-3A38-49F7-A3B9-39DECAFB269F}" destId="{67D0E9A5-D98F-4725-9E7E-BCD14EA92F55}" srcOrd="0" destOrd="0" parTransId="{4E53764E-1F13-4D45-AFD4-B68F1F096933}" sibTransId="{1B8A79BD-1351-40C4-83CB-BC9898113168}"/>
    <dgm:cxn modelId="{EB3F068E-04EB-4B6C-8A2B-F0DECD9E81AC}" srcId="{2DDA276D-3A38-49F7-A3B9-39DECAFB269F}" destId="{983EF7E4-792F-451B-98C7-A7BBFF7990BE}" srcOrd="1" destOrd="0" parTransId="{FBE32C98-9A9C-4C81-847B-353B69F58D79}" sibTransId="{426BC05B-C79E-4668-BF3B-5C28AD85FFD2}"/>
    <dgm:cxn modelId="{73C44DAE-E115-4942-A740-C748FFE2D92D}" type="presOf" srcId="{2DDA276D-3A38-49F7-A3B9-39DECAFB269F}" destId="{4D61D4FE-968E-49C6-B7DD-8C06A5250D1B}" srcOrd="0" destOrd="0" presId="urn:microsoft.com/office/officeart/2018/2/layout/IconVerticalSolidList"/>
    <dgm:cxn modelId="{A0EA8BFD-AC6A-498C-8BE4-0E51D2D05265}" type="presOf" srcId="{983EF7E4-792F-451B-98C7-A7BBFF7990BE}" destId="{F987C757-A8BD-4A62-A19C-42355CF796F1}" srcOrd="0" destOrd="0" presId="urn:microsoft.com/office/officeart/2018/2/layout/IconVerticalSolidList"/>
    <dgm:cxn modelId="{23AFBB99-C2FB-471B-A25B-FBD1D6420EAF}" type="presParOf" srcId="{4D61D4FE-968E-49C6-B7DD-8C06A5250D1B}" destId="{B63AC9BC-BF2C-4067-BC27-8F40900BAF45}" srcOrd="0" destOrd="0" presId="urn:microsoft.com/office/officeart/2018/2/layout/IconVerticalSolidList"/>
    <dgm:cxn modelId="{DF68CFB6-DEAD-479D-B46C-1BF1EFADD5FF}" type="presParOf" srcId="{B63AC9BC-BF2C-4067-BC27-8F40900BAF45}" destId="{C82B443D-9821-45C8-AE5D-059CE0384ABD}" srcOrd="0" destOrd="0" presId="urn:microsoft.com/office/officeart/2018/2/layout/IconVerticalSolidList"/>
    <dgm:cxn modelId="{442D3B99-9431-46C9-B6D2-38690ECE0A49}" type="presParOf" srcId="{B63AC9BC-BF2C-4067-BC27-8F40900BAF45}" destId="{B47A38C6-EE2C-478D-B30E-562F55ABD94D}" srcOrd="1" destOrd="0" presId="urn:microsoft.com/office/officeart/2018/2/layout/IconVerticalSolidList"/>
    <dgm:cxn modelId="{3713D8A9-E361-4C40-9193-11839F7BFEE3}" type="presParOf" srcId="{B63AC9BC-BF2C-4067-BC27-8F40900BAF45}" destId="{CA49B857-718B-4C5A-AF21-9B0ADBB7A55E}" srcOrd="2" destOrd="0" presId="urn:microsoft.com/office/officeart/2018/2/layout/IconVerticalSolidList"/>
    <dgm:cxn modelId="{E4BEAD11-3367-47F6-B45A-2BBFA0B0F873}" type="presParOf" srcId="{B63AC9BC-BF2C-4067-BC27-8F40900BAF45}" destId="{49AD4FBE-E58B-4E08-A695-1DFF5D19C271}" srcOrd="3" destOrd="0" presId="urn:microsoft.com/office/officeart/2018/2/layout/IconVerticalSolidList"/>
    <dgm:cxn modelId="{63DB4361-CDF4-4AE7-8C87-48C3AACA7A1F}" type="presParOf" srcId="{4D61D4FE-968E-49C6-B7DD-8C06A5250D1B}" destId="{4FB92230-CFAA-41EC-AF10-6C96C85E9B7E}" srcOrd="1" destOrd="0" presId="urn:microsoft.com/office/officeart/2018/2/layout/IconVerticalSolidList"/>
    <dgm:cxn modelId="{5FEF8432-DB36-4C63-BFD3-463823B66ED7}" type="presParOf" srcId="{4D61D4FE-968E-49C6-B7DD-8C06A5250D1B}" destId="{7BE3D96D-97A6-4FD5-A9DE-8254517F942D}" srcOrd="2" destOrd="0" presId="urn:microsoft.com/office/officeart/2018/2/layout/IconVerticalSolidList"/>
    <dgm:cxn modelId="{D78208A9-3627-457D-A6EB-F22C36410585}" type="presParOf" srcId="{7BE3D96D-97A6-4FD5-A9DE-8254517F942D}" destId="{3E39D498-2465-4C4D-9427-1A5C948B13FD}" srcOrd="0" destOrd="0" presId="urn:microsoft.com/office/officeart/2018/2/layout/IconVerticalSolidList"/>
    <dgm:cxn modelId="{46AFC6C3-7671-4FB3-8F63-C9311547CF6C}" type="presParOf" srcId="{7BE3D96D-97A6-4FD5-A9DE-8254517F942D}" destId="{55260173-43F5-4709-92EA-AF753A9AF39E}" srcOrd="1" destOrd="0" presId="urn:microsoft.com/office/officeart/2018/2/layout/IconVerticalSolidList"/>
    <dgm:cxn modelId="{D2375375-E2D8-4892-A28C-14435424B6B1}" type="presParOf" srcId="{7BE3D96D-97A6-4FD5-A9DE-8254517F942D}" destId="{8E6945BD-5FA9-4CD7-BAE6-2B71E009775F}" srcOrd="2" destOrd="0" presId="urn:microsoft.com/office/officeart/2018/2/layout/IconVerticalSolidList"/>
    <dgm:cxn modelId="{D77A5780-ABB4-4AE6-8C99-171E7886B488}" type="presParOf" srcId="{7BE3D96D-97A6-4FD5-A9DE-8254517F942D}" destId="{F987C757-A8BD-4A62-A19C-42355CF796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38CF4-4DD3-4B06-94D1-8BE678315D26}">
      <dsp:nvSpPr>
        <dsp:cNvPr id="0" name=""/>
        <dsp:cNvSpPr/>
      </dsp:nvSpPr>
      <dsp:spPr>
        <a:xfrm>
          <a:off x="0" y="0"/>
          <a:ext cx="671355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C9F6A-232E-4275-86DF-998FDD3352DE}">
      <dsp:nvSpPr>
        <dsp:cNvPr id="0" name=""/>
        <dsp:cNvSpPr/>
      </dsp:nvSpPr>
      <dsp:spPr>
        <a:xfrm>
          <a:off x="0" y="0"/>
          <a:ext cx="1342710" cy="4119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a:t>Exclusions can be found in the following:</a:t>
          </a:r>
          <a:endParaRPr lang="en-US" sz="2000" kern="1200"/>
        </a:p>
      </dsp:txBody>
      <dsp:txXfrm>
        <a:off x="0" y="0"/>
        <a:ext cx="1342710" cy="4119172"/>
      </dsp:txXfrm>
    </dsp:sp>
    <dsp:sp modelId="{3694F012-A565-4115-B08F-87ECD8F43E88}">
      <dsp:nvSpPr>
        <dsp:cNvPr id="0" name=""/>
        <dsp:cNvSpPr/>
      </dsp:nvSpPr>
      <dsp:spPr>
        <a:xfrm>
          <a:off x="1443413" y="64362"/>
          <a:ext cx="5270138" cy="128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baseline="0"/>
            <a:t>AHFA Compliance Manual</a:t>
          </a:r>
          <a:endParaRPr lang="en-US" sz="3600" kern="1200"/>
        </a:p>
      </dsp:txBody>
      <dsp:txXfrm>
        <a:off x="1443413" y="64362"/>
        <a:ext cx="5270138" cy="1287241"/>
      </dsp:txXfrm>
    </dsp:sp>
    <dsp:sp modelId="{63C2B30B-1487-4F17-8B9F-9BC6B5CD0017}">
      <dsp:nvSpPr>
        <dsp:cNvPr id="0" name=""/>
        <dsp:cNvSpPr/>
      </dsp:nvSpPr>
      <dsp:spPr>
        <a:xfrm>
          <a:off x="1342710" y="1351603"/>
          <a:ext cx="5370841"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343B0-CCDF-4C0F-91FA-AE7E09B9EA65}">
      <dsp:nvSpPr>
        <dsp:cNvPr id="0" name=""/>
        <dsp:cNvSpPr/>
      </dsp:nvSpPr>
      <dsp:spPr>
        <a:xfrm>
          <a:off x="1443413" y="1415965"/>
          <a:ext cx="5270138" cy="128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baseline="0"/>
            <a:t>IRS Notice H 2023-10</a:t>
          </a:r>
          <a:endParaRPr lang="en-US" sz="3600" kern="1200"/>
        </a:p>
      </dsp:txBody>
      <dsp:txXfrm>
        <a:off x="1443413" y="1415965"/>
        <a:ext cx="5270138" cy="1287241"/>
      </dsp:txXfrm>
    </dsp:sp>
    <dsp:sp modelId="{37C38FEA-5DF7-4207-B019-0C8DA22C40FB}">
      <dsp:nvSpPr>
        <dsp:cNvPr id="0" name=""/>
        <dsp:cNvSpPr/>
      </dsp:nvSpPr>
      <dsp:spPr>
        <a:xfrm>
          <a:off x="1342710" y="2703206"/>
          <a:ext cx="5370841"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524B7C-1721-4FFD-BDD9-A42E53FABA62}">
      <dsp:nvSpPr>
        <dsp:cNvPr id="0" name=""/>
        <dsp:cNvSpPr/>
      </dsp:nvSpPr>
      <dsp:spPr>
        <a:xfrm>
          <a:off x="1443413" y="2767568"/>
          <a:ext cx="5270138" cy="128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baseline="0"/>
            <a:t>24 CFR Section 5.609(b)</a:t>
          </a:r>
          <a:endParaRPr lang="en-US" sz="3600" kern="1200"/>
        </a:p>
      </dsp:txBody>
      <dsp:txXfrm>
        <a:off x="1443413" y="2767568"/>
        <a:ext cx="5270138" cy="1287241"/>
      </dsp:txXfrm>
    </dsp:sp>
    <dsp:sp modelId="{DEAEC32C-B1A7-46BA-9BCB-B0E40CEF48B1}">
      <dsp:nvSpPr>
        <dsp:cNvPr id="0" name=""/>
        <dsp:cNvSpPr/>
      </dsp:nvSpPr>
      <dsp:spPr>
        <a:xfrm>
          <a:off x="1342710" y="4054809"/>
          <a:ext cx="5370841"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1C7A5-23F3-449D-9F2A-CDC633DB1D43}">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6CBB9-8BD0-4D69-824B-EF33650FE40A}">
      <dsp:nvSpPr>
        <dsp:cNvPr id="0" name=""/>
        <dsp:cNvSpPr/>
      </dsp:nvSpPr>
      <dsp:spPr>
        <a:xfrm>
          <a:off x="0" y="0"/>
          <a:ext cx="10515600" cy="212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a:t>
          </a:r>
          <a:r>
            <a:rPr lang="en-US" sz="2700" b="0" i="0" kern="1200" baseline="0"/>
            <a:t>ncludes all amounts received from all sources by each member of the family who is 18 years of age or older, the head of household, or spouse of the head of household, in addition to unearned income received by or on behalf of each dependent who is under 18 years of age. </a:t>
          </a:r>
          <a:endParaRPr lang="en-US" sz="2700" kern="1200"/>
        </a:p>
      </dsp:txBody>
      <dsp:txXfrm>
        <a:off x="0" y="0"/>
        <a:ext cx="10515600" cy="2125980"/>
      </dsp:txXfrm>
    </dsp:sp>
    <dsp:sp modelId="{D33B10B0-7599-4F5A-B792-FF3AB3799BCA}">
      <dsp:nvSpPr>
        <dsp:cNvPr id="0" name=""/>
        <dsp:cNvSpPr/>
      </dsp:nvSpPr>
      <dsp:spPr>
        <a:xfrm>
          <a:off x="0" y="212598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560F9-3C9C-477F-AF7D-E3D3929083DD}">
      <dsp:nvSpPr>
        <dsp:cNvPr id="0" name=""/>
        <dsp:cNvSpPr/>
      </dsp:nvSpPr>
      <dsp:spPr>
        <a:xfrm>
          <a:off x="0" y="2125980"/>
          <a:ext cx="10515600" cy="212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dirty="0"/>
            <a:t>Annual income includes “</a:t>
          </a:r>
          <a:r>
            <a:rPr lang="en-US" sz="2700" b="1" i="0" u="sng" kern="1200" baseline="0" dirty="0"/>
            <a:t>all amounts received</a:t>
          </a:r>
          <a:r>
            <a:rPr lang="en-US" sz="2700" b="0" i="0" kern="1200" baseline="0" dirty="0"/>
            <a:t>,” not the amount that a family </a:t>
          </a:r>
          <a:r>
            <a:rPr lang="en-US" sz="2700" b="1" i="0" kern="1200" baseline="0" dirty="0"/>
            <a:t>may be </a:t>
          </a:r>
          <a:r>
            <a:rPr lang="en-US" sz="2700" b="0" i="0" kern="1200" baseline="0" dirty="0"/>
            <a:t>legally entitled to receive but which they do not receive. </a:t>
          </a:r>
          <a:endParaRPr lang="en-US" sz="2700" kern="1200" dirty="0"/>
        </a:p>
      </dsp:txBody>
      <dsp:txXfrm>
        <a:off x="0" y="2125980"/>
        <a:ext cx="10515600" cy="2125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5FF3E-6680-48D7-9910-FDB9A814635F}">
      <dsp:nvSpPr>
        <dsp:cNvPr id="0" name=""/>
        <dsp:cNvSpPr/>
      </dsp:nvSpPr>
      <dsp:spPr>
        <a:xfrm>
          <a:off x="644419" y="761314"/>
          <a:ext cx="916312" cy="916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C5143-8870-4D5D-8F29-392B2BDD54E0}">
      <dsp:nvSpPr>
        <dsp:cNvPr id="0" name=""/>
        <dsp:cNvSpPr/>
      </dsp:nvSpPr>
      <dsp:spPr>
        <a:xfrm>
          <a:off x="84451" y="1966517"/>
          <a:ext cx="203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6, 5, 4, 3, 2, 1</a:t>
          </a:r>
        </a:p>
      </dsp:txBody>
      <dsp:txXfrm>
        <a:off x="84451" y="1966517"/>
        <a:ext cx="2036250" cy="720000"/>
      </dsp:txXfrm>
    </dsp:sp>
    <dsp:sp modelId="{C4E30725-6ABA-474A-A4F8-28409D61B3A4}">
      <dsp:nvSpPr>
        <dsp:cNvPr id="0" name=""/>
        <dsp:cNvSpPr/>
      </dsp:nvSpPr>
      <dsp:spPr>
        <a:xfrm>
          <a:off x="3037013" y="761314"/>
          <a:ext cx="916312" cy="916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A1A996-06EF-4803-840B-D747C9E9D938}">
      <dsp:nvSpPr>
        <dsp:cNvPr id="0" name=""/>
        <dsp:cNvSpPr/>
      </dsp:nvSpPr>
      <dsp:spPr>
        <a:xfrm>
          <a:off x="2477044" y="1966517"/>
          <a:ext cx="203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Highest to Lowest</a:t>
          </a:r>
        </a:p>
      </dsp:txBody>
      <dsp:txXfrm>
        <a:off x="2477044" y="1966517"/>
        <a:ext cx="203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0B068-BB3D-4FE7-A491-F2E224E9EE4D}">
      <dsp:nvSpPr>
        <dsp:cNvPr id="0" name=""/>
        <dsp:cNvSpPr/>
      </dsp:nvSpPr>
      <dsp:spPr>
        <a:xfrm>
          <a:off x="0" y="1544430"/>
          <a:ext cx="6900512" cy="27720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58216" rIns="53555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Real Property</a:t>
          </a:r>
        </a:p>
        <a:p>
          <a:pPr marL="457200" lvl="2" indent="-228600" algn="l" defTabSz="977900">
            <a:lnSpc>
              <a:spcPct val="90000"/>
            </a:lnSpc>
            <a:spcBef>
              <a:spcPct val="0"/>
            </a:spcBef>
            <a:spcAft>
              <a:spcPct val="15000"/>
            </a:spcAft>
            <a:buChar char="•"/>
          </a:pPr>
          <a:r>
            <a:rPr lang="en-US" sz="2200" kern="1200"/>
            <a:t>Land </a:t>
          </a:r>
        </a:p>
        <a:p>
          <a:pPr marL="457200" lvl="2" indent="-228600" algn="l" defTabSz="977900">
            <a:lnSpc>
              <a:spcPct val="90000"/>
            </a:lnSpc>
            <a:spcBef>
              <a:spcPct val="0"/>
            </a:spcBef>
            <a:spcAft>
              <a:spcPct val="15000"/>
            </a:spcAft>
            <a:buChar char="•"/>
          </a:pPr>
          <a:r>
            <a:rPr lang="en-US" sz="2200" kern="1200"/>
            <a:t>Home</a:t>
          </a:r>
        </a:p>
        <a:p>
          <a:pPr marL="228600" lvl="1" indent="-228600" algn="l" defTabSz="977900">
            <a:lnSpc>
              <a:spcPct val="90000"/>
            </a:lnSpc>
            <a:spcBef>
              <a:spcPct val="0"/>
            </a:spcBef>
            <a:spcAft>
              <a:spcPct val="15000"/>
            </a:spcAft>
            <a:buChar char="•"/>
          </a:pPr>
          <a:r>
            <a:rPr lang="en-US" sz="2200" kern="1200"/>
            <a:t>Personal Property</a:t>
          </a:r>
        </a:p>
        <a:p>
          <a:pPr marL="457200" lvl="2" indent="-228600" algn="l" defTabSz="977900">
            <a:lnSpc>
              <a:spcPct val="90000"/>
            </a:lnSpc>
            <a:spcBef>
              <a:spcPct val="0"/>
            </a:spcBef>
            <a:spcAft>
              <a:spcPct val="15000"/>
            </a:spcAft>
            <a:buChar char="•"/>
          </a:pPr>
          <a:r>
            <a:rPr lang="en-US" sz="2200" kern="1200"/>
            <a:t>Boats</a:t>
          </a:r>
        </a:p>
        <a:p>
          <a:pPr marL="457200" lvl="2" indent="-228600" algn="l" defTabSz="977900">
            <a:lnSpc>
              <a:spcPct val="90000"/>
            </a:lnSpc>
            <a:spcBef>
              <a:spcPct val="0"/>
            </a:spcBef>
            <a:spcAft>
              <a:spcPct val="15000"/>
            </a:spcAft>
            <a:buChar char="•"/>
          </a:pPr>
          <a:r>
            <a:rPr lang="en-US" sz="2200" kern="1200"/>
            <a:t>Bank Account(s)</a:t>
          </a:r>
        </a:p>
      </dsp:txBody>
      <dsp:txXfrm>
        <a:off x="0" y="1544430"/>
        <a:ext cx="6900512" cy="2772000"/>
      </dsp:txXfrm>
    </dsp:sp>
    <dsp:sp modelId="{9EE917DA-B918-407D-ABE6-05C406CA1DCD}">
      <dsp:nvSpPr>
        <dsp:cNvPr id="0" name=""/>
        <dsp:cNvSpPr/>
      </dsp:nvSpPr>
      <dsp:spPr>
        <a:xfrm>
          <a:off x="345025" y="1219710"/>
          <a:ext cx="4830358" cy="6494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77900">
            <a:lnSpc>
              <a:spcPct val="90000"/>
            </a:lnSpc>
            <a:spcBef>
              <a:spcPct val="0"/>
            </a:spcBef>
            <a:spcAft>
              <a:spcPct val="35000"/>
            </a:spcAft>
            <a:buNone/>
          </a:pPr>
          <a:r>
            <a:rPr lang="en-US" sz="2200" kern="1200"/>
            <a:t>All Assets are categorized as either:</a:t>
          </a:r>
        </a:p>
      </dsp:txBody>
      <dsp:txXfrm>
        <a:off x="376728" y="1251413"/>
        <a:ext cx="4766952"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852AD-2703-4683-99CC-D956E5F91784}">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9CCE1-D46F-432B-813F-49591CC2DFD7}">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All assistance received under 479B of the HEA by students participating in the Public Housing or non–Section 8 programs </a:t>
          </a:r>
          <a:r>
            <a:rPr lang="en-US" sz="3100" b="1" i="0" u="sng" kern="1200" baseline="0"/>
            <a:t>is</a:t>
          </a:r>
          <a:r>
            <a:rPr lang="en-US" sz="3100" b="0" i="0" kern="1200" baseline="0"/>
            <a:t> excluded from income. </a:t>
          </a:r>
          <a:endParaRPr lang="en-US" sz="3100" kern="1200"/>
        </a:p>
      </dsp:txBody>
      <dsp:txXfrm>
        <a:off x="0" y="0"/>
        <a:ext cx="6900512" cy="2768070"/>
      </dsp:txXfrm>
    </dsp:sp>
    <dsp:sp modelId="{2AA9FC63-375A-47A5-90D4-800FD70DB493}">
      <dsp:nvSpPr>
        <dsp:cNvPr id="0" name=""/>
        <dsp:cNvSpPr/>
      </dsp:nvSpPr>
      <dsp:spPr>
        <a:xfrm>
          <a:off x="0" y="2768070"/>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3905C-E11E-4DF7-98F2-5688EED6DD10}">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Other student financial assistance received by the student that, either by itself or in combination with HEA assistance, exceeds the actual covered costs is </a:t>
          </a:r>
          <a:r>
            <a:rPr lang="en-US" sz="3100" b="1" i="0" u="sng" kern="1200" baseline="0"/>
            <a:t>not</a:t>
          </a:r>
          <a:r>
            <a:rPr lang="en-US" sz="3100" b="0" i="0" kern="1200" baseline="0"/>
            <a:t> excluded from income. </a:t>
          </a:r>
          <a:endParaRPr lang="en-US" sz="3100" kern="1200"/>
        </a:p>
      </dsp:txBody>
      <dsp:txXfrm>
        <a:off x="0" y="2768070"/>
        <a:ext cx="6900512" cy="276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2BD32-096E-4D3C-B916-2E523C63FD3C}">
      <dsp:nvSpPr>
        <dsp:cNvPr id="0" name=""/>
        <dsp:cNvSpPr/>
      </dsp:nvSpPr>
      <dsp:spPr>
        <a:xfrm>
          <a:off x="0" y="123236"/>
          <a:ext cx="6589260" cy="10810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What are Covered Costs?</a:t>
          </a:r>
        </a:p>
      </dsp:txBody>
      <dsp:txXfrm>
        <a:off x="52774" y="176010"/>
        <a:ext cx="6483712" cy="975532"/>
      </dsp:txXfrm>
    </dsp:sp>
    <dsp:sp modelId="{8474E0D0-B70E-4685-8324-5F7581876BB7}">
      <dsp:nvSpPr>
        <dsp:cNvPr id="0" name=""/>
        <dsp:cNvSpPr/>
      </dsp:nvSpPr>
      <dsp:spPr>
        <a:xfrm>
          <a:off x="0" y="1204316"/>
          <a:ext cx="6589260" cy="3916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209"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Tuition</a:t>
          </a:r>
        </a:p>
        <a:p>
          <a:pPr marL="285750" lvl="1" indent="-285750" algn="l" defTabSz="1511300">
            <a:lnSpc>
              <a:spcPct val="90000"/>
            </a:lnSpc>
            <a:spcBef>
              <a:spcPct val="0"/>
            </a:spcBef>
            <a:spcAft>
              <a:spcPct val="20000"/>
            </a:spcAft>
            <a:buChar char="•"/>
          </a:pPr>
          <a:r>
            <a:rPr lang="en-US" sz="3400" kern="1200"/>
            <a:t>Books</a:t>
          </a:r>
        </a:p>
        <a:p>
          <a:pPr marL="285750" lvl="1" indent="-285750" algn="l" defTabSz="1511300">
            <a:lnSpc>
              <a:spcPct val="90000"/>
            </a:lnSpc>
            <a:spcBef>
              <a:spcPct val="0"/>
            </a:spcBef>
            <a:spcAft>
              <a:spcPct val="20000"/>
            </a:spcAft>
            <a:buChar char="•"/>
          </a:pPr>
          <a:r>
            <a:rPr lang="en-US" sz="3400" kern="1200"/>
            <a:t>Supplies</a:t>
          </a:r>
        </a:p>
        <a:p>
          <a:pPr marL="285750" lvl="1" indent="-285750" algn="l" defTabSz="1511300">
            <a:lnSpc>
              <a:spcPct val="90000"/>
            </a:lnSpc>
            <a:spcBef>
              <a:spcPct val="0"/>
            </a:spcBef>
            <a:spcAft>
              <a:spcPct val="20000"/>
            </a:spcAft>
            <a:buChar char="•"/>
          </a:pPr>
          <a:r>
            <a:rPr lang="en-US" sz="3400" kern="1200"/>
            <a:t>Room and Board</a:t>
          </a:r>
        </a:p>
        <a:p>
          <a:pPr marL="285750" lvl="1" indent="-285750" algn="l" defTabSz="1511300">
            <a:lnSpc>
              <a:spcPct val="90000"/>
            </a:lnSpc>
            <a:spcBef>
              <a:spcPct val="0"/>
            </a:spcBef>
            <a:spcAft>
              <a:spcPct val="20000"/>
            </a:spcAft>
            <a:buChar char="•"/>
          </a:pPr>
          <a:r>
            <a:rPr lang="en-US" sz="3400" kern="1200"/>
            <a:t>Fees charged to a Student by an Institution of Higher Learning</a:t>
          </a:r>
        </a:p>
      </dsp:txBody>
      <dsp:txXfrm>
        <a:off x="0" y="1204316"/>
        <a:ext cx="6589260" cy="3916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B443D-9821-45C8-AE5D-059CE0384ABD}">
      <dsp:nvSpPr>
        <dsp:cNvPr id="0" name=""/>
        <dsp:cNvSpPr/>
      </dsp:nvSpPr>
      <dsp:spPr>
        <a:xfrm>
          <a:off x="0" y="707288"/>
          <a:ext cx="10515600" cy="13057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A38C6-EE2C-478D-B30E-562F55ABD94D}">
      <dsp:nvSpPr>
        <dsp:cNvPr id="0" name=""/>
        <dsp:cNvSpPr/>
      </dsp:nvSpPr>
      <dsp:spPr>
        <a:xfrm>
          <a:off x="394993" y="1001085"/>
          <a:ext cx="718169" cy="71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D4FBE-E58B-4E08-A695-1DFF5D19C271}">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Annual income includes “</a:t>
          </a:r>
          <a:r>
            <a:rPr lang="en-US" sz="2400" b="1" i="0" kern="1200" baseline="0" dirty="0"/>
            <a:t>all amounts received</a:t>
          </a:r>
          <a:r>
            <a:rPr lang="en-US" sz="2400" b="0" i="0" kern="1200" baseline="0" dirty="0"/>
            <a:t>,” </a:t>
          </a:r>
          <a:r>
            <a:rPr lang="en-US" sz="2400" b="0" i="1" u="sng" kern="1200" baseline="0" dirty="0"/>
            <a:t>not</a:t>
          </a:r>
          <a:r>
            <a:rPr lang="en-US" sz="2400" b="0" i="0" kern="1200" baseline="0" dirty="0"/>
            <a:t> the amount that a family </a:t>
          </a:r>
          <a:r>
            <a:rPr lang="en-US" sz="2400" b="1" i="0" kern="1200" baseline="0" dirty="0"/>
            <a:t>may be </a:t>
          </a:r>
          <a:r>
            <a:rPr lang="en-US" sz="2400" b="0" i="0" kern="1200" baseline="0" dirty="0"/>
            <a:t>legally entitled to receive but which they do not receive. </a:t>
          </a:r>
          <a:endParaRPr lang="en-US" sz="2400" kern="1200" dirty="0"/>
        </a:p>
      </dsp:txBody>
      <dsp:txXfrm>
        <a:off x="1508156" y="707288"/>
        <a:ext cx="9007443" cy="1305763"/>
      </dsp:txXfrm>
    </dsp:sp>
    <dsp:sp modelId="{3E39D498-2465-4C4D-9427-1A5C948B13FD}">
      <dsp:nvSpPr>
        <dsp:cNvPr id="0" name=""/>
        <dsp:cNvSpPr/>
      </dsp:nvSpPr>
      <dsp:spPr>
        <a:xfrm>
          <a:off x="0" y="2339492"/>
          <a:ext cx="10515600" cy="13057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60173-43F5-4709-92EA-AF753A9AF39E}">
      <dsp:nvSpPr>
        <dsp:cNvPr id="0" name=""/>
        <dsp:cNvSpPr/>
      </dsp:nvSpPr>
      <dsp:spPr>
        <a:xfrm>
          <a:off x="394993" y="2633289"/>
          <a:ext cx="718169" cy="71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87C757-A8BD-4A62-A19C-42355CF796F1}">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b="0" i="0" kern="1200" baseline="0"/>
            <a:t>For example, a family’s child-support or alimony income must be based on payments received, not the amounts to which the family is entitled by court or agency orders. </a:t>
          </a:r>
          <a:endParaRPr lang="en-US" sz="2400" kern="1200"/>
        </a:p>
      </dsp:txBody>
      <dsp:txXfrm>
        <a:off x="1508156" y="2339492"/>
        <a:ext cx="9007443" cy="13057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7:22:59.226"/>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30 24575,'0'0'0,"5"0"0,7 0 0,5 0 0,5 0 0,4 0 0,1 0 0,2 0 0,0 0 0,1 0 0,-7 5 0,0 1 0,0 0 0,1-2 0,1 5 0,1-1 0,1 5 0,7-2 0,-6 4 0,6-2 0,5-3 0,-1-3 0,0 4 0,-2-3 0,-3 4 0,4 4 0,-2-1 0,0-3 0,-2-3 0,-2-4 0,-1-2 0,-1-1 0,-1-2 0,0 5 0,0 0 0,0 0 0,0-1 0,-5 5 0,-1-1 0,0-1 0,1-2 0,2-2 0,1-1 0,1-1 0,1-1 0,0 0 0,1 0 0,-1 0 0,1-1 0,-1 1 0,0 0 0,1 0 0,-1 0 0,0 0 0,1 0 0,-1 0 0,0 0 0,0-6 0,6 1 0,0-1 0,0 1 0,-1 2 0,-2 0 0,0 2 0,-2 1 0,6 0 0,-1 0 0,0 0 0,4 0 0,5-5 0,10-1 0,-1 1 0,2 0 0,0 2 0,-4 1 0,-5 0 0,-6 2 0,-4 0 0,-4 0 0,-2 0 0,-2 0 0,1 1 0,-1-1 0,0 0 0,1 0 0,-1 0 0,1 0 0,0 0 0,1 0 0,-1 0 0,0 0 0,0 0 0,1 0 0,-1 0 0,0 0 0,0 0 0,1 0 0,-1 0 0,0 0 0,0-6 0,1 1 0,-1-1 0,0 1 0,0 2 0,0 0 0,1 2 0,-1 1 0,0 0 0,0 0 0,0 0 0,1 0 0,-1 1 0,0-1 0,0 0 0,1 0 0,-1-6 0,0 1 0,0-1 0,1 1 0,-1 2 0,0 1 0,0 0 0,0 2 0,1 0 0,-1 0 0,0-5 0,6-1 0,0 1 0,0-6 0,5 2 0,4 1 0,-1-4 0,-2 2 0,-3 2 0,-3 2 0,-3 2 0,-2-3 0,0 0 0,-1 1 0,0 2 0,-1 1 0,1 1 0,0 1 0,0 1 0,0 0 0,0 1 0,0-1 0,-5-5 0,-1-1 0,1 0 0,0 2 0,2 0 0,1-3 0,1 0 0,1 0 0,0 3 0,0 0 0,1 2 0,-1 1 0,1 1 0,-1 0 0,0 1 0,1-1 0,-1 0 0,0 0 0,0 0 0,1 1 0,-1-1 0,0 0 0,0 0 0,1 5 0,-1 1 0,0 0 0,-6 4 0,1-1 0,-1-1 0,2-2 0,1-2 0,1-2 0,1-1 0,-5 5 0,0 0 0,1 4 0,0 1 0,2-3 0,2-1 0,0-3 0,1-1 0,0 4 0,0-1 0,1 0 0,-6 4 0,-1-1 0,1-1 0,0-2 0,-4 3 0,-4-1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7:23:03.536"/>
    </inkml:context>
    <inkml:brush xml:id="br0">
      <inkml:brushProperty name="width" value="0.05" units="cm"/>
      <inkml:brushProperty name="height" value="0.05" units="cm"/>
      <inkml:brushProperty name="color" value="#AE198D"/>
      <inkml:brushProperty name="inkEffects" value="galaxy"/>
      <inkml:brushProperty name="anchorX" value="-6701.44238"/>
      <inkml:brushProperty name="anchorY" value="-1169.271"/>
      <inkml:brushProperty name="scaleFactor" value="0.5"/>
    </inkml:brush>
  </inkml:definitions>
  <inkml:trace contextRef="#ctx0" brushRef="#br0">1 30 24575,'0'0'0,"0"-5"0,6-1 0,5 0 0,7 1 0,4 2 0,3 0 0,3 2 0,1 1 0,0 5 0,0 1 0,1 0 0,-1-1 0,-1-1 0,-5 4 0,-1-1 0,1 5 0,1-2 0,6-1 0,2-2 0,0-3 0,1-1 0,-1 4 0,-2-1 0,-6 5 0,-1 0 0,0-3 0,0 5 0,2-3 0,1-2 0,1-2 0,0 3 0,1-1 0,1-2 0,-1-1 0,1 4 0,-1-2 0,0 0 0,1-2 0,-1-2 0,0-1 0,1-2 0,-1 1 0,0-1 0,0 5 0,0 0 0,1 1 0,-1-2 0,6 0 0,0 3 0,0 1 0,-1-2 0,-2 5 0,5-2 0,5-1 0,0-3 0,-2-1 0,-3-2 0,-3-1 0,-2-1 0,-1 0 0,-1 0 0,-1 5 0,0 0 0,5 1 0,1-2 0,5 0 0,5-2 0,-1-1 0,4 0 0,2-7 0,-3 0 0,2 0 0,-5 1 0,-3-4 0,2 1 0,-4 1 0,-1 2 0,-4 1 0,-1-4 0,-3 1 0,0 1 0,-1 1 0,0 2 0,-1 1 0,1 1 0,0-5 0,0 1 0,6-1 0,0 2 0,0 1 0,4-5 0,0 1 0,-2-4 0,-2 0 0,-2 2 0,-1 2 0,-2 3 0,5 1 0,0 2 0,0 1 0,-2-5 0,0-1 0,-2 1 0,-1 1 0,0 1 0,-1 1 0,0 1 0,0 0 0,0 1 0,0 0 0,0 1 0,0-1 0,0 0 0,1 0 0,-1 0 0,0 0 0,0 0 0,0 0 0,1 0 0,-1 0 0,0 0 0,0 0 0,1 0 0,-1 0 0,0 0 0,0 0 0,0 0 0,1 0 0,-1 0 0,0 0 0,0 0 0,1 0 0,-1 0 0,0 0 0,0 0 0,1 0 0,-1 0 0,5 0 0,2 0 0,4 0 0,0 0 0,10 0 0,3 0 0,-2 0 0,8 0 0,-5 0 0,6 0 0,-5 0 0,-6 0 0,-6 0 0,-5 0 0,-4-5 0,-3-1 0,-2 0 0,-1 1 0,0 2 0,-5-5 0,-1 1 0,1 0 0,1 2 0,1 2 0,2 1 0,1 1 0,1 0 0,0 2 0,1-1 0,-1 0 0,1 0 0,-1 1 0,1-1 0,-1 0 0,0 0 0,0 0 0,1 0 0,-1 0 0,0 0 0,0 0 0,1 0 0,-1 0 0,0 0 0,0 0 0,1 0 0,-1 0 0,0 0 0,-6 6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17:23:07.840"/>
    </inkml:context>
    <inkml:brush xml:id="br0">
      <inkml:brushProperty name="width" value="0.05" units="cm"/>
      <inkml:brushProperty name="height" value="0.05" units="cm"/>
      <inkml:brushProperty name="color" value="#AE198D"/>
      <inkml:brushProperty name="inkEffects" value="galaxy"/>
      <inkml:brushProperty name="anchorX" value="-13431.56152"/>
      <inkml:brushProperty name="anchorY" value="-2253.16357"/>
      <inkml:brushProperty name="scaleFactor" value="0.5"/>
    </inkml:brush>
  </inkml:definitions>
  <inkml:trace contextRef="#ctx0" brushRef="#br0">1 31 24575,'0'0'0,"0"-5"0,6-2 0,5 1 0,7 1 0,4 1 0,3 2 0,3 1 0,1 0 0,0 1 0,0 0 0,1 0 0,-1 1 0,-1-1 0,1 0 0,-1 0 0,0 0 0,1 0 0,-1 0 0,0 0 0,6 0 0,0 0 0,0 0 0,-1 0 0,-2 0 0,0 0 0,-2 0 0,0 0 0,-1 0 0,0 0 0,0 0 0,0 0 0,0 0 0,0 0 0,0 0 0,1 0 0,4 0 0,2 0 0,-1 0 0,4 0 0,-1 0 0,0 0 0,-3 0 0,-2 0 0,-1 0 0,-2 0 0,-1 6 0,0 0 0,-5 6 0,-1-2 0,0 0 0,1-3 0,2-3 0,0-1 0,2-2 0,1 0 0,-5 4 0,-1 0 0,1 1 0,1 4 0,6-2 0,2 0 0,1 3 0,0-1 0,-2 4 0,0-3 0,-1-1 0,-1-4 0,-1-1 0,0-3 0,0-1 0,0 5 0,0-1 0,0 1 0,1-2 0,-1 0 0,0-3 0,0 1 0,0-2 0,1 0 0,-1 0 0,0 0 0,0-1 0,0 1 0,1 0 0,-1 0 0,0 0 0,0 0 0,1-6 0,-1 0 0,0 0 0,0 1 0,1 1 0,-1 2 0,0-5 0,0 1 0,0 0 0,1 2 0,-1 1 0,0-5 0,0 1 0,0 1 0,1 2 0,-1-5 0,0 1 0,0 1 0,1 2 0,-1 2 0,0 1 0,0-4 0,1 0 0,-1 0 0,0 2 0,-6-5 0,1 1 0,-1 2 0,2 1 0,1 1 0,1 2 0,1 1 0,0 1 0,1 0 0,1 0 0,-1 1 0,1-1 0,-1 0 0,1 0 0,-1 1 0,0-1 0,1 0 0,-1 0 0,0 0 0,0 0 0,0 0 0,1 0 0,-1 0 0,0 0 0,0 0 0,0 0 0,1 0 0,-1 0 0,0 0 0,0 0 0,-5 5 0,-1 1 0,1 0 0,0-2 0,2 0 0,1-2 0,1-1 0,1 0 0,0-1 0,0 0 0,1-1 0,-1 1 0,1 0 0,-1 0 0,0 0 0,1 0 0,-1 0 0,0 0 0,0 0 0,1 0 0,-1 0 0,0 0 0,-5 5 0,-6 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72D5-04FE-E713-5D88-25A6A7022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7A2BBC-B652-1D5D-A1D0-12FA584D4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E9644-26AF-FA94-ADEB-C24ECC167878}"/>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5" name="Footer Placeholder 4">
            <a:extLst>
              <a:ext uri="{FF2B5EF4-FFF2-40B4-BE49-F238E27FC236}">
                <a16:creationId xmlns:a16="http://schemas.microsoft.com/office/drawing/2014/main" id="{37585F26-5344-8F9F-3BD6-C35EE9D82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90DA0-DA50-5E10-7337-46DB307415C7}"/>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73805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74D9-B32C-01AF-C84A-2D9A0406C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FECC34-4F86-C8CB-BBD2-BBC995821C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18ED6-29DD-EFC2-6C12-B302732F4EC8}"/>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5" name="Footer Placeholder 4">
            <a:extLst>
              <a:ext uri="{FF2B5EF4-FFF2-40B4-BE49-F238E27FC236}">
                <a16:creationId xmlns:a16="http://schemas.microsoft.com/office/drawing/2014/main" id="{BC72EF74-7453-279A-4CC4-FF3B85D3D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6E3D1-757C-FB85-EDC2-6F85C3E64D50}"/>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22511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1D23D-8A9A-47BC-71AE-BD032772FA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8F13-90FE-393D-BB09-91FF938B35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3DED0-DB3E-E148-E1BD-FBD26B4E1209}"/>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5" name="Footer Placeholder 4">
            <a:extLst>
              <a:ext uri="{FF2B5EF4-FFF2-40B4-BE49-F238E27FC236}">
                <a16:creationId xmlns:a16="http://schemas.microsoft.com/office/drawing/2014/main" id="{263F304E-5BA7-F145-D16B-44B19233A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361CF-4614-E8EF-4FBC-04565BAB387C}"/>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393151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1FD3-E310-D851-E373-19B785E90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3B07C-8D77-7FA1-D183-0DFF7AD074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2A0F2-71AC-202B-B5DE-D3A93B356638}"/>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5" name="Footer Placeholder 4">
            <a:extLst>
              <a:ext uri="{FF2B5EF4-FFF2-40B4-BE49-F238E27FC236}">
                <a16:creationId xmlns:a16="http://schemas.microsoft.com/office/drawing/2014/main" id="{71CE215A-FD1D-9765-61CC-1AF90DF24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5F23E-A013-5DA0-A773-BB619631AA6C}"/>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218211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B65-D855-C5D1-067D-37E06B5DB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6330BD-AE06-5FF1-61F4-9146B0EB6C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8D4E15-665C-52C6-0814-58E334655BE4}"/>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5" name="Footer Placeholder 4">
            <a:extLst>
              <a:ext uri="{FF2B5EF4-FFF2-40B4-BE49-F238E27FC236}">
                <a16:creationId xmlns:a16="http://schemas.microsoft.com/office/drawing/2014/main" id="{B1A6DCDE-FB00-4C44-9193-5CF2C0A4F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317D9-0AEE-E725-DA28-85A312E0E93C}"/>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260321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98EB-A813-D1B1-F183-5C19120C4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160633-14E0-183F-3CEE-625E1A910D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B7DAF8-568E-74C1-B898-758961AAE2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D6FBED-699C-6830-6DE3-A6B0D1109C14}"/>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6" name="Footer Placeholder 5">
            <a:extLst>
              <a:ext uri="{FF2B5EF4-FFF2-40B4-BE49-F238E27FC236}">
                <a16:creationId xmlns:a16="http://schemas.microsoft.com/office/drawing/2014/main" id="{3BDCADC5-19F1-333A-C622-580D3765C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C9CAAA-AE9A-54C4-4442-70DDAF361082}"/>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362990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6BB4-0049-C804-BE41-DA53F880D1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4B829-CF9E-EF6E-C578-D3D560B44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E9A5D8-F579-14F0-8706-92BB190AD4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683F60-D93A-B508-206E-E2421BB4F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2110-84C0-DDED-585B-3416B396FC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2B4A34-DEE3-C6AB-A90E-A8C3F932A08B}"/>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8" name="Footer Placeholder 7">
            <a:extLst>
              <a:ext uri="{FF2B5EF4-FFF2-40B4-BE49-F238E27FC236}">
                <a16:creationId xmlns:a16="http://schemas.microsoft.com/office/drawing/2014/main" id="{1F3E7D4E-3E9C-9100-AA49-2286FAD58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B2AA47-F7ED-CAB7-BCF3-464C73526C8E}"/>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255448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5A3B-F299-AA52-E32B-5748737955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81273D-A6F9-3C8E-23AD-559DCB2F38F7}"/>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4" name="Footer Placeholder 3">
            <a:extLst>
              <a:ext uri="{FF2B5EF4-FFF2-40B4-BE49-F238E27FC236}">
                <a16:creationId xmlns:a16="http://schemas.microsoft.com/office/drawing/2014/main" id="{F66919F3-52FE-404E-B299-068DFE43BC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174090-C2AA-0AD0-403F-2D6D552A5810}"/>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422812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7546D-74E8-2284-5FE7-D009A87ED0E3}"/>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3" name="Footer Placeholder 2">
            <a:extLst>
              <a:ext uri="{FF2B5EF4-FFF2-40B4-BE49-F238E27FC236}">
                <a16:creationId xmlns:a16="http://schemas.microsoft.com/office/drawing/2014/main" id="{1C4DD108-0D72-C9E4-5BF4-24808A414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88FF09-320C-DB71-7A01-3CA9C1A698D9}"/>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349846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8822-B076-7449-D2B1-11BB29F50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E7ADBD-71A4-B137-A5A3-C56FD476C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0314ED-045C-D6B7-76CB-E69F5D30F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BC25C-D7CE-72B1-EA52-0C7B65EE617E}"/>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6" name="Footer Placeholder 5">
            <a:extLst>
              <a:ext uri="{FF2B5EF4-FFF2-40B4-BE49-F238E27FC236}">
                <a16:creationId xmlns:a16="http://schemas.microsoft.com/office/drawing/2014/main" id="{923BA952-B4CA-0DAD-7EAA-4BD19C776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8DB75-5B6A-750F-763E-47D551BDE315}"/>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405405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03AA-E848-AC9E-15CA-238A7F44A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680B6C-4441-73E3-60F1-62DA7B344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73E348-4A8F-598A-A853-EE8A2148E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522E7-FED4-7D89-F466-1846ED9AC8B3}"/>
              </a:ext>
            </a:extLst>
          </p:cNvPr>
          <p:cNvSpPr>
            <a:spLocks noGrp="1"/>
          </p:cNvSpPr>
          <p:nvPr>
            <p:ph type="dt" sz="half" idx="10"/>
          </p:nvPr>
        </p:nvSpPr>
        <p:spPr/>
        <p:txBody>
          <a:bodyPr/>
          <a:lstStyle/>
          <a:p>
            <a:fld id="{32123FEC-E47A-4DD4-A8CD-E92B0755D3CC}" type="datetimeFigureOut">
              <a:rPr lang="en-US" smtClean="0"/>
              <a:t>5/22/2025</a:t>
            </a:fld>
            <a:endParaRPr lang="en-US"/>
          </a:p>
        </p:txBody>
      </p:sp>
      <p:sp>
        <p:nvSpPr>
          <p:cNvPr id="6" name="Footer Placeholder 5">
            <a:extLst>
              <a:ext uri="{FF2B5EF4-FFF2-40B4-BE49-F238E27FC236}">
                <a16:creationId xmlns:a16="http://schemas.microsoft.com/office/drawing/2014/main" id="{32E1BE16-CA45-6846-2931-6D9F66508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4F166-BD72-596C-3A72-FD5EB18F852C}"/>
              </a:ext>
            </a:extLst>
          </p:cNvPr>
          <p:cNvSpPr>
            <a:spLocks noGrp="1"/>
          </p:cNvSpPr>
          <p:nvPr>
            <p:ph type="sldNum" sz="quarter" idx="12"/>
          </p:nvPr>
        </p:nvSpPr>
        <p:spPr/>
        <p:txBody>
          <a:bodyPr/>
          <a:lstStyle/>
          <a:p>
            <a:fld id="{8FD64A62-EC93-4F64-A81F-3BB5729CE52A}" type="slidenum">
              <a:rPr lang="en-US" smtClean="0"/>
              <a:t>‹#›</a:t>
            </a:fld>
            <a:endParaRPr lang="en-US"/>
          </a:p>
        </p:txBody>
      </p:sp>
    </p:spTree>
    <p:extLst>
      <p:ext uri="{BB962C8B-B14F-4D97-AF65-F5344CB8AC3E}">
        <p14:creationId xmlns:p14="http://schemas.microsoft.com/office/powerpoint/2010/main" val="10606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C3E54-2001-3096-A74A-C950EE363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DDDDCC-6DB1-2E66-C999-9D260108A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DA5D9-3BB5-548F-ED3D-546307B71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123FEC-E47A-4DD4-A8CD-E92B0755D3CC}" type="datetimeFigureOut">
              <a:rPr lang="en-US" smtClean="0"/>
              <a:t>5/22/2025</a:t>
            </a:fld>
            <a:endParaRPr lang="en-US"/>
          </a:p>
        </p:txBody>
      </p:sp>
      <p:sp>
        <p:nvSpPr>
          <p:cNvPr id="5" name="Footer Placeholder 4">
            <a:extLst>
              <a:ext uri="{FF2B5EF4-FFF2-40B4-BE49-F238E27FC236}">
                <a16:creationId xmlns:a16="http://schemas.microsoft.com/office/drawing/2014/main" id="{8AA0C73D-E528-506F-BA7D-EE6099682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C57E50-66D0-3CE4-CC8F-C826D31B8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D64A62-EC93-4F64-A81F-3BB5729CE52A}" type="slidenum">
              <a:rPr lang="en-US" smtClean="0"/>
              <a:t>‹#›</a:t>
            </a:fld>
            <a:endParaRPr lang="en-US"/>
          </a:p>
        </p:txBody>
      </p:sp>
    </p:spTree>
    <p:extLst>
      <p:ext uri="{BB962C8B-B14F-4D97-AF65-F5344CB8AC3E}">
        <p14:creationId xmlns:p14="http://schemas.microsoft.com/office/powerpoint/2010/main" val="2295824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hegreatrollcall.blogspot.com/2011/07/just-say-no-to-politicians-who-sign_06.html"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bhirockzz.wordpress.com/2019/09/24/basics-of-kubernetes-volumes-part-1/"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cademy.hsoub.com/devops/servers/databases/postgresql/%D9%85%D8%B2%D8%A7%D9%8A%D8%A7-%D9%85%D8%AA%D9%82%D8%AF%D9%85%D8%A9-%D9%81%D9%8A-postgres-r475/"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o56qL2t4swA?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hyperlink" Target="https://www.flickr.com/photos/streamishmc/2247180420" TargetMode="External"/><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ko/%EC%8B%9C%EC%9E%91-%EB%B2%84%ED%8A%BC-%EC%95%84%EC%9D%B4%EC%BD%98-%EB%92%A4%EB%A1%9C-%EC%9B%B9-%EC%9D%B8%ED%84%B0%EB%84%B7-%EC%A0%9C%EC%96%B4-%ED%83%90%EC%83%89-%EA%B8%B0%ED%98%B8-1426743/"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D05A8B4-310B-2EFE-D0E1-A79074C4584C}"/>
              </a:ext>
            </a:extLst>
          </p:cNvPr>
          <p:cNvSpPr>
            <a:spLocks noGrp="1"/>
          </p:cNvSpPr>
          <p:nvPr>
            <p:ph type="ctrTitle"/>
          </p:nvPr>
        </p:nvSpPr>
        <p:spPr>
          <a:xfrm>
            <a:off x="3880430" y="583345"/>
            <a:ext cx="7160357" cy="4164820"/>
          </a:xfrm>
        </p:spPr>
        <p:txBody>
          <a:bodyPr anchor="t">
            <a:normAutofit/>
          </a:bodyPr>
          <a:lstStyle/>
          <a:p>
            <a:pPr algn="r"/>
            <a:r>
              <a:rPr lang="en-US" sz="8000">
                <a:solidFill>
                  <a:srgbClr val="FFFFFF"/>
                </a:solidFill>
              </a:rPr>
              <a:t>HOTMA</a:t>
            </a:r>
          </a:p>
        </p:txBody>
      </p:sp>
      <p:sp>
        <p:nvSpPr>
          <p:cNvPr id="3" name="Subtitle 2">
            <a:extLst>
              <a:ext uri="{FF2B5EF4-FFF2-40B4-BE49-F238E27FC236}">
                <a16:creationId xmlns:a16="http://schemas.microsoft.com/office/drawing/2014/main" id="{D6EF6B02-9307-7F28-2B3E-0654D15BAB74}"/>
              </a:ext>
            </a:extLst>
          </p:cNvPr>
          <p:cNvSpPr>
            <a:spLocks noGrp="1"/>
          </p:cNvSpPr>
          <p:nvPr>
            <p:ph type="subTitle" idx="1"/>
          </p:nvPr>
        </p:nvSpPr>
        <p:spPr>
          <a:xfrm>
            <a:off x="1208228" y="5972174"/>
            <a:ext cx="8578699" cy="504825"/>
          </a:xfrm>
        </p:spPr>
        <p:txBody>
          <a:bodyPr>
            <a:normAutofit/>
          </a:bodyPr>
          <a:lstStyle/>
          <a:p>
            <a:pPr algn="l"/>
            <a:endParaRPr lang="en-US" sz="200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976299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DB6B-D368-4C72-D6B9-4D747B8CCBC2}"/>
              </a:ext>
            </a:extLst>
          </p:cNvPr>
          <p:cNvSpPr>
            <a:spLocks noGrp="1"/>
          </p:cNvSpPr>
          <p:nvPr>
            <p:ph type="title"/>
          </p:nvPr>
        </p:nvSpPr>
        <p:spPr>
          <a:xfrm>
            <a:off x="876693" y="741391"/>
            <a:ext cx="4597747" cy="1616203"/>
          </a:xfrm>
        </p:spPr>
        <p:txBody>
          <a:bodyPr anchor="b">
            <a:normAutofit/>
          </a:bodyPr>
          <a:lstStyle/>
          <a:p>
            <a:r>
              <a:rPr lang="en-US" sz="3200"/>
              <a:t>Income Hierarchy</a:t>
            </a:r>
          </a:p>
        </p:txBody>
      </p:sp>
      <p:pic>
        <p:nvPicPr>
          <p:cNvPr id="4098" name="Picture 2" descr="Free Countdown Cliparts, Download Free Countdown Cliparts png images ...">
            <a:extLst>
              <a:ext uri="{FF2B5EF4-FFF2-40B4-BE49-F238E27FC236}">
                <a16:creationId xmlns:a16="http://schemas.microsoft.com/office/drawing/2014/main" id="{19B2A246-CC58-6892-EADE-BE6ECEEEE5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2036284"/>
            <a:ext cx="5319062" cy="2710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Content Placeholder 2">
            <a:extLst>
              <a:ext uri="{FF2B5EF4-FFF2-40B4-BE49-F238E27FC236}">
                <a16:creationId xmlns:a16="http://schemas.microsoft.com/office/drawing/2014/main" id="{B852A991-A88B-C7AD-9159-2FFAC6BB3056}"/>
              </a:ext>
            </a:extLst>
          </p:cNvPr>
          <p:cNvGraphicFramePr>
            <a:graphicFrameLocks noGrp="1"/>
          </p:cNvGraphicFramePr>
          <p:nvPr>
            <p:ph idx="1"/>
          </p:nvPr>
        </p:nvGraphicFramePr>
        <p:xfrm>
          <a:off x="876693" y="2533476"/>
          <a:ext cx="4597746" cy="3447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74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E92CC-287B-BB10-9D06-C32449C126E8}"/>
              </a:ext>
            </a:extLst>
          </p:cNvPr>
          <p:cNvSpPr>
            <a:spLocks noGrp="1"/>
          </p:cNvSpPr>
          <p:nvPr>
            <p:ph type="title"/>
          </p:nvPr>
        </p:nvSpPr>
        <p:spPr>
          <a:xfrm>
            <a:off x="630936" y="639520"/>
            <a:ext cx="3429000" cy="1719072"/>
          </a:xfrm>
        </p:spPr>
        <p:txBody>
          <a:bodyPr anchor="b">
            <a:normAutofit/>
          </a:bodyPr>
          <a:lstStyle/>
          <a:p>
            <a:r>
              <a:rPr lang="en-US" sz="5400"/>
              <a:t>Income Hierarchy</a:t>
            </a:r>
          </a:p>
        </p:txBody>
      </p:sp>
      <p:sp>
        <p:nvSpPr>
          <p:cNvPr id="1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A7E6FB-7E4A-DEDC-BFF3-CC021CF993CA}"/>
              </a:ext>
            </a:extLst>
          </p:cNvPr>
          <p:cNvSpPr>
            <a:spLocks noGrp="1"/>
          </p:cNvSpPr>
          <p:nvPr>
            <p:ph idx="1"/>
          </p:nvPr>
        </p:nvSpPr>
        <p:spPr>
          <a:xfrm>
            <a:off x="630936" y="2807208"/>
            <a:ext cx="3429000" cy="3410712"/>
          </a:xfrm>
        </p:spPr>
        <p:txBody>
          <a:bodyPr anchor="t">
            <a:normAutofit/>
          </a:bodyPr>
          <a:lstStyle/>
          <a:p>
            <a:pPr marL="0" indent="0">
              <a:buNone/>
            </a:pPr>
            <a:r>
              <a:rPr lang="en-US" sz="2200"/>
              <a:t>#6</a:t>
            </a:r>
          </a:p>
          <a:p>
            <a:pPr marL="0" indent="0">
              <a:buNone/>
            </a:pPr>
            <a:r>
              <a:rPr lang="en-US" sz="2200"/>
              <a:t>Enterprise Income Verification (EIV)</a:t>
            </a:r>
          </a:p>
          <a:p>
            <a:endParaRPr lang="en-US" sz="2200"/>
          </a:p>
          <a:p>
            <a:pPr marL="0" indent="0">
              <a:buNone/>
            </a:pPr>
            <a:r>
              <a:rPr lang="en-US" sz="2200" b="1"/>
              <a:t>EIV is not allowed in the Housing Credit program</a:t>
            </a:r>
          </a:p>
          <a:p>
            <a:pPr marL="0" indent="0">
              <a:buNone/>
            </a:pPr>
            <a:endParaRPr lang="en-US" sz="2200"/>
          </a:p>
        </p:txBody>
      </p:sp>
      <p:pic>
        <p:nvPicPr>
          <p:cNvPr id="5" name="Picture 4" descr="A red circle with black text&#10;&#10;Description automatically generated">
            <a:extLst>
              <a:ext uri="{FF2B5EF4-FFF2-40B4-BE49-F238E27FC236}">
                <a16:creationId xmlns:a16="http://schemas.microsoft.com/office/drawing/2014/main" id="{9B3CD3A9-F730-9032-A2BA-20A46F771C2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61" r="1629" b="-5"/>
          <a:stretch/>
        </p:blipFill>
        <p:spPr>
          <a:xfrm>
            <a:off x="5423069" y="640080"/>
            <a:ext cx="5366173" cy="5577840"/>
          </a:xfrm>
          <a:prstGeom prst="rect">
            <a:avLst/>
          </a:prstGeom>
        </p:spPr>
      </p:pic>
    </p:spTree>
    <p:extLst>
      <p:ext uri="{BB962C8B-B14F-4D97-AF65-F5344CB8AC3E}">
        <p14:creationId xmlns:p14="http://schemas.microsoft.com/office/powerpoint/2010/main" val="409928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CEEE1-5857-DB37-39B5-2759C5D64FCE}"/>
              </a:ext>
            </a:extLst>
          </p:cNvPr>
          <p:cNvSpPr>
            <a:spLocks noGrp="1"/>
          </p:cNvSpPr>
          <p:nvPr>
            <p:ph type="title"/>
          </p:nvPr>
        </p:nvSpPr>
        <p:spPr>
          <a:xfrm>
            <a:off x="630936" y="640080"/>
            <a:ext cx="4818888" cy="1481328"/>
          </a:xfrm>
        </p:spPr>
        <p:txBody>
          <a:bodyPr anchor="b">
            <a:normAutofit/>
          </a:bodyPr>
          <a:lstStyle/>
          <a:p>
            <a:r>
              <a:rPr lang="en-US" sz="5000"/>
              <a:t>Income Hierarchy</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86C1F3-D571-D543-692C-5F9E13489B55}"/>
              </a:ext>
            </a:extLst>
          </p:cNvPr>
          <p:cNvSpPr>
            <a:spLocks noGrp="1"/>
          </p:cNvSpPr>
          <p:nvPr>
            <p:ph idx="1"/>
          </p:nvPr>
        </p:nvSpPr>
        <p:spPr>
          <a:xfrm>
            <a:off x="630936" y="2660904"/>
            <a:ext cx="4818888" cy="3547872"/>
          </a:xfrm>
        </p:spPr>
        <p:txBody>
          <a:bodyPr anchor="t">
            <a:normAutofit/>
          </a:bodyPr>
          <a:lstStyle/>
          <a:p>
            <a:pPr marL="0" indent="0">
              <a:buNone/>
            </a:pPr>
            <a:r>
              <a:rPr lang="en-US" sz="1700"/>
              <a:t>#5</a:t>
            </a:r>
          </a:p>
          <a:p>
            <a:pPr marL="0" indent="0">
              <a:buNone/>
            </a:pPr>
            <a:r>
              <a:rPr lang="en-US" sz="1700"/>
              <a:t>Upfront Income Verification (UIV) using non-EIV system.</a:t>
            </a:r>
          </a:p>
          <a:p>
            <a:r>
              <a:rPr lang="en-US" sz="1700"/>
              <a:t>Examples:</a:t>
            </a:r>
          </a:p>
          <a:p>
            <a:pPr lvl="1"/>
            <a:r>
              <a:rPr lang="en-US" sz="1700"/>
              <a:t>Web-Based State Benefit Systems</a:t>
            </a:r>
          </a:p>
          <a:p>
            <a:pPr lvl="2"/>
            <a:r>
              <a:rPr lang="en-US" sz="1700"/>
              <a:t>The Work Number</a:t>
            </a:r>
          </a:p>
          <a:p>
            <a:pPr lvl="2"/>
            <a:r>
              <a:rPr lang="en-US" sz="1700"/>
              <a:t>truv – Income/Assets (Gig Economy)</a:t>
            </a:r>
          </a:p>
          <a:p>
            <a:pPr lvl="2"/>
            <a:r>
              <a:rPr lang="en-US" sz="1700"/>
              <a:t>Finicity – Asset Verification</a:t>
            </a:r>
          </a:p>
          <a:p>
            <a:pPr lvl="2"/>
            <a:r>
              <a:rPr lang="en-US" sz="1700"/>
              <a:t>Experian – Income/Asset Verification</a:t>
            </a:r>
          </a:p>
          <a:p>
            <a:pPr lvl="2"/>
            <a:r>
              <a:rPr lang="en-US" sz="1700"/>
              <a:t>Plaid – Income/Asset Verification</a:t>
            </a:r>
          </a:p>
          <a:p>
            <a:pPr lvl="2"/>
            <a:r>
              <a:rPr lang="en-US" sz="1700"/>
              <a:t>Argyle – Income/Asset Verification</a:t>
            </a:r>
          </a:p>
          <a:p>
            <a:pPr lvl="2"/>
            <a:endParaRPr lang="en-US" sz="1700"/>
          </a:p>
        </p:txBody>
      </p:sp>
      <p:pic>
        <p:nvPicPr>
          <p:cNvPr id="5" name="Picture 4" descr="A cartoon rabbit running on a track&#10;&#10;Description automatically generated">
            <a:extLst>
              <a:ext uri="{FF2B5EF4-FFF2-40B4-BE49-F238E27FC236}">
                <a16:creationId xmlns:a16="http://schemas.microsoft.com/office/drawing/2014/main" id="{E833B466-C461-80BE-73BA-5860ED0D2C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447395"/>
            <a:ext cx="5458968" cy="3963210"/>
          </a:xfrm>
          <a:prstGeom prst="rect">
            <a:avLst/>
          </a:prstGeom>
        </p:spPr>
      </p:pic>
    </p:spTree>
    <p:extLst>
      <p:ext uri="{BB962C8B-B14F-4D97-AF65-F5344CB8AC3E}">
        <p14:creationId xmlns:p14="http://schemas.microsoft.com/office/powerpoint/2010/main" val="232438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45727-577A-9C75-6F0C-1B9FFE357E3C}"/>
              </a:ext>
            </a:extLst>
          </p:cNvPr>
          <p:cNvSpPr>
            <a:spLocks noGrp="1"/>
          </p:cNvSpPr>
          <p:nvPr>
            <p:ph type="title"/>
          </p:nvPr>
        </p:nvSpPr>
        <p:spPr>
          <a:xfrm>
            <a:off x="630936" y="639520"/>
            <a:ext cx="3429000" cy="1719072"/>
          </a:xfrm>
        </p:spPr>
        <p:txBody>
          <a:bodyPr anchor="b">
            <a:normAutofit/>
          </a:bodyPr>
          <a:lstStyle/>
          <a:p>
            <a:r>
              <a:rPr lang="en-US" sz="5400"/>
              <a:t>Income Hierarchy</a:t>
            </a:r>
          </a:p>
        </p:txBody>
      </p:sp>
      <p:sp>
        <p:nvSpPr>
          <p:cNvPr id="308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301C2A-6361-015E-3B82-FFDF907CBBB7}"/>
              </a:ext>
            </a:extLst>
          </p:cNvPr>
          <p:cNvSpPr>
            <a:spLocks noGrp="1"/>
          </p:cNvSpPr>
          <p:nvPr>
            <p:ph idx="1"/>
          </p:nvPr>
        </p:nvSpPr>
        <p:spPr>
          <a:xfrm>
            <a:off x="630936" y="2807208"/>
            <a:ext cx="3429000" cy="3410712"/>
          </a:xfrm>
        </p:spPr>
        <p:txBody>
          <a:bodyPr anchor="t">
            <a:normAutofit/>
          </a:bodyPr>
          <a:lstStyle/>
          <a:p>
            <a:pPr marL="0" indent="0">
              <a:buNone/>
            </a:pPr>
            <a:r>
              <a:rPr lang="en-US" sz="1500"/>
              <a:t>#4</a:t>
            </a:r>
          </a:p>
          <a:p>
            <a:pPr marL="0" indent="0">
              <a:buNone/>
            </a:pPr>
            <a:r>
              <a:rPr lang="en-US" sz="1500"/>
              <a:t>Written, 3</a:t>
            </a:r>
            <a:r>
              <a:rPr lang="en-US" sz="1500" baseline="30000"/>
              <a:t>rd</a:t>
            </a:r>
            <a:r>
              <a:rPr lang="en-US" sz="1500"/>
              <a:t> Party Verification</a:t>
            </a:r>
          </a:p>
          <a:p>
            <a:pPr marL="0" indent="0">
              <a:buNone/>
            </a:pPr>
            <a:r>
              <a:rPr lang="en-US" sz="1500"/>
              <a:t>“Tenant-Provided Verification“</a:t>
            </a:r>
          </a:p>
          <a:p>
            <a:r>
              <a:rPr lang="en-US" sz="1500"/>
              <a:t>Example:</a:t>
            </a:r>
          </a:p>
          <a:p>
            <a:pPr lvl="1"/>
            <a:r>
              <a:rPr lang="en-US" sz="1500"/>
              <a:t>Self-Employment</a:t>
            </a:r>
          </a:p>
          <a:p>
            <a:pPr lvl="1"/>
            <a:r>
              <a:rPr lang="en-US" sz="1500"/>
              <a:t>Go Fund Me Account</a:t>
            </a:r>
          </a:p>
          <a:p>
            <a:pPr lvl="1"/>
            <a:r>
              <a:rPr lang="en-US" sz="1500"/>
              <a:t>Veterans Benefits</a:t>
            </a:r>
          </a:p>
          <a:p>
            <a:pPr lvl="1"/>
            <a:r>
              <a:rPr lang="en-US" sz="1500"/>
              <a:t>Pay Stubs</a:t>
            </a:r>
          </a:p>
          <a:p>
            <a:pPr lvl="1"/>
            <a:r>
              <a:rPr lang="en-US" sz="1500"/>
              <a:t>Letter of Hire</a:t>
            </a:r>
          </a:p>
          <a:p>
            <a:pPr lvl="1"/>
            <a:r>
              <a:rPr lang="en-US" sz="1500"/>
              <a:t>SSA Benefit Letter</a:t>
            </a:r>
          </a:p>
          <a:p>
            <a:pPr lvl="1"/>
            <a:r>
              <a:rPr lang="en-US" sz="1500"/>
              <a:t>Bank Statements</a:t>
            </a:r>
          </a:p>
          <a:p>
            <a:endParaRPr lang="en-US" sz="1500"/>
          </a:p>
        </p:txBody>
      </p:sp>
      <p:pic>
        <p:nvPicPr>
          <p:cNvPr id="3074" name="Picture 2" descr="THIRD PARTY Text on Blue Grungy Rectangle Stamp Stock Illustration ...">
            <a:extLst>
              <a:ext uri="{FF2B5EF4-FFF2-40B4-BE49-F238E27FC236}">
                <a16:creationId xmlns:a16="http://schemas.microsoft.com/office/drawing/2014/main" id="{B5B8862B-95A3-07DC-5EE6-C76ECEBC65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3326" y="2120906"/>
            <a:ext cx="6903720" cy="277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5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E2601-31D4-B7D0-DDED-42699D3B07DB}"/>
              </a:ext>
            </a:extLst>
          </p:cNvPr>
          <p:cNvSpPr>
            <a:spLocks noGrp="1"/>
          </p:cNvSpPr>
          <p:nvPr>
            <p:ph type="title"/>
          </p:nvPr>
        </p:nvSpPr>
        <p:spPr>
          <a:xfrm>
            <a:off x="630936" y="640080"/>
            <a:ext cx="4818888" cy="1481328"/>
          </a:xfrm>
        </p:spPr>
        <p:txBody>
          <a:bodyPr anchor="b">
            <a:normAutofit/>
          </a:bodyPr>
          <a:lstStyle/>
          <a:p>
            <a:r>
              <a:rPr lang="en-US" sz="5000"/>
              <a:t>Income Hierarchy</a:t>
            </a:r>
          </a:p>
        </p:txBody>
      </p:sp>
      <p:sp>
        <p:nvSpPr>
          <p:cNvPr id="2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2CB90C-78F1-5F31-D8A7-F36D1099251A}"/>
              </a:ext>
            </a:extLst>
          </p:cNvPr>
          <p:cNvSpPr>
            <a:spLocks noGrp="1"/>
          </p:cNvSpPr>
          <p:nvPr>
            <p:ph idx="1"/>
          </p:nvPr>
        </p:nvSpPr>
        <p:spPr>
          <a:xfrm>
            <a:off x="630936" y="2660904"/>
            <a:ext cx="4818888" cy="3547872"/>
          </a:xfrm>
        </p:spPr>
        <p:txBody>
          <a:bodyPr anchor="t">
            <a:normAutofit/>
          </a:bodyPr>
          <a:lstStyle/>
          <a:p>
            <a:pPr marL="0" indent="0">
              <a:buNone/>
            </a:pPr>
            <a:r>
              <a:rPr lang="en-US" sz="2200"/>
              <a:t>#3</a:t>
            </a:r>
          </a:p>
          <a:p>
            <a:pPr marL="0" indent="0">
              <a:buNone/>
            </a:pPr>
            <a:r>
              <a:rPr lang="en-US" sz="2200"/>
              <a:t>Written, 3</a:t>
            </a:r>
            <a:r>
              <a:rPr lang="en-US" sz="2200" baseline="30000"/>
              <a:t>rd</a:t>
            </a:r>
            <a:r>
              <a:rPr lang="en-US" sz="2200"/>
              <a:t> Party Verification Form</a:t>
            </a:r>
          </a:p>
          <a:p>
            <a:pPr marL="0" indent="0">
              <a:buNone/>
            </a:pPr>
            <a:r>
              <a:rPr lang="en-US" sz="2200"/>
              <a:t>“Traditional 3</a:t>
            </a:r>
            <a:r>
              <a:rPr lang="en-US" sz="2200" baseline="30000"/>
              <a:t>rd</a:t>
            </a:r>
            <a:r>
              <a:rPr lang="en-US" sz="2200"/>
              <a:t> Party Verification”</a:t>
            </a:r>
          </a:p>
          <a:p>
            <a:pPr marL="0" indent="0">
              <a:buNone/>
            </a:pPr>
            <a:r>
              <a:rPr lang="en-US" sz="2200"/>
              <a:t>A form completed by the 3</a:t>
            </a:r>
            <a:r>
              <a:rPr lang="en-US" sz="2200" baseline="30000"/>
              <a:t>rd</a:t>
            </a:r>
            <a:r>
              <a:rPr lang="en-US" sz="2200"/>
              <a:t> party by hand. (in writing or type-set)</a:t>
            </a:r>
          </a:p>
        </p:txBody>
      </p:sp>
      <p:pic>
        <p:nvPicPr>
          <p:cNvPr id="8" name="Picture 7" descr="A table with numbers and text&#10;&#10;Description automatically generated">
            <a:extLst>
              <a:ext uri="{FF2B5EF4-FFF2-40B4-BE49-F238E27FC236}">
                <a16:creationId xmlns:a16="http://schemas.microsoft.com/office/drawing/2014/main" id="{1C9B2770-0561-0F8B-2335-19B1A0CD93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484243"/>
            <a:ext cx="5458968" cy="3889514"/>
          </a:xfrm>
          <a:prstGeom prst="rect">
            <a:avLst/>
          </a:prstGeom>
        </p:spPr>
      </p:pic>
    </p:spTree>
    <p:extLst>
      <p:ext uri="{BB962C8B-B14F-4D97-AF65-F5344CB8AC3E}">
        <p14:creationId xmlns:p14="http://schemas.microsoft.com/office/powerpoint/2010/main" val="67567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15D73-FE74-64D6-0D07-9FB6B2CDAE9D}"/>
              </a:ext>
            </a:extLst>
          </p:cNvPr>
          <p:cNvSpPr>
            <a:spLocks noGrp="1"/>
          </p:cNvSpPr>
          <p:nvPr>
            <p:ph type="title"/>
          </p:nvPr>
        </p:nvSpPr>
        <p:spPr>
          <a:xfrm>
            <a:off x="630936" y="639520"/>
            <a:ext cx="3429000" cy="1719072"/>
          </a:xfrm>
        </p:spPr>
        <p:txBody>
          <a:bodyPr anchor="b">
            <a:normAutofit/>
          </a:bodyPr>
          <a:lstStyle/>
          <a:p>
            <a:r>
              <a:rPr lang="en-US" sz="5400"/>
              <a:t>Income Hierarchy</a:t>
            </a:r>
          </a:p>
        </p:txBody>
      </p:sp>
      <p:sp>
        <p:nvSpPr>
          <p:cNvPr id="103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A76171-E460-0280-CE2B-454B77457750}"/>
              </a:ext>
            </a:extLst>
          </p:cNvPr>
          <p:cNvSpPr>
            <a:spLocks noGrp="1"/>
          </p:cNvSpPr>
          <p:nvPr>
            <p:ph idx="1"/>
          </p:nvPr>
        </p:nvSpPr>
        <p:spPr>
          <a:xfrm>
            <a:off x="630936" y="2807208"/>
            <a:ext cx="3429000" cy="3410712"/>
          </a:xfrm>
        </p:spPr>
        <p:txBody>
          <a:bodyPr anchor="t">
            <a:normAutofit/>
          </a:bodyPr>
          <a:lstStyle/>
          <a:p>
            <a:pPr marL="0" indent="0">
              <a:buNone/>
            </a:pPr>
            <a:r>
              <a:rPr lang="en-US" sz="1700" dirty="0"/>
              <a:t>#2</a:t>
            </a:r>
          </a:p>
          <a:p>
            <a:pPr marL="0" indent="0">
              <a:buNone/>
            </a:pPr>
            <a:r>
              <a:rPr lang="en-US" sz="1700" dirty="0"/>
              <a:t>Oral 3</a:t>
            </a:r>
            <a:r>
              <a:rPr lang="en-US" sz="1700" baseline="30000" dirty="0"/>
              <a:t>rd</a:t>
            </a:r>
            <a:r>
              <a:rPr lang="en-US" sz="1700" dirty="0"/>
              <a:t> Party Verification</a:t>
            </a:r>
          </a:p>
          <a:p>
            <a:r>
              <a:rPr lang="en-US" sz="1700" dirty="0"/>
              <a:t>Contacting the Income Source via telephone or in-person</a:t>
            </a:r>
          </a:p>
          <a:p>
            <a:r>
              <a:rPr lang="en-US" sz="1700" dirty="0"/>
              <a:t>This type must be documented in the file with the following:</a:t>
            </a:r>
          </a:p>
          <a:p>
            <a:pPr lvl="1"/>
            <a:r>
              <a:rPr lang="en-US" sz="1700" dirty="0"/>
              <a:t>Date and Time of the call or visit</a:t>
            </a:r>
          </a:p>
          <a:p>
            <a:pPr lvl="1"/>
            <a:r>
              <a:rPr lang="en-US" sz="1700" dirty="0"/>
              <a:t>Name of Contact Person and their telephone #</a:t>
            </a:r>
          </a:p>
          <a:p>
            <a:pPr lvl="1"/>
            <a:r>
              <a:rPr lang="en-US" sz="1700" dirty="0"/>
              <a:t>Confirmed Information</a:t>
            </a:r>
          </a:p>
        </p:txBody>
      </p:sp>
      <p:pic>
        <p:nvPicPr>
          <p:cNvPr id="1028" name="Picture 4" descr="Verbal Communication Skills Clipart">
            <a:extLst>
              <a:ext uri="{FF2B5EF4-FFF2-40B4-BE49-F238E27FC236}">
                <a16:creationId xmlns:a16="http://schemas.microsoft.com/office/drawing/2014/main" id="{94388193-12AD-BEEB-D59C-762413DCC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63" r="22213"/>
          <a:stretch/>
        </p:blipFill>
        <p:spPr bwMode="auto">
          <a:xfrm>
            <a:off x="5100777" y="640080"/>
            <a:ext cx="601075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7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23C3D-2C3B-69BC-B570-148670C041A3}"/>
              </a:ext>
            </a:extLst>
          </p:cNvPr>
          <p:cNvSpPr>
            <a:spLocks noGrp="1"/>
          </p:cNvSpPr>
          <p:nvPr>
            <p:ph type="title"/>
          </p:nvPr>
        </p:nvSpPr>
        <p:spPr>
          <a:xfrm>
            <a:off x="572493" y="238539"/>
            <a:ext cx="11018520" cy="1434415"/>
          </a:xfrm>
        </p:spPr>
        <p:txBody>
          <a:bodyPr anchor="b">
            <a:normAutofit/>
          </a:bodyPr>
          <a:lstStyle/>
          <a:p>
            <a:r>
              <a:rPr lang="en-US" sz="5400"/>
              <a:t>Income Hierarchy</a:t>
            </a:r>
          </a:p>
        </p:txBody>
      </p:sp>
      <p:sp>
        <p:nvSpPr>
          <p:cNvPr id="206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66BF7B-6AA7-18A0-731F-A58D465F5D9E}"/>
              </a:ext>
            </a:extLst>
          </p:cNvPr>
          <p:cNvSpPr>
            <a:spLocks noGrp="1"/>
          </p:cNvSpPr>
          <p:nvPr>
            <p:ph idx="1"/>
          </p:nvPr>
        </p:nvSpPr>
        <p:spPr>
          <a:xfrm>
            <a:off x="572493" y="2071316"/>
            <a:ext cx="6713552" cy="4119172"/>
          </a:xfrm>
        </p:spPr>
        <p:txBody>
          <a:bodyPr anchor="t">
            <a:normAutofit/>
          </a:bodyPr>
          <a:lstStyle/>
          <a:p>
            <a:pPr marL="0" indent="0">
              <a:buNone/>
            </a:pPr>
            <a:r>
              <a:rPr lang="en-US" sz="2200"/>
              <a:t>#1</a:t>
            </a:r>
          </a:p>
          <a:p>
            <a:pPr marL="0" indent="0">
              <a:buNone/>
            </a:pPr>
            <a:r>
              <a:rPr lang="en-US" sz="2200"/>
              <a:t>Self-Certification (not a 3</a:t>
            </a:r>
            <a:r>
              <a:rPr lang="en-US" sz="2200" baseline="30000"/>
              <a:t>rd</a:t>
            </a:r>
            <a:r>
              <a:rPr lang="en-US" sz="2200"/>
              <a:t> party verification)</a:t>
            </a:r>
          </a:p>
          <a:p>
            <a:r>
              <a:rPr lang="en-US" sz="2200"/>
              <a:t>Use as a last resort when unable to obtain any type of 3</a:t>
            </a:r>
            <a:r>
              <a:rPr lang="en-US" sz="2200" baseline="30000"/>
              <a:t>rd</a:t>
            </a:r>
            <a:r>
              <a:rPr lang="en-US" sz="2200"/>
              <a:t> party verification</a:t>
            </a:r>
          </a:p>
          <a:p>
            <a:r>
              <a:rPr lang="en-US" sz="2200"/>
              <a:t>Must Document the File with the following:</a:t>
            </a:r>
          </a:p>
          <a:p>
            <a:pPr lvl="1"/>
            <a:r>
              <a:rPr lang="en-US" sz="2200"/>
              <a:t>Why 3</a:t>
            </a:r>
            <a:r>
              <a:rPr lang="en-US" sz="2200" baseline="30000"/>
              <a:t>rd</a:t>
            </a:r>
            <a:r>
              <a:rPr lang="en-US" sz="2200"/>
              <a:t> party verification was not available</a:t>
            </a:r>
          </a:p>
          <a:p>
            <a:r>
              <a:rPr lang="en-US" sz="2200"/>
              <a:t>Not required to be notarized, but it is recommended to use language to ensure the individual knows the consequences of knowingly providing false information</a:t>
            </a:r>
          </a:p>
          <a:p>
            <a:pPr lvl="1"/>
            <a:endParaRPr lang="en-US" sz="2200"/>
          </a:p>
          <a:p>
            <a:endParaRPr lang="en-US" sz="2200"/>
          </a:p>
          <a:p>
            <a:pPr marL="0" indent="0">
              <a:buNone/>
            </a:pPr>
            <a:endParaRPr lang="en-US" sz="2200"/>
          </a:p>
        </p:txBody>
      </p:sp>
      <p:pic>
        <p:nvPicPr>
          <p:cNvPr id="2050" name="Picture 2" descr="Last Resort Stock Illustrations – 131 Last Resort Stock Illustrations ...">
            <a:extLst>
              <a:ext uri="{FF2B5EF4-FFF2-40B4-BE49-F238E27FC236}">
                <a16:creationId xmlns:a16="http://schemas.microsoft.com/office/drawing/2014/main" id="{666F1AD7-919D-5FB8-D05F-938871B57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9" r="235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6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2C3F6-4608-B163-F5D3-008797AE9B87}"/>
              </a:ext>
            </a:extLst>
          </p:cNvPr>
          <p:cNvSpPr>
            <a:spLocks noGrp="1"/>
          </p:cNvSpPr>
          <p:nvPr>
            <p:ph type="title"/>
          </p:nvPr>
        </p:nvSpPr>
        <p:spPr>
          <a:xfrm>
            <a:off x="645065" y="1463040"/>
            <a:ext cx="3796306" cy="2690949"/>
          </a:xfrm>
        </p:spPr>
        <p:txBody>
          <a:bodyPr anchor="t">
            <a:normAutofit/>
          </a:bodyPr>
          <a:lstStyle/>
          <a:p>
            <a:r>
              <a:rPr lang="en-US" sz="4800"/>
              <a:t>Assets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28D60-AB2E-1D47-2B39-6AF286022424}"/>
              </a:ext>
            </a:extLst>
          </p:cNvPr>
          <p:cNvSpPr>
            <a:spLocks noGrp="1"/>
          </p:cNvSpPr>
          <p:nvPr>
            <p:ph idx="1"/>
          </p:nvPr>
        </p:nvSpPr>
        <p:spPr>
          <a:xfrm>
            <a:off x="5656218" y="1463039"/>
            <a:ext cx="5542387" cy="4300447"/>
          </a:xfrm>
        </p:spPr>
        <p:txBody>
          <a:bodyPr anchor="t">
            <a:normAutofit/>
          </a:bodyPr>
          <a:lstStyle/>
          <a:p>
            <a:pPr marL="0" indent="0">
              <a:buNone/>
            </a:pPr>
            <a:r>
              <a:rPr lang="en-US" sz="2000" b="0" i="0" u="none" strike="noStrike" baseline="0" dirty="0">
                <a:latin typeface="Times New Roman" panose="02020603050405020304" pitchFamily="18" charset="0"/>
              </a:rPr>
              <a:t>Net family assets are defined as the net cash value of </a:t>
            </a:r>
            <a:r>
              <a:rPr lang="en-US" sz="2000" b="1" i="0" u="none" strike="noStrike" baseline="0" dirty="0">
                <a:latin typeface="Times New Roman" panose="02020603050405020304" pitchFamily="18" charset="0"/>
              </a:rPr>
              <a:t>all assets owned by the family</a:t>
            </a:r>
            <a:r>
              <a:rPr lang="en-US" sz="2000" b="0" i="0" u="none" strike="noStrike" baseline="0" dirty="0">
                <a:latin typeface="Times New Roman" panose="02020603050405020304" pitchFamily="18" charset="0"/>
              </a:rPr>
              <a:t>, after deducting reasonable costs that would be incurred in disposing of real property, savings, stocks, bonds, and other forms of investment, except as excluded. </a:t>
            </a:r>
          </a:p>
          <a:p>
            <a:r>
              <a:rPr lang="en-US" sz="2000" dirty="0">
                <a:latin typeface="Times New Roman" panose="02020603050405020304" pitchFamily="18" charset="0"/>
              </a:rPr>
              <a:t>Determining Net Family Assets</a:t>
            </a:r>
          </a:p>
          <a:p>
            <a:pPr lvl="1"/>
            <a:r>
              <a:rPr lang="en-US" sz="2000" dirty="0"/>
              <a:t>Notice H 2023-10, page 44-46</a:t>
            </a:r>
          </a:p>
          <a:p>
            <a:r>
              <a:rPr lang="en-US" sz="2000" dirty="0"/>
              <a:t>Exclusions from Net Family Assets </a:t>
            </a:r>
          </a:p>
          <a:p>
            <a:pPr lvl="1"/>
            <a:r>
              <a:rPr lang="en-US" sz="2000" dirty="0"/>
              <a:t>AHFA Compliance Manual</a:t>
            </a:r>
          </a:p>
          <a:p>
            <a:pPr lvl="1"/>
            <a:r>
              <a:rPr lang="en-US" sz="2000" dirty="0"/>
              <a:t>Notice H 2023-10, page 46-47</a:t>
            </a:r>
          </a:p>
          <a:p>
            <a:r>
              <a:rPr lang="en-US" sz="2000" dirty="0"/>
              <a:t>Necessary and Non-Necessary Personal Property</a:t>
            </a:r>
          </a:p>
          <a:p>
            <a:pPr lvl="1"/>
            <a:r>
              <a:rPr lang="en-US" sz="2000" dirty="0"/>
              <a:t>Notice H 2023-10, page 47-48</a:t>
            </a:r>
          </a:p>
        </p:txBody>
      </p:sp>
    </p:spTree>
    <p:extLst>
      <p:ext uri="{BB962C8B-B14F-4D97-AF65-F5344CB8AC3E}">
        <p14:creationId xmlns:p14="http://schemas.microsoft.com/office/powerpoint/2010/main" val="312452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20E1C-755D-A60F-2EEF-3B48CB3EE98D}"/>
              </a:ext>
            </a:extLst>
          </p:cNvPr>
          <p:cNvSpPr>
            <a:spLocks noGrp="1"/>
          </p:cNvSpPr>
          <p:nvPr>
            <p:ph type="title"/>
          </p:nvPr>
        </p:nvSpPr>
        <p:spPr>
          <a:xfrm>
            <a:off x="808638" y="386930"/>
            <a:ext cx="9236700" cy="1188950"/>
          </a:xfrm>
        </p:spPr>
        <p:txBody>
          <a:bodyPr anchor="b">
            <a:normAutofit/>
          </a:bodyPr>
          <a:lstStyle/>
          <a:p>
            <a:r>
              <a:rPr lang="en-US" sz="3800"/>
              <a:t>Necessary and Non-Necessary Personal Property (NNPP)</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3E7B4A-3158-3855-8860-A6434FA3EE29}"/>
              </a:ext>
            </a:extLst>
          </p:cNvPr>
          <p:cNvSpPr>
            <a:spLocks noGrp="1"/>
          </p:cNvSpPr>
          <p:nvPr>
            <p:ph idx="1"/>
          </p:nvPr>
        </p:nvSpPr>
        <p:spPr>
          <a:xfrm>
            <a:off x="793660" y="2599509"/>
            <a:ext cx="10143668" cy="3435531"/>
          </a:xfrm>
        </p:spPr>
        <p:txBody>
          <a:bodyPr anchor="ctr">
            <a:normAutofit/>
          </a:bodyPr>
          <a:lstStyle/>
          <a:p>
            <a:pPr marL="0" indent="0">
              <a:buNone/>
            </a:pPr>
            <a:r>
              <a:rPr lang="en-US" sz="2400"/>
              <a:t>Necessary personal property is excluded from net family assets.</a:t>
            </a:r>
          </a:p>
          <a:p>
            <a:pPr marL="0" indent="0">
              <a:buNone/>
            </a:pPr>
            <a:r>
              <a:rPr lang="en-US" sz="2400"/>
              <a:t>Non-necessary personal property with a combined value greater than the Imputed Income Limitation (currently $51,600) is considered part of net family assets.</a:t>
            </a:r>
          </a:p>
          <a:p>
            <a:pPr marL="0" indent="0">
              <a:buNone/>
            </a:pPr>
            <a:endParaRPr lang="en-US" sz="2400"/>
          </a:p>
        </p:txBody>
      </p:sp>
    </p:spTree>
    <p:extLst>
      <p:ext uri="{BB962C8B-B14F-4D97-AF65-F5344CB8AC3E}">
        <p14:creationId xmlns:p14="http://schemas.microsoft.com/office/powerpoint/2010/main" val="313689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57B49-4075-E1B1-A3F6-DCD88D2D0647}"/>
              </a:ext>
            </a:extLst>
          </p:cNvPr>
          <p:cNvSpPr>
            <a:spLocks noGrp="1"/>
          </p:cNvSpPr>
          <p:nvPr>
            <p:ph type="title"/>
          </p:nvPr>
        </p:nvSpPr>
        <p:spPr>
          <a:xfrm>
            <a:off x="635000" y="640823"/>
            <a:ext cx="3418659" cy="5583148"/>
          </a:xfrm>
        </p:spPr>
        <p:txBody>
          <a:bodyPr anchor="ctr">
            <a:normAutofit/>
          </a:bodyPr>
          <a:lstStyle/>
          <a:p>
            <a:r>
              <a:rPr lang="en-US" sz="5400" dirty="0"/>
              <a:t>Necessary and Non-Necessary Personal Property (NNPP)</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898DA85-8C84-101A-6BB5-816FC5BEB2E4}"/>
              </a:ext>
            </a:extLst>
          </p:cNvPr>
          <p:cNvGraphicFramePr>
            <a:graphicFrameLocks noGrp="1"/>
          </p:cNvGraphicFramePr>
          <p:nvPr>
            <p:ph idx="1"/>
            <p:extLst>
              <p:ext uri="{D42A27DB-BD31-4B8C-83A1-F6EECF244321}">
                <p14:modId xmlns:p14="http://schemas.microsoft.com/office/powerpoint/2010/main" val="421928150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37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Why? Why? Oh, that's why 🤣🤣 || #thebigbangtheory #shorts">
            <a:hlinkClick r:id="" action="ppaction://media"/>
            <a:extLst>
              <a:ext uri="{FF2B5EF4-FFF2-40B4-BE49-F238E27FC236}">
                <a16:creationId xmlns:a16="http://schemas.microsoft.com/office/drawing/2014/main" id="{7A0E372A-81B8-F4E1-804A-6401903E7D9B}"/>
              </a:ext>
            </a:extLst>
          </p:cNvPr>
          <p:cNvPicPr>
            <a:picLocks noGrp="1" noRot="1" noChangeAspect="1"/>
          </p:cNvPicPr>
          <p:nvPr>
            <p:ph idx="1"/>
            <a:videoFile r:link="rId1"/>
          </p:nvPr>
        </p:nvPicPr>
        <p:blipFill>
          <a:blip r:embed="rId3"/>
          <a:stretch>
            <a:fillRect/>
          </a:stretch>
        </p:blipFill>
        <p:spPr>
          <a:xfrm>
            <a:off x="4522174" y="643467"/>
            <a:ext cx="3147652" cy="5571066"/>
          </a:xfrm>
          <a:prstGeom prst="rect">
            <a:avLst/>
          </a:prstGeom>
        </p:spPr>
      </p:pic>
    </p:spTree>
    <p:extLst>
      <p:ext uri="{BB962C8B-B14F-4D97-AF65-F5344CB8AC3E}">
        <p14:creationId xmlns:p14="http://schemas.microsoft.com/office/powerpoint/2010/main" val="42673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741116-F6C0-7959-37F3-F8E326E70548}"/>
              </a:ext>
            </a:extLst>
          </p:cNvPr>
          <p:cNvSpPr>
            <a:spLocks noGrp="1"/>
          </p:cNvSpPr>
          <p:nvPr>
            <p:ph type="title"/>
          </p:nvPr>
        </p:nvSpPr>
        <p:spPr>
          <a:xfrm>
            <a:off x="808638" y="386930"/>
            <a:ext cx="9236700" cy="1188950"/>
          </a:xfrm>
        </p:spPr>
        <p:txBody>
          <a:bodyPr anchor="b">
            <a:normAutofit/>
          </a:bodyPr>
          <a:lstStyle/>
          <a:p>
            <a:r>
              <a:rPr lang="en-US" sz="3800" dirty="0"/>
              <a:t>Necessary and Non-Necessary Personal Property (NNPP)</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56BD5F-5E87-00E6-D1DF-ECC68DE75992}"/>
              </a:ext>
            </a:extLst>
          </p:cNvPr>
          <p:cNvSpPr>
            <a:spLocks noGrp="1"/>
          </p:cNvSpPr>
          <p:nvPr>
            <p:ph idx="1"/>
          </p:nvPr>
        </p:nvSpPr>
        <p:spPr>
          <a:xfrm>
            <a:off x="793660" y="2599509"/>
            <a:ext cx="10143668" cy="3435531"/>
          </a:xfrm>
        </p:spPr>
        <p:txBody>
          <a:bodyPr anchor="ctr">
            <a:normAutofit/>
          </a:bodyPr>
          <a:lstStyle/>
          <a:p>
            <a:pPr marL="0" indent="0">
              <a:buNone/>
            </a:pPr>
            <a:r>
              <a:rPr lang="en-US" sz="2200" b="1" u="sng"/>
              <a:t>Necessary Personal Property</a:t>
            </a:r>
          </a:p>
          <a:p>
            <a:pPr marL="0" indent="0">
              <a:buNone/>
            </a:pPr>
            <a:r>
              <a:rPr lang="en-US" sz="2200"/>
              <a:t>Items that are essential to the family for the following:</a:t>
            </a:r>
          </a:p>
          <a:p>
            <a:r>
              <a:rPr lang="en-US" sz="2200"/>
              <a:t>Maintenance, Use, and Occupancy of the Premises as a Home</a:t>
            </a:r>
          </a:p>
          <a:p>
            <a:r>
              <a:rPr lang="en-US" sz="2200"/>
              <a:t>Necessary for Employment</a:t>
            </a:r>
          </a:p>
          <a:p>
            <a:r>
              <a:rPr lang="en-US" sz="2200"/>
              <a:t>Necessary for Education</a:t>
            </a:r>
          </a:p>
          <a:p>
            <a:r>
              <a:rPr lang="en-US" sz="2200"/>
              <a:t>Necessary for Health and Wellness</a:t>
            </a:r>
          </a:p>
          <a:p>
            <a:r>
              <a:rPr lang="en-US" sz="2200"/>
              <a:t>Do </a:t>
            </a:r>
            <a:r>
              <a:rPr lang="en-US" sz="2200" b="1" u="sng"/>
              <a:t>not </a:t>
            </a:r>
            <a:r>
              <a:rPr lang="en-US" sz="2200"/>
              <a:t>include bank accounts, other financial investments, or luxury items</a:t>
            </a:r>
          </a:p>
          <a:p>
            <a:pPr marL="0" indent="0">
              <a:buNone/>
            </a:pPr>
            <a:endParaRPr lang="en-US" sz="2200"/>
          </a:p>
        </p:txBody>
      </p:sp>
    </p:spTree>
    <p:extLst>
      <p:ext uri="{BB962C8B-B14F-4D97-AF65-F5344CB8AC3E}">
        <p14:creationId xmlns:p14="http://schemas.microsoft.com/office/powerpoint/2010/main" val="315752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EDCE2-6D1D-E886-78DD-2E9804FBAB9A}"/>
              </a:ext>
            </a:extLst>
          </p:cNvPr>
          <p:cNvSpPr>
            <a:spLocks noGrp="1"/>
          </p:cNvSpPr>
          <p:nvPr>
            <p:ph type="title"/>
          </p:nvPr>
        </p:nvSpPr>
        <p:spPr>
          <a:xfrm>
            <a:off x="1043631" y="809898"/>
            <a:ext cx="9942716" cy="1554480"/>
          </a:xfrm>
        </p:spPr>
        <p:txBody>
          <a:bodyPr anchor="ctr">
            <a:normAutofit/>
          </a:bodyPr>
          <a:lstStyle/>
          <a:p>
            <a:r>
              <a:rPr lang="en-US" sz="4800"/>
              <a:t>Necessary and Non-Necessary Personal Property (NNPP)</a:t>
            </a:r>
          </a:p>
        </p:txBody>
      </p:sp>
      <p:sp>
        <p:nvSpPr>
          <p:cNvPr id="3" name="Content Placeholder 2">
            <a:extLst>
              <a:ext uri="{FF2B5EF4-FFF2-40B4-BE49-F238E27FC236}">
                <a16:creationId xmlns:a16="http://schemas.microsoft.com/office/drawing/2014/main" id="{9567A05B-24E2-AC96-2109-3552F4B07DE8}"/>
              </a:ext>
            </a:extLst>
          </p:cNvPr>
          <p:cNvSpPr>
            <a:spLocks noGrp="1"/>
          </p:cNvSpPr>
          <p:nvPr>
            <p:ph idx="1"/>
          </p:nvPr>
        </p:nvSpPr>
        <p:spPr>
          <a:xfrm>
            <a:off x="1045028" y="3017522"/>
            <a:ext cx="9941319" cy="3124658"/>
          </a:xfrm>
        </p:spPr>
        <p:txBody>
          <a:bodyPr anchor="ctr">
            <a:normAutofit/>
          </a:bodyPr>
          <a:lstStyle/>
          <a:p>
            <a:pPr marL="0" indent="0">
              <a:buNone/>
            </a:pPr>
            <a:r>
              <a:rPr lang="en-US" sz="2400"/>
              <a:t>Examples of each list can be found:</a:t>
            </a:r>
          </a:p>
          <a:p>
            <a:r>
              <a:rPr lang="en-US" sz="2400"/>
              <a:t>Notice H 2023-10, page 48 (this is not an exhaustive list).</a:t>
            </a:r>
          </a:p>
          <a:p>
            <a:pPr marL="0" indent="0">
              <a:buNone/>
            </a:pPr>
            <a:endParaRPr lang="en-US" sz="2400"/>
          </a:p>
          <a:p>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60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545EB-6EF2-81C3-648D-3B94736B6F77}"/>
              </a:ext>
            </a:extLst>
          </p:cNvPr>
          <p:cNvSpPr>
            <a:spLocks noGrp="1"/>
          </p:cNvSpPr>
          <p:nvPr>
            <p:ph type="title"/>
          </p:nvPr>
        </p:nvSpPr>
        <p:spPr>
          <a:xfrm>
            <a:off x="838200" y="365125"/>
            <a:ext cx="10515600" cy="1325563"/>
          </a:xfrm>
        </p:spPr>
        <p:txBody>
          <a:bodyPr>
            <a:normAutofit/>
          </a:bodyPr>
          <a:lstStyle/>
          <a:p>
            <a:r>
              <a:rPr lang="en-US" sz="5400"/>
              <a:t>Retirement Accounts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5CF1CA-2E16-2E6D-F3AB-355D21133AF8}"/>
              </a:ext>
            </a:extLst>
          </p:cNvPr>
          <p:cNvSpPr>
            <a:spLocks noGrp="1"/>
          </p:cNvSpPr>
          <p:nvPr>
            <p:ph idx="1"/>
          </p:nvPr>
        </p:nvSpPr>
        <p:spPr>
          <a:xfrm>
            <a:off x="838200" y="1962940"/>
            <a:ext cx="10515600" cy="4251960"/>
          </a:xfrm>
        </p:spPr>
        <p:txBody>
          <a:bodyPr>
            <a:normAutofit/>
          </a:bodyPr>
          <a:lstStyle/>
          <a:p>
            <a:pPr marL="0" indent="0">
              <a:buNone/>
            </a:pPr>
            <a:r>
              <a:rPr lang="en-US" sz="2200" dirty="0"/>
              <a:t>Most retirement accounts such as:</a:t>
            </a:r>
          </a:p>
          <a:p>
            <a:r>
              <a:rPr lang="en-US" sz="2200" dirty="0"/>
              <a:t>IRA</a:t>
            </a:r>
          </a:p>
          <a:p>
            <a:r>
              <a:rPr lang="en-US" sz="2200" dirty="0"/>
              <a:t>Employer Retirement Plan</a:t>
            </a:r>
          </a:p>
          <a:p>
            <a:r>
              <a:rPr lang="en-US" sz="2200" dirty="0"/>
              <a:t>Retirement Plan for a Self-Employed Individual(s)</a:t>
            </a:r>
          </a:p>
          <a:p>
            <a:pPr marL="0" indent="0">
              <a:buNone/>
            </a:pPr>
            <a:endParaRPr lang="en-US" sz="2200" dirty="0"/>
          </a:p>
          <a:p>
            <a:pPr marL="0" indent="0">
              <a:buNone/>
            </a:pPr>
            <a:r>
              <a:rPr lang="en-US" sz="2200" dirty="0"/>
              <a:t>Do </a:t>
            </a:r>
            <a:r>
              <a:rPr lang="en-US" sz="2200" b="1" u="sng" dirty="0"/>
              <a:t>not</a:t>
            </a:r>
            <a:r>
              <a:rPr lang="en-US" sz="2200" dirty="0"/>
              <a:t> count when calculating Assets.</a:t>
            </a:r>
          </a:p>
          <a:p>
            <a:pPr marL="0" indent="0">
              <a:buNone/>
            </a:pPr>
            <a:r>
              <a:rPr lang="en-US" sz="2200" dirty="0"/>
              <a:t>You do count if the applicant/resident is receiving distributions, but this amount would be a part of the Gross Income.</a:t>
            </a:r>
          </a:p>
        </p:txBody>
      </p:sp>
    </p:spTree>
    <p:extLst>
      <p:ext uri="{BB962C8B-B14F-4D97-AF65-F5344CB8AC3E}">
        <p14:creationId xmlns:p14="http://schemas.microsoft.com/office/powerpoint/2010/main" val="293379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EEAC2-F252-8992-95AF-B1C7421CF0F8}"/>
              </a:ext>
            </a:extLst>
          </p:cNvPr>
          <p:cNvSpPr>
            <a:spLocks noGrp="1"/>
          </p:cNvSpPr>
          <p:nvPr>
            <p:ph type="title"/>
          </p:nvPr>
        </p:nvSpPr>
        <p:spPr>
          <a:xfrm>
            <a:off x="635000" y="640823"/>
            <a:ext cx="3418659" cy="5583148"/>
          </a:xfrm>
        </p:spPr>
        <p:txBody>
          <a:bodyPr anchor="ctr">
            <a:normAutofit/>
          </a:bodyPr>
          <a:lstStyle/>
          <a:p>
            <a:r>
              <a:rPr lang="en-US" sz="5400" dirty="0"/>
              <a:t>Student Financial Assistance Non-Section 8</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414EAC2-AC38-7092-2E01-5849C6932EC5}"/>
              </a:ext>
            </a:extLst>
          </p:cNvPr>
          <p:cNvGraphicFramePr>
            <a:graphicFrameLocks noGrp="1"/>
          </p:cNvGraphicFramePr>
          <p:nvPr>
            <p:ph idx="1"/>
            <p:extLst>
              <p:ext uri="{D42A27DB-BD31-4B8C-83A1-F6EECF244321}">
                <p14:modId xmlns:p14="http://schemas.microsoft.com/office/powerpoint/2010/main" val="3294704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34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36962-27D4-C0EC-3F69-7673974C1B7F}"/>
              </a:ext>
            </a:extLst>
          </p:cNvPr>
          <p:cNvSpPr>
            <a:spLocks noGrp="1"/>
          </p:cNvSpPr>
          <p:nvPr>
            <p:ph type="title"/>
          </p:nvPr>
        </p:nvSpPr>
        <p:spPr>
          <a:xfrm>
            <a:off x="504967" y="675564"/>
            <a:ext cx="3609833" cy="5204085"/>
          </a:xfrm>
        </p:spPr>
        <p:txBody>
          <a:bodyPr>
            <a:normAutofit/>
          </a:bodyPr>
          <a:lstStyle/>
          <a:p>
            <a:r>
              <a:rPr lang="en-US" dirty="0"/>
              <a:t>Student Financial Assistance</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336C4A4-A44B-DFCC-C274-381633080ECC}"/>
              </a:ext>
            </a:extLst>
          </p:cNvPr>
          <p:cNvGraphicFramePr>
            <a:graphicFrameLocks noGrp="1"/>
          </p:cNvGraphicFramePr>
          <p:nvPr>
            <p:ph idx="1"/>
            <p:extLst>
              <p:ext uri="{D42A27DB-BD31-4B8C-83A1-F6EECF244321}">
                <p14:modId xmlns:p14="http://schemas.microsoft.com/office/powerpoint/2010/main" val="2958622276"/>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23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CDEEB-AE47-83C8-FF66-756CF782E3C4}"/>
              </a:ext>
            </a:extLst>
          </p:cNvPr>
          <p:cNvSpPr>
            <a:spLocks noGrp="1"/>
          </p:cNvSpPr>
          <p:nvPr>
            <p:ph type="title"/>
          </p:nvPr>
        </p:nvSpPr>
        <p:spPr>
          <a:xfrm>
            <a:off x="630936" y="639520"/>
            <a:ext cx="3429000" cy="1719072"/>
          </a:xfrm>
        </p:spPr>
        <p:txBody>
          <a:bodyPr anchor="b">
            <a:normAutofit fontScale="90000"/>
          </a:bodyPr>
          <a:lstStyle/>
          <a:p>
            <a:r>
              <a:rPr lang="en-US" sz="3800" dirty="0"/>
              <a:t>Student Financial Assistance Non-Section 8 </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A8A592-0D1D-5BEC-413F-1E55ACD14885}"/>
              </a:ext>
            </a:extLst>
          </p:cNvPr>
          <p:cNvSpPr>
            <a:spLocks noGrp="1"/>
          </p:cNvSpPr>
          <p:nvPr>
            <p:ph idx="1"/>
          </p:nvPr>
        </p:nvSpPr>
        <p:spPr>
          <a:xfrm>
            <a:off x="630936" y="2807208"/>
            <a:ext cx="3429000" cy="3410712"/>
          </a:xfrm>
        </p:spPr>
        <p:txBody>
          <a:bodyPr anchor="t">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Steps in Calculating Amount of Other Student Financial Assistance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Step 1: </a:t>
            </a:r>
            <a:r>
              <a:rPr kumimoji="0" lang="en-US" sz="1400" b="0" i="0" u="none" strike="noStrike" kern="1200" cap="none" spc="0" normalizeH="0" baseline="0" noProof="0">
                <a:ln>
                  <a:noFill/>
                </a:ln>
                <a:effectLst/>
                <a:uLnTx/>
                <a:uFillTx/>
                <a:latin typeface="Calibri" panose="020F0502020204030204"/>
                <a:ea typeface="+mn-ea"/>
                <a:cs typeface="Arial" panose="020B0604020202020204" pitchFamily="34" charset="0"/>
              </a:rPr>
              <a:t>Subtract the </a:t>
            </a: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amount received under section 479B of the HEA </a:t>
            </a:r>
            <a:r>
              <a:rPr kumimoji="0" lang="en-US" sz="1400" b="0" i="0" u="none" strike="noStrike" kern="1200" cap="none" spc="0" normalizeH="0" baseline="0" noProof="0">
                <a:ln>
                  <a:noFill/>
                </a:ln>
                <a:effectLst/>
                <a:uLnTx/>
                <a:uFillTx/>
                <a:latin typeface="Calibri" panose="020F0502020204030204"/>
                <a:ea typeface="+mn-ea"/>
                <a:cs typeface="Arial" panose="020B0604020202020204" pitchFamily="34" charset="0"/>
              </a:rPr>
              <a:t>from the </a:t>
            </a: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actual covered costs </a:t>
            </a:r>
            <a:r>
              <a:rPr kumimoji="0" lang="en-US" sz="1400" b="0" i="0" u="none" strike="noStrike" kern="1200" cap="none" spc="0" normalizeH="0" baseline="0" noProof="0">
                <a:ln>
                  <a:noFill/>
                </a:ln>
                <a:effectLst/>
                <a:uLnTx/>
                <a:uFillTx/>
                <a:latin typeface="Calibri" panose="020F0502020204030204"/>
                <a:ea typeface="+mn-ea"/>
                <a:cs typeface="Arial" panose="020B0604020202020204" pitchFamily="34" charset="0"/>
              </a:rPr>
              <a:t>to arrive at the </a:t>
            </a: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amount of actual covered costs exceeding section 479B assistance</a:t>
            </a:r>
            <a:r>
              <a:rPr kumimoji="0" lang="en-US" sz="1400" b="0" i="0" u="none" strike="noStrike" kern="1200" cap="none" spc="0" normalizeH="0" baseline="0" noProof="0">
                <a:ln>
                  <a:noFill/>
                </a:ln>
                <a:effectLst/>
                <a:uLnTx/>
                <a:uFillTx/>
                <a:latin typeface="Calibri" panose="020F0502020204030204"/>
                <a:ea typeface="+mn-ea"/>
                <a:cs typeface="Arial" panose="020B0604020202020204" pitchFamily="34" charset="0"/>
              </a:rPr>
              <a:t>.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Step 2: </a:t>
            </a:r>
            <a:r>
              <a:rPr kumimoji="0" lang="en-US" sz="1400" b="0" i="0" u="none" strike="noStrike" kern="1200" cap="none" spc="0" normalizeH="0" baseline="0" noProof="0">
                <a:ln>
                  <a:noFill/>
                </a:ln>
                <a:effectLst/>
                <a:uLnTx/>
                <a:uFillTx/>
                <a:latin typeface="Calibri" panose="020F0502020204030204"/>
                <a:ea typeface="+mn-ea"/>
                <a:cs typeface="Arial" panose="020B0604020202020204" pitchFamily="34" charset="0"/>
              </a:rPr>
              <a:t>Subtract the </a:t>
            </a: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actual covered costs exceeding section 479B assistance </a:t>
            </a:r>
            <a:r>
              <a:rPr kumimoji="0" lang="en-US" sz="1400" b="0" i="0" u="none" strike="noStrike" kern="1200" cap="none" spc="0" normalizeH="0" baseline="0" noProof="0">
                <a:ln>
                  <a:noFill/>
                </a:ln>
                <a:effectLst/>
                <a:uLnTx/>
                <a:uFillTx/>
                <a:latin typeface="Calibri" panose="020F0502020204030204"/>
                <a:ea typeface="+mn-ea"/>
                <a:cs typeface="Arial" panose="020B0604020202020204" pitchFamily="34" charset="0"/>
              </a:rPr>
              <a:t>from the amount of </a:t>
            </a: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other student financial assistance </a:t>
            </a:r>
            <a:r>
              <a:rPr kumimoji="0" lang="en-US" sz="1400" b="0" i="0" u="none" strike="noStrike" kern="1200" cap="none" spc="0" normalizeH="0" baseline="0" noProof="0">
                <a:ln>
                  <a:noFill/>
                </a:ln>
                <a:effectLst/>
                <a:uLnTx/>
                <a:uFillTx/>
                <a:latin typeface="Calibri" panose="020F0502020204030204"/>
                <a:ea typeface="+mn-ea"/>
                <a:cs typeface="Arial" panose="020B0604020202020204" pitchFamily="34" charset="0"/>
              </a:rPr>
              <a:t>to arrive at the amount of </a:t>
            </a:r>
            <a:r>
              <a:rPr kumimoji="0" lang="en-US" sz="1400" b="1" i="0" u="none" strike="noStrike" kern="1200" cap="none" spc="0" normalizeH="0" baseline="0" noProof="0">
                <a:ln>
                  <a:noFill/>
                </a:ln>
                <a:effectLst/>
                <a:uLnTx/>
                <a:uFillTx/>
                <a:latin typeface="Calibri" panose="020F0502020204030204"/>
                <a:ea typeface="+mn-ea"/>
                <a:cs typeface="Arial" panose="020B0604020202020204" pitchFamily="34" charset="0"/>
              </a:rPr>
              <a:t>student financial assistance included in income</a:t>
            </a:r>
            <a:r>
              <a:rPr kumimoji="0" lang="en-US" sz="1400" b="0" i="0" u="none" strike="noStrike" kern="1200" cap="none" spc="0" normalizeH="0" baseline="0" noProof="0">
                <a:ln>
                  <a:noFill/>
                </a:ln>
                <a:effectLst/>
                <a:uLnTx/>
                <a:uFillTx/>
                <a:latin typeface="Calibri" panose="020F0502020204030204"/>
                <a:ea typeface="+mn-ea"/>
                <a:cs typeface="Arial" panose="020B0604020202020204" pitchFamily="34" charset="0"/>
              </a:rPr>
              <a:t>.</a:t>
            </a:r>
            <a:endParaRPr lang="en-US" sz="1400"/>
          </a:p>
        </p:txBody>
      </p:sp>
      <p:pic>
        <p:nvPicPr>
          <p:cNvPr id="4" name="Graphic 3" descr="Calculator">
            <a:extLst>
              <a:ext uri="{FF2B5EF4-FFF2-40B4-BE49-F238E27FC236}">
                <a16:creationId xmlns:a16="http://schemas.microsoft.com/office/drawing/2014/main" id="{D9049049-79F0-F77F-E402-BE0E5185A9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294543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1B154-002E-9950-4962-EB5564C7F28A}"/>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5600" kern="1200" dirty="0">
                <a:solidFill>
                  <a:schemeClr val="tx1"/>
                </a:solidFill>
                <a:latin typeface="+mj-lt"/>
                <a:ea typeface="+mj-ea"/>
                <a:cs typeface="+mj-cs"/>
              </a:rPr>
              <a:t>Student Financial Assistance Non-Section 8</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8A67EC3-9A0E-0A14-F32B-7322541A09ED}"/>
              </a:ext>
            </a:extLst>
          </p:cNvPr>
          <p:cNvPicPr>
            <a:picLocks noGrp="1" noChangeAspect="1"/>
          </p:cNvPicPr>
          <p:nvPr>
            <p:ph idx="1"/>
          </p:nvPr>
        </p:nvPicPr>
        <p:blipFill>
          <a:blip r:embed="rId2"/>
          <a:stretch>
            <a:fillRect/>
          </a:stretch>
        </p:blipFill>
        <p:spPr>
          <a:xfrm>
            <a:off x="4654296" y="710639"/>
            <a:ext cx="7214616" cy="5409289"/>
          </a:xfrm>
          <a:prstGeom prst="rect">
            <a:avLst/>
          </a:prstGeom>
        </p:spPr>
      </p:pic>
    </p:spTree>
    <p:extLst>
      <p:ext uri="{BB962C8B-B14F-4D97-AF65-F5344CB8AC3E}">
        <p14:creationId xmlns:p14="http://schemas.microsoft.com/office/powerpoint/2010/main" val="4123173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FF767-82DD-69FC-A295-8DB08F02F11E}"/>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Student Assistance  Section 8</a:t>
            </a:r>
          </a:p>
        </p:txBody>
      </p:sp>
      <p:sp>
        <p:nvSpPr>
          <p:cNvPr id="7" name="Content Placeholder 2">
            <a:extLst>
              <a:ext uri="{FF2B5EF4-FFF2-40B4-BE49-F238E27FC236}">
                <a16:creationId xmlns:a16="http://schemas.microsoft.com/office/drawing/2014/main" id="{C9487E85-DD97-AEBB-67FC-CBB4CEA4D770}"/>
              </a:ext>
            </a:extLst>
          </p:cNvPr>
          <p:cNvSpPr>
            <a:spLocks noGrp="1"/>
          </p:cNvSpPr>
          <p:nvPr>
            <p:ph idx="1"/>
          </p:nvPr>
        </p:nvSpPr>
        <p:spPr>
          <a:xfrm>
            <a:off x="4810259" y="649480"/>
            <a:ext cx="6555347" cy="5546047"/>
          </a:xfrm>
        </p:spPr>
        <p:txBody>
          <a:bodyPr anchor="ctr">
            <a:normAutofit/>
          </a:bodyPr>
          <a:lstStyle/>
          <a:p>
            <a:pPr marL="0" indent="0">
              <a:buNone/>
            </a:pPr>
            <a:endParaRPr lang="en-US" sz="2000" dirty="0"/>
          </a:p>
          <a:p>
            <a:pPr marL="0" indent="0">
              <a:buNone/>
            </a:pPr>
            <a:r>
              <a:rPr lang="en-US" sz="2000" dirty="0"/>
              <a:t>If the student is the head of household, co-head, or spouse and is </a:t>
            </a:r>
            <a:r>
              <a:rPr lang="en-US" sz="2000" b="1" u="sng" dirty="0"/>
              <a:t>under the age of 23 or</a:t>
            </a:r>
            <a:r>
              <a:rPr lang="en-US" sz="2000" dirty="0"/>
              <a:t> </a:t>
            </a:r>
            <a:r>
              <a:rPr lang="en-US" sz="2000" b="1" u="sng" dirty="0"/>
              <a:t>without dependent children</a:t>
            </a:r>
            <a:r>
              <a:rPr lang="en-US" sz="2000" dirty="0"/>
              <a:t>, then both the assistance received under 479B of the HEA and other student financial assistance received by the student will be </a:t>
            </a:r>
            <a:r>
              <a:rPr lang="en-US" sz="2000" b="1" u="sng" dirty="0"/>
              <a:t>counted as income </a:t>
            </a:r>
            <a:r>
              <a:rPr lang="en-US" sz="2000" dirty="0"/>
              <a:t>to the extent that it </a:t>
            </a:r>
            <a:r>
              <a:rPr lang="en-US" sz="2000" b="1" u="sng" dirty="0"/>
              <a:t>exceeds</a:t>
            </a:r>
            <a:r>
              <a:rPr lang="en-US" sz="2000" dirty="0"/>
              <a:t> the total of tuition and any other required fees and charges.</a:t>
            </a:r>
          </a:p>
          <a:p>
            <a:pPr marL="0" indent="0">
              <a:buNone/>
            </a:pPr>
            <a:endParaRPr lang="en-US" sz="2000" dirty="0"/>
          </a:p>
          <a:p>
            <a:pPr marL="0" indent="0">
              <a:buNone/>
            </a:pPr>
            <a:r>
              <a:rPr lang="en-US" sz="2000" dirty="0"/>
              <a:t>In contrast, the student financial assistance received by </a:t>
            </a:r>
            <a:r>
              <a:rPr lang="en-US" sz="2000" b="1" u="sng" dirty="0"/>
              <a:t>a Section 8 student </a:t>
            </a:r>
            <a:r>
              <a:rPr lang="en-US" sz="2000" dirty="0"/>
              <a:t>who is the head of household, spouse, or co-head of household and is </a:t>
            </a:r>
            <a:r>
              <a:rPr lang="en-US" sz="2000" b="1" u="sng" dirty="0"/>
              <a:t>over the age of 23 with dependent children</a:t>
            </a:r>
            <a:r>
              <a:rPr lang="en-US" sz="2000" dirty="0"/>
              <a:t> will be treated in a manner identical to the student financial aid received by students who participate in </a:t>
            </a:r>
            <a:r>
              <a:rPr lang="en-US" sz="2000" b="1" u="sng" dirty="0"/>
              <a:t>non–Section 8 programs</a:t>
            </a:r>
          </a:p>
          <a:p>
            <a:pPr marL="0" indent="0">
              <a:buNone/>
            </a:pPr>
            <a:endParaRPr lang="en-US" sz="2000" dirty="0"/>
          </a:p>
        </p:txBody>
      </p:sp>
    </p:spTree>
    <p:extLst>
      <p:ext uri="{BB962C8B-B14F-4D97-AF65-F5344CB8AC3E}">
        <p14:creationId xmlns:p14="http://schemas.microsoft.com/office/powerpoint/2010/main" val="187874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8EBAC-A9F1-0AAD-CCF8-F258325E7A1E}"/>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Student Assistance  Section 8</a:t>
            </a:r>
          </a:p>
        </p:txBody>
      </p:sp>
      <p:sp>
        <p:nvSpPr>
          <p:cNvPr id="3" name="Content Placeholder 2">
            <a:extLst>
              <a:ext uri="{FF2B5EF4-FFF2-40B4-BE49-F238E27FC236}">
                <a16:creationId xmlns:a16="http://schemas.microsoft.com/office/drawing/2014/main" id="{66313E6E-F378-E513-4E05-FFA4DC0AC265}"/>
              </a:ext>
            </a:extLst>
          </p:cNvPr>
          <p:cNvSpPr>
            <a:spLocks noGrp="1"/>
          </p:cNvSpPr>
          <p:nvPr>
            <p:ph idx="1"/>
          </p:nvPr>
        </p:nvSpPr>
        <p:spPr>
          <a:xfrm>
            <a:off x="4810259" y="649480"/>
            <a:ext cx="6555347" cy="5546047"/>
          </a:xfrm>
        </p:spPr>
        <p:txBody>
          <a:bodyPr anchor="ctr">
            <a:normAutofit/>
          </a:bodyPr>
          <a:lstStyle/>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kumimoji="0" lang="en-US" sz="2000" b="0"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There are two steps required as part of the calculation for Section 8 students:</a:t>
            </a:r>
          </a:p>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kumimoji="0" lang="en-US" sz="2000" b="0"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Step 1 - Determine the student’s relationship to the household, age, and whether they have dependent children</a:t>
            </a:r>
          </a:p>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kumimoji="0" lang="en-US" sz="2000" b="0"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Step 2 - Based on the result of the first step; calculate whether any excess student financial assistance should be included in the family’s income.</a:t>
            </a:r>
          </a:p>
          <a:p>
            <a:pPr marL="342900" marR="0" lvl="0" indent="-342900" defTabSz="914400" rtl="0" eaLnBrk="1" fontAlgn="auto" latinLnBrk="0" hangingPunct="1">
              <a:spcBef>
                <a:spcPts val="1000"/>
              </a:spcBef>
              <a:spcAft>
                <a:spcPts val="0"/>
              </a:spcAft>
              <a:buClrTx/>
              <a:buSzTx/>
              <a:buFont typeface="+mj-lt"/>
              <a:buAutoNum type="arabicPeriod"/>
              <a:tabLst/>
              <a:defRPr/>
            </a:pPr>
            <a:r>
              <a:rPr kumimoji="0" lang="en-US" sz="2000" b="0"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If the student is the head of household, co-head, or spouse and is 23 or younger or does not have dependent children, then 479B assistance will be part of the total equation. </a:t>
            </a:r>
          </a:p>
          <a:p>
            <a:pPr marL="342900" marR="0" lvl="0" indent="-342900" defTabSz="914400" rtl="0" eaLnBrk="1" fontAlgn="auto" latinLnBrk="0" hangingPunct="1">
              <a:spcBef>
                <a:spcPts val="1000"/>
              </a:spcBef>
              <a:spcAft>
                <a:spcPts val="800"/>
              </a:spcAft>
              <a:buClrTx/>
              <a:buSzTx/>
              <a:buFont typeface="+mj-lt"/>
              <a:buAutoNum type="arabicPeriod"/>
              <a:tabLst/>
              <a:defRPr/>
            </a:pPr>
            <a:r>
              <a:rPr kumimoji="0" lang="en-US" sz="2000" b="0"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t>If the student is over 23 with dependent children, then the calculation will be identical for non–Section 8 students</a:t>
            </a:r>
          </a:p>
          <a:p>
            <a:pPr marL="0" indent="0">
              <a:buNone/>
            </a:pPr>
            <a:endParaRPr lang="en-US" sz="2000"/>
          </a:p>
        </p:txBody>
      </p:sp>
    </p:spTree>
    <p:extLst>
      <p:ext uri="{BB962C8B-B14F-4D97-AF65-F5344CB8AC3E}">
        <p14:creationId xmlns:p14="http://schemas.microsoft.com/office/powerpoint/2010/main" val="1274351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CB0716-84FB-BC35-8A46-6DE9D3B141F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Student Assistance  Section 8</a:t>
            </a:r>
          </a:p>
        </p:txBody>
      </p:sp>
      <p:pic>
        <p:nvPicPr>
          <p:cNvPr id="4" name="Content Placeholder 3">
            <a:extLst>
              <a:ext uri="{FF2B5EF4-FFF2-40B4-BE49-F238E27FC236}">
                <a16:creationId xmlns:a16="http://schemas.microsoft.com/office/drawing/2014/main" id="{F531A9C2-DEA7-33A9-5D38-65DBB116D475}"/>
              </a:ext>
            </a:extLst>
          </p:cNvPr>
          <p:cNvPicPr>
            <a:picLocks noGrp="1" noChangeAspect="1"/>
          </p:cNvPicPr>
          <p:nvPr>
            <p:ph idx="1"/>
          </p:nvPr>
        </p:nvPicPr>
        <p:blipFill>
          <a:blip r:embed="rId2"/>
          <a:stretch>
            <a:fillRect/>
          </a:stretch>
        </p:blipFill>
        <p:spPr>
          <a:xfrm>
            <a:off x="4502428" y="1351368"/>
            <a:ext cx="7225748" cy="4155264"/>
          </a:xfrm>
          <a:prstGeom prst="rect">
            <a:avLst/>
          </a:prstGeom>
        </p:spPr>
      </p:pic>
    </p:spTree>
    <p:extLst>
      <p:ext uri="{BB962C8B-B14F-4D97-AF65-F5344CB8AC3E}">
        <p14:creationId xmlns:p14="http://schemas.microsoft.com/office/powerpoint/2010/main" val="121019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DBC09-4EF7-9185-B31D-93969CBF2328}"/>
              </a:ext>
            </a:extLst>
          </p:cNvPr>
          <p:cNvSpPr>
            <a:spLocks noGrp="1"/>
          </p:cNvSpPr>
          <p:nvPr>
            <p:ph type="title"/>
          </p:nvPr>
        </p:nvSpPr>
        <p:spPr>
          <a:xfrm>
            <a:off x="630936" y="639520"/>
            <a:ext cx="3429000" cy="1719072"/>
          </a:xfrm>
        </p:spPr>
        <p:txBody>
          <a:bodyPr anchor="b">
            <a:normAutofit/>
          </a:bodyPr>
          <a:lstStyle/>
          <a:p>
            <a:r>
              <a:rPr lang="en-US" sz="5400"/>
              <a:t>HOTMA</a:t>
            </a:r>
            <a:endParaRPr lang="en-US" sz="5400" dirty="0"/>
          </a:p>
        </p:txBody>
      </p:sp>
      <p:sp>
        <p:nvSpPr>
          <p:cNvPr id="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88BD37-6137-B1B4-92EA-393245801418}"/>
              </a:ext>
            </a:extLst>
          </p:cNvPr>
          <p:cNvSpPr>
            <a:spLocks noGrp="1"/>
          </p:cNvSpPr>
          <p:nvPr>
            <p:ph idx="1"/>
          </p:nvPr>
        </p:nvSpPr>
        <p:spPr>
          <a:xfrm>
            <a:off x="630936" y="2807208"/>
            <a:ext cx="3429000" cy="3410712"/>
          </a:xfrm>
        </p:spPr>
        <p:txBody>
          <a:bodyPr anchor="t">
            <a:normAutofit/>
          </a:bodyPr>
          <a:lstStyle/>
          <a:p>
            <a:pPr marL="0" indent="0">
              <a:buNone/>
            </a:pPr>
            <a:r>
              <a:rPr lang="en-US" sz="2200"/>
              <a:t>Everyone must use HOTMA on this date.</a:t>
            </a:r>
          </a:p>
          <a:p>
            <a:r>
              <a:rPr lang="en-US" sz="2200"/>
              <a:t>January 1, 2024</a:t>
            </a:r>
          </a:p>
          <a:p>
            <a:r>
              <a:rPr lang="en-US" sz="2200"/>
              <a:t>January 1, 2025</a:t>
            </a:r>
          </a:p>
          <a:p>
            <a:r>
              <a:rPr lang="en-US" sz="2200"/>
              <a:t>July 1, 2025</a:t>
            </a:r>
          </a:p>
          <a:p>
            <a:r>
              <a:rPr lang="en-US" sz="2200"/>
              <a:t>January 1, 2026</a:t>
            </a:r>
          </a:p>
          <a:p>
            <a:pPr marL="0" indent="0">
              <a:buNone/>
            </a:pPr>
            <a:endParaRPr lang="en-US" sz="2200"/>
          </a:p>
        </p:txBody>
      </p:sp>
      <p:pic>
        <p:nvPicPr>
          <p:cNvPr id="4" name="Picture 3" descr="Close-up of a flight schedule&#10;&#10;AI-generated content may be incorrect.">
            <a:extLst>
              <a:ext uri="{FF2B5EF4-FFF2-40B4-BE49-F238E27FC236}">
                <a16:creationId xmlns:a16="http://schemas.microsoft.com/office/drawing/2014/main" id="{8A60C9BC-3B04-20E3-28ED-FA51E2B326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4296" y="840105"/>
            <a:ext cx="6903720" cy="517779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4D1735BF-3FBD-5208-A8CF-9281ED03049D}"/>
                  </a:ext>
                </a:extLst>
              </p14:cNvPr>
              <p14:cNvContentPartPr/>
              <p14:nvPr/>
            </p14:nvContentPartPr>
            <p14:xfrm>
              <a:off x="924600" y="3677520"/>
              <a:ext cx="2046960" cy="102600"/>
            </p14:xfrm>
          </p:contentPart>
        </mc:Choice>
        <mc:Fallback xmlns="">
          <p:pic>
            <p:nvPicPr>
              <p:cNvPr id="5" name="Ink 4">
                <a:extLst>
                  <a:ext uri="{FF2B5EF4-FFF2-40B4-BE49-F238E27FC236}">
                    <a16:creationId xmlns:a16="http://schemas.microsoft.com/office/drawing/2014/main" id="{4D1735BF-3FBD-5208-A8CF-9281ED03049D}"/>
                  </a:ext>
                </a:extLst>
              </p:cNvPr>
              <p:cNvPicPr/>
              <p:nvPr/>
            </p:nvPicPr>
            <p:blipFill>
              <a:blip r:embed="rId5"/>
              <a:stretch>
                <a:fillRect/>
              </a:stretch>
            </p:blipFill>
            <p:spPr>
              <a:xfrm>
                <a:off x="915600" y="3668520"/>
                <a:ext cx="2064600" cy="120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EAD6759E-6FC1-FEF7-8FF5-A5FB481FEEB4}"/>
                  </a:ext>
                </a:extLst>
              </p14:cNvPr>
              <p14:cNvContentPartPr/>
              <p14:nvPr/>
            </p14:nvContentPartPr>
            <p14:xfrm>
              <a:off x="903720" y="4114200"/>
              <a:ext cx="2057400" cy="123120"/>
            </p14:xfrm>
          </p:contentPart>
        </mc:Choice>
        <mc:Fallback xmlns="">
          <p:pic>
            <p:nvPicPr>
              <p:cNvPr id="6" name="Ink 5">
                <a:extLst>
                  <a:ext uri="{FF2B5EF4-FFF2-40B4-BE49-F238E27FC236}">
                    <a16:creationId xmlns:a16="http://schemas.microsoft.com/office/drawing/2014/main" id="{EAD6759E-6FC1-FEF7-8FF5-A5FB481FEEB4}"/>
                  </a:ext>
                </a:extLst>
              </p:cNvPr>
              <p:cNvPicPr/>
              <p:nvPr/>
            </p:nvPicPr>
            <p:blipFill>
              <a:blip r:embed="rId7"/>
              <a:stretch>
                <a:fillRect/>
              </a:stretch>
            </p:blipFill>
            <p:spPr>
              <a:xfrm>
                <a:off x="895080" y="4105560"/>
                <a:ext cx="2075040" cy="140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Ink 6">
                <a:extLst>
                  <a:ext uri="{FF2B5EF4-FFF2-40B4-BE49-F238E27FC236}">
                    <a16:creationId xmlns:a16="http://schemas.microsoft.com/office/drawing/2014/main" id="{32C640FE-72CF-AAFC-C563-51F8FED94ADD}"/>
                  </a:ext>
                </a:extLst>
              </p14:cNvPr>
              <p14:cNvContentPartPr/>
              <p14:nvPr/>
            </p14:nvContentPartPr>
            <p14:xfrm>
              <a:off x="903720" y="4571400"/>
              <a:ext cx="1651320" cy="72720"/>
            </p14:xfrm>
          </p:contentPart>
        </mc:Choice>
        <mc:Fallback xmlns="">
          <p:pic>
            <p:nvPicPr>
              <p:cNvPr id="7" name="Ink 6">
                <a:extLst>
                  <a:ext uri="{FF2B5EF4-FFF2-40B4-BE49-F238E27FC236}">
                    <a16:creationId xmlns:a16="http://schemas.microsoft.com/office/drawing/2014/main" id="{32C640FE-72CF-AAFC-C563-51F8FED94ADD}"/>
                  </a:ext>
                </a:extLst>
              </p:cNvPr>
              <p:cNvPicPr/>
              <p:nvPr/>
            </p:nvPicPr>
            <p:blipFill>
              <a:blip r:embed="rId9"/>
              <a:stretch>
                <a:fillRect/>
              </a:stretch>
            </p:blipFill>
            <p:spPr>
              <a:xfrm>
                <a:off x="895080" y="4562400"/>
                <a:ext cx="1668960" cy="90360"/>
              </a:xfrm>
              <a:prstGeom prst="rect">
                <a:avLst/>
              </a:prstGeom>
            </p:spPr>
          </p:pic>
        </mc:Fallback>
      </mc:AlternateContent>
    </p:spTree>
    <p:extLst>
      <p:ext uri="{BB962C8B-B14F-4D97-AF65-F5344CB8AC3E}">
        <p14:creationId xmlns:p14="http://schemas.microsoft.com/office/powerpoint/2010/main" val="3235712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DDC831D-CD36-2001-0EB6-4A47E3ABD24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Student Assistance  Section 8</a:t>
            </a:r>
          </a:p>
        </p:txBody>
      </p:sp>
      <p:pic>
        <p:nvPicPr>
          <p:cNvPr id="4" name="Content Placeholder 4">
            <a:extLst>
              <a:ext uri="{FF2B5EF4-FFF2-40B4-BE49-F238E27FC236}">
                <a16:creationId xmlns:a16="http://schemas.microsoft.com/office/drawing/2014/main" id="{125C1249-A273-3895-6C01-00771C0E332C}"/>
              </a:ext>
            </a:extLst>
          </p:cNvPr>
          <p:cNvPicPr>
            <a:picLocks noGrp="1" noChangeAspect="1"/>
          </p:cNvPicPr>
          <p:nvPr>
            <p:ph idx="1"/>
          </p:nvPr>
        </p:nvPicPr>
        <p:blipFill>
          <a:blip r:embed="rId2"/>
          <a:stretch>
            <a:fillRect/>
          </a:stretch>
        </p:blipFill>
        <p:spPr>
          <a:xfrm>
            <a:off x="5162574" y="467208"/>
            <a:ext cx="5905455" cy="5923584"/>
          </a:xfrm>
          <a:prstGeom prst="rect">
            <a:avLst/>
          </a:prstGeom>
        </p:spPr>
      </p:pic>
    </p:spTree>
    <p:extLst>
      <p:ext uri="{BB962C8B-B14F-4D97-AF65-F5344CB8AC3E}">
        <p14:creationId xmlns:p14="http://schemas.microsoft.com/office/powerpoint/2010/main" val="2192827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B8375-3583-B573-BDCE-553991602DE7}"/>
              </a:ext>
            </a:extLst>
          </p:cNvPr>
          <p:cNvSpPr>
            <a:spLocks noGrp="1"/>
          </p:cNvSpPr>
          <p:nvPr>
            <p:ph type="title"/>
          </p:nvPr>
        </p:nvSpPr>
        <p:spPr>
          <a:xfrm>
            <a:off x="838200" y="557188"/>
            <a:ext cx="10515600" cy="1133499"/>
          </a:xfrm>
        </p:spPr>
        <p:txBody>
          <a:bodyPr>
            <a:normAutofit/>
          </a:bodyPr>
          <a:lstStyle/>
          <a:p>
            <a:pPr algn="ctr"/>
            <a:r>
              <a:rPr lang="en-US" sz="5200"/>
              <a:t>Alimony &amp; Child Support</a:t>
            </a:r>
          </a:p>
        </p:txBody>
      </p:sp>
      <p:graphicFrame>
        <p:nvGraphicFramePr>
          <p:cNvPr id="4" name="Content Placeholder 2">
            <a:extLst>
              <a:ext uri="{FF2B5EF4-FFF2-40B4-BE49-F238E27FC236}">
                <a16:creationId xmlns:a16="http://schemas.microsoft.com/office/drawing/2014/main" id="{A452E6F5-CA1E-17A1-2BB6-0858B2956027}"/>
              </a:ext>
            </a:extLst>
          </p:cNvPr>
          <p:cNvGraphicFramePr>
            <a:graphicFrameLocks noGrp="1"/>
          </p:cNvGraphicFramePr>
          <p:nvPr>
            <p:ph idx="1"/>
            <p:extLst>
              <p:ext uri="{D42A27DB-BD31-4B8C-83A1-F6EECF244321}">
                <p14:modId xmlns:p14="http://schemas.microsoft.com/office/powerpoint/2010/main" val="58423896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161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B14DB-D73F-898F-9DEC-C3EB8EE2A40F}"/>
              </a:ext>
            </a:extLst>
          </p:cNvPr>
          <p:cNvSpPr>
            <a:spLocks noGrp="1"/>
          </p:cNvSpPr>
          <p:nvPr>
            <p:ph type="title"/>
          </p:nvPr>
        </p:nvSpPr>
        <p:spPr>
          <a:xfrm>
            <a:off x="645065" y="1463040"/>
            <a:ext cx="3796306" cy="2690949"/>
          </a:xfrm>
        </p:spPr>
        <p:txBody>
          <a:bodyPr anchor="t">
            <a:normAutofit/>
          </a:bodyPr>
          <a:lstStyle/>
          <a:p>
            <a:r>
              <a:rPr lang="en-US" sz="4800"/>
              <a:t>Bank Statement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0AE704-D1C2-54EB-986C-6E1EB5F10635}"/>
              </a:ext>
            </a:extLst>
          </p:cNvPr>
          <p:cNvSpPr>
            <a:spLocks noGrp="1"/>
          </p:cNvSpPr>
          <p:nvPr>
            <p:ph idx="1"/>
          </p:nvPr>
        </p:nvSpPr>
        <p:spPr>
          <a:xfrm>
            <a:off x="5656218" y="1463039"/>
            <a:ext cx="5542387" cy="4300447"/>
          </a:xfrm>
        </p:spPr>
        <p:txBody>
          <a:bodyPr anchor="t">
            <a:normAutofit/>
          </a:bodyPr>
          <a:lstStyle/>
          <a:p>
            <a:pPr marL="0" indent="0">
              <a:buNone/>
            </a:pPr>
            <a:r>
              <a:rPr lang="en-US" sz="2200"/>
              <a:t>Owners are required to obtain a minimum of two current and consecutive pay stubs for determining annual income from wages </a:t>
            </a:r>
          </a:p>
          <a:p>
            <a:pPr marL="0" indent="0">
              <a:buNone/>
            </a:pPr>
            <a:endParaRPr lang="en-US" sz="2200"/>
          </a:p>
        </p:txBody>
      </p:sp>
    </p:spTree>
    <p:extLst>
      <p:ext uri="{BB962C8B-B14F-4D97-AF65-F5344CB8AC3E}">
        <p14:creationId xmlns:p14="http://schemas.microsoft.com/office/powerpoint/2010/main" val="4107658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D8762-83A6-C133-B4FC-E3DE47606EFD}"/>
              </a:ext>
            </a:extLst>
          </p:cNvPr>
          <p:cNvSpPr>
            <a:spLocks noGrp="1"/>
          </p:cNvSpPr>
          <p:nvPr>
            <p:ph type="title"/>
          </p:nvPr>
        </p:nvSpPr>
        <p:spPr>
          <a:xfrm>
            <a:off x="1045028" y="1336329"/>
            <a:ext cx="3892732" cy="4382588"/>
          </a:xfrm>
        </p:spPr>
        <p:txBody>
          <a:bodyPr anchor="ctr">
            <a:normAutofit/>
          </a:bodyPr>
          <a:lstStyle/>
          <a:p>
            <a:r>
              <a:rPr lang="en-US" sz="5400"/>
              <a:t>Pay-Stubs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511594-7165-0F00-6546-F9BC00C9F2BA}"/>
              </a:ext>
            </a:extLst>
          </p:cNvPr>
          <p:cNvSpPr>
            <a:spLocks noGrp="1"/>
          </p:cNvSpPr>
          <p:nvPr>
            <p:ph idx="1"/>
          </p:nvPr>
        </p:nvSpPr>
        <p:spPr>
          <a:xfrm>
            <a:off x="6096001" y="1336329"/>
            <a:ext cx="5260848" cy="4382588"/>
          </a:xfrm>
        </p:spPr>
        <p:txBody>
          <a:bodyPr anchor="ctr">
            <a:normAutofit/>
          </a:bodyPr>
          <a:lstStyle/>
          <a:p>
            <a:pPr marL="0" indent="0">
              <a:buNone/>
            </a:pPr>
            <a:r>
              <a:rPr lang="en-US" sz="2000" b="0" i="0" u="none" strike="noStrike" baseline="0">
                <a:latin typeface="Times New Roman" panose="02020603050405020304" pitchFamily="18" charset="0"/>
              </a:rPr>
              <a:t>Owners are required to obtain a minimum of two current and consecutive pay stubs for determining annual income from wages </a:t>
            </a:r>
            <a:endParaRPr lang="en-US" sz="2000"/>
          </a:p>
          <a:p>
            <a:pPr marL="0" indent="0">
              <a:buNone/>
            </a:pPr>
            <a:endParaRPr lang="en-US" sz="2000"/>
          </a:p>
        </p:txBody>
      </p:sp>
    </p:spTree>
    <p:extLst>
      <p:ext uri="{BB962C8B-B14F-4D97-AF65-F5344CB8AC3E}">
        <p14:creationId xmlns:p14="http://schemas.microsoft.com/office/powerpoint/2010/main" val="467036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487A4-FC85-7811-ADD0-4015F2DBE189}"/>
              </a:ext>
            </a:extLst>
          </p:cNvPr>
          <p:cNvSpPr>
            <a:spLocks noGrp="1"/>
          </p:cNvSpPr>
          <p:nvPr>
            <p:ph type="title"/>
          </p:nvPr>
        </p:nvSpPr>
        <p:spPr>
          <a:xfrm>
            <a:off x="645065" y="1463040"/>
            <a:ext cx="3796306" cy="2690949"/>
          </a:xfrm>
        </p:spPr>
        <p:txBody>
          <a:bodyPr anchor="t">
            <a:normAutofit/>
          </a:bodyPr>
          <a:lstStyle/>
          <a:p>
            <a:r>
              <a:rPr lang="en-US" sz="4800"/>
              <a:t>Passbook Rate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8756BC-5711-FC72-7074-43623093C42B}"/>
              </a:ext>
            </a:extLst>
          </p:cNvPr>
          <p:cNvSpPr>
            <a:spLocks noGrp="1"/>
          </p:cNvSpPr>
          <p:nvPr>
            <p:ph idx="1"/>
          </p:nvPr>
        </p:nvSpPr>
        <p:spPr>
          <a:xfrm>
            <a:off x="5656218" y="1463039"/>
            <a:ext cx="5542387" cy="4300447"/>
          </a:xfrm>
        </p:spPr>
        <p:txBody>
          <a:bodyPr anchor="t">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effectLst/>
                <a:uLnTx/>
                <a:uFillTx/>
                <a:latin typeface="Times New Roman" panose="02020603050405020304" pitchFamily="18" charset="0"/>
                <a:ea typeface="+mn-ea"/>
                <a:cs typeface="+mn-cs"/>
              </a:rPr>
              <a:t>HUD will annually publish the passbook rate and Imputed Income Limitation.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effectLst/>
                <a:uLnTx/>
                <a:uFillTx/>
                <a:latin typeface="Times New Roman" panose="02020603050405020304" pitchFamily="18" charset="0"/>
                <a:ea typeface="+mn-ea"/>
                <a:cs typeface="+mn-cs"/>
              </a:rPr>
              <a:t>AHFA will post the HUD Passbook Rate &amp; Imputed Income Limitation in the Compliance - Addendums, Certifications &amp; Verifications section on the AHFA website.</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effectLst/>
              <a:uLnTx/>
              <a:uFillTx/>
              <a:latin typeface="Times New Roman" panose="02020603050405020304" pitchFamily="18" charset="0"/>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effectLst/>
                <a:uLnTx/>
                <a:uFillTx/>
                <a:latin typeface="Times New Roman" panose="02020603050405020304" pitchFamily="18" charset="0"/>
                <a:ea typeface="+mn-ea"/>
                <a:cs typeface="+mn-cs"/>
              </a:rPr>
              <a:t>For 2025:</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Times New Roman" panose="02020603050405020304" pitchFamily="18" charset="0"/>
                <a:ea typeface="+mn-ea"/>
                <a:cs typeface="+mn-cs"/>
              </a:rPr>
              <a:t>The HUD Passbook Rate is 0.45%</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Times New Roman" panose="02020603050405020304" pitchFamily="18" charset="0"/>
                <a:ea typeface="+mn-ea"/>
                <a:cs typeface="+mn-cs"/>
              </a:rPr>
              <a:t>The Imputed Income Limitation is $51,600</a:t>
            </a:r>
            <a:endParaRPr kumimoji="0" lang="en-US" sz="2200" b="0" i="0" u="none" strike="noStrike" kern="1200" cap="none" spc="0" normalizeH="0" baseline="0" noProof="0">
              <a:ln>
                <a:noFill/>
              </a:ln>
              <a:effectLst/>
              <a:uLnTx/>
              <a:uFillTx/>
              <a:latin typeface="Calibri" panose="020F0502020204030204"/>
              <a:ea typeface="+mn-ea"/>
              <a:cs typeface="+mn-cs"/>
            </a:endParaRPr>
          </a:p>
          <a:p>
            <a:pPr marL="0" indent="0">
              <a:buNone/>
            </a:pPr>
            <a:endParaRPr lang="en-US" sz="2200"/>
          </a:p>
        </p:txBody>
      </p:sp>
    </p:spTree>
    <p:extLst>
      <p:ext uri="{BB962C8B-B14F-4D97-AF65-F5344CB8AC3E}">
        <p14:creationId xmlns:p14="http://schemas.microsoft.com/office/powerpoint/2010/main" val="125534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2A47B-D5C5-8964-1552-B3A54CD06942}"/>
              </a:ext>
            </a:extLst>
          </p:cNvPr>
          <p:cNvSpPr>
            <a:spLocks noGrp="1"/>
          </p:cNvSpPr>
          <p:nvPr>
            <p:ph type="title"/>
          </p:nvPr>
        </p:nvSpPr>
        <p:spPr>
          <a:xfrm>
            <a:off x="630936" y="639520"/>
            <a:ext cx="3429000" cy="1719072"/>
          </a:xfrm>
        </p:spPr>
        <p:txBody>
          <a:bodyPr anchor="b">
            <a:normAutofit/>
          </a:bodyPr>
          <a:lstStyle/>
          <a:p>
            <a:r>
              <a:rPr lang="en-US" sz="5400" dirty="0"/>
              <a:t>HOTMA</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F6CB9D-159C-F833-CF03-F57A99403DB0}"/>
              </a:ext>
            </a:extLst>
          </p:cNvPr>
          <p:cNvSpPr>
            <a:spLocks noGrp="1"/>
          </p:cNvSpPr>
          <p:nvPr>
            <p:ph idx="1"/>
          </p:nvPr>
        </p:nvSpPr>
        <p:spPr>
          <a:xfrm>
            <a:off x="630936" y="2807208"/>
            <a:ext cx="3429000" cy="3410712"/>
          </a:xfrm>
        </p:spPr>
        <p:txBody>
          <a:bodyPr anchor="t">
            <a:normAutofit/>
          </a:bodyPr>
          <a:lstStyle/>
          <a:p>
            <a:r>
              <a:rPr lang="en-US" sz="2200" dirty="0"/>
              <a:t>January 1, 2024</a:t>
            </a:r>
          </a:p>
          <a:p>
            <a:endParaRPr lang="en-US" sz="2200" dirty="0"/>
          </a:p>
          <a:p>
            <a:r>
              <a:rPr lang="en-US" sz="2200" dirty="0"/>
              <a:t>Once AHFA is ready, which we are, you can begin to use HOTMA</a:t>
            </a:r>
          </a:p>
          <a:p>
            <a:pPr marL="0" indent="0">
              <a:buNone/>
            </a:pPr>
            <a:endParaRPr lang="en-US" sz="2200" dirty="0"/>
          </a:p>
        </p:txBody>
      </p:sp>
      <p:pic>
        <p:nvPicPr>
          <p:cNvPr id="6" name="Picture 5" descr="A black circle with red text&#10;&#10;Description automatically generated">
            <a:extLst>
              <a:ext uri="{FF2B5EF4-FFF2-40B4-BE49-F238E27FC236}">
                <a16:creationId xmlns:a16="http://schemas.microsoft.com/office/drawing/2014/main" id="{5B82F275-9D50-EAAB-5AF2-48EB8F9282B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3793"/>
          <a:stretch/>
        </p:blipFill>
        <p:spPr>
          <a:xfrm>
            <a:off x="5308798" y="640080"/>
            <a:ext cx="5594715" cy="5577840"/>
          </a:xfrm>
          <a:prstGeom prst="rect">
            <a:avLst/>
          </a:prstGeom>
        </p:spPr>
      </p:pic>
    </p:spTree>
    <p:extLst>
      <p:ext uri="{BB962C8B-B14F-4D97-AF65-F5344CB8AC3E}">
        <p14:creationId xmlns:p14="http://schemas.microsoft.com/office/powerpoint/2010/main" val="273135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905D9-B0DE-F5E8-74B0-4C560EFD452A}"/>
              </a:ext>
            </a:extLst>
          </p:cNvPr>
          <p:cNvSpPr>
            <a:spLocks noGrp="1"/>
          </p:cNvSpPr>
          <p:nvPr>
            <p:ph type="title"/>
          </p:nvPr>
        </p:nvSpPr>
        <p:spPr>
          <a:xfrm>
            <a:off x="630936" y="640080"/>
            <a:ext cx="4818888" cy="1481328"/>
          </a:xfrm>
        </p:spPr>
        <p:txBody>
          <a:bodyPr anchor="b">
            <a:normAutofit/>
          </a:bodyPr>
          <a:lstStyle/>
          <a:p>
            <a:r>
              <a:rPr lang="en-US" sz="5400"/>
              <a:t>HOTMA</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388DE0-51AA-EDD7-EBAF-FCDCB4D4DC44}"/>
              </a:ext>
            </a:extLst>
          </p:cNvPr>
          <p:cNvSpPr>
            <a:spLocks noGrp="1"/>
          </p:cNvSpPr>
          <p:nvPr>
            <p:ph idx="1"/>
          </p:nvPr>
        </p:nvSpPr>
        <p:spPr>
          <a:xfrm>
            <a:off x="630936" y="2660904"/>
            <a:ext cx="4818888" cy="3547872"/>
          </a:xfrm>
        </p:spPr>
        <p:txBody>
          <a:bodyPr anchor="t">
            <a:normAutofit/>
          </a:bodyPr>
          <a:lstStyle/>
          <a:p>
            <a:pPr marL="0" marR="0">
              <a:spcAft>
                <a:spcPts val="800"/>
              </a:spcAft>
              <a:buNone/>
            </a:pPr>
            <a:r>
              <a:rPr lang="en-US" sz="1900" kern="100">
                <a:effectLst/>
                <a:latin typeface="Times New Roman" panose="02020603050405020304" pitchFamily="18" charset="0"/>
                <a:ea typeface="Aptos" panose="020B0004020202020204" pitchFamily="34" charset="0"/>
                <a:cs typeface="Times New Roman" panose="02020603050405020304" pitchFamily="18" charset="0"/>
              </a:rPr>
              <a:t>The following can be found on AHFA’s website:</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Times New Roman" panose="02020603050405020304" pitchFamily="18" charset="0"/>
              <a:buChar char="•"/>
              <a:tabLst>
                <a:tab pos="457200" algn="l"/>
              </a:tabLst>
            </a:pPr>
            <a:r>
              <a:rPr lang="en-US" sz="1900" kern="100">
                <a:effectLst/>
                <a:latin typeface="Times New Roman" panose="02020603050405020304" pitchFamily="18" charset="0"/>
                <a:ea typeface="Aptos" panose="020B0004020202020204" pitchFamily="34" charset="0"/>
                <a:cs typeface="Times New Roman" panose="02020603050405020304" pitchFamily="18" charset="0"/>
              </a:rPr>
              <a:t>HOTMA Certifications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Times New Roman" panose="02020603050405020304" pitchFamily="18" charset="0"/>
              <a:buChar char="•"/>
              <a:tabLst>
                <a:tab pos="457200" algn="l"/>
              </a:tabLst>
            </a:pPr>
            <a:r>
              <a:rPr lang="en-US" sz="1900" kern="100">
                <a:effectLst/>
                <a:latin typeface="Times New Roman" panose="02020603050405020304" pitchFamily="18" charset="0"/>
                <a:ea typeface="Aptos" panose="020B0004020202020204" pitchFamily="34" charset="0"/>
                <a:cs typeface="Times New Roman" panose="02020603050405020304" pitchFamily="18" charset="0"/>
              </a:rPr>
              <a:t>Imputed Income Limitation</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Aft>
                <a:spcPts val="800"/>
              </a:spcAft>
              <a:buFont typeface="Times New Roman" panose="02020603050405020304" pitchFamily="18" charset="0"/>
              <a:buChar char="•"/>
              <a:tabLst>
                <a:tab pos="457200" algn="l"/>
              </a:tabLst>
            </a:pPr>
            <a:r>
              <a:rPr lang="en-US" sz="1900" kern="100">
                <a:effectLst/>
                <a:latin typeface="Times New Roman" panose="02020603050405020304" pitchFamily="18" charset="0"/>
                <a:ea typeface="Aptos" panose="020B0004020202020204" pitchFamily="34" charset="0"/>
                <a:cs typeface="Times New Roman" panose="02020603050405020304" pitchFamily="18" charset="0"/>
              </a:rPr>
              <a:t>Passbook Savings Rate</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spcAft>
                <a:spcPts val="800"/>
              </a:spcAft>
              <a:buNone/>
            </a:pPr>
            <a:r>
              <a:rPr lang="en-US" sz="1900" kern="100">
                <a:effectLst/>
                <a:latin typeface="Times New Roman" panose="02020603050405020304" pitchFamily="18" charset="0"/>
                <a:ea typeface="Aptos" panose="020B0004020202020204" pitchFamily="34" charset="0"/>
                <a:cs typeface="Times New Roman" panose="02020603050405020304" pitchFamily="18" charset="0"/>
              </a:rPr>
              <a:t>Until January 1, 2026, you </a:t>
            </a:r>
            <a:r>
              <a:rPr lang="en-US" sz="1900" kern="100">
                <a:latin typeface="Times New Roman" panose="02020603050405020304" pitchFamily="18" charset="0"/>
                <a:ea typeface="Aptos" panose="020B0004020202020204" pitchFamily="34" charset="0"/>
                <a:cs typeface="Times New Roman" panose="02020603050405020304" pitchFamily="18" charset="0"/>
              </a:rPr>
              <a:t>can </a:t>
            </a:r>
            <a:r>
              <a:rPr lang="en-US" sz="1900" kern="100">
                <a:effectLst/>
                <a:latin typeface="Times New Roman" panose="02020603050405020304" pitchFamily="18" charset="0"/>
                <a:ea typeface="Aptos" panose="020B0004020202020204" pitchFamily="34" charset="0"/>
                <a:cs typeface="Times New Roman" panose="02020603050405020304" pitchFamily="18" charset="0"/>
              </a:rPr>
              <a:t>use pre-HOTMA regulations. </a:t>
            </a:r>
            <a:endParaRPr lang="en-US" sz="1900" kern="100">
              <a:latin typeface="Times New Roman" panose="02020603050405020304" pitchFamily="18" charset="0"/>
              <a:ea typeface="Aptos" panose="020B0004020202020204" pitchFamily="34" charset="0"/>
              <a:cs typeface="Times New Roman" panose="02020603050405020304" pitchFamily="18" charset="0"/>
            </a:endParaRPr>
          </a:p>
          <a:p>
            <a:pPr marL="0" marR="0" indent="0">
              <a:spcAft>
                <a:spcPts val="800"/>
              </a:spcAft>
              <a:buNone/>
            </a:pPr>
            <a:r>
              <a:rPr lang="en-US" sz="1900" kern="100">
                <a:effectLst/>
                <a:latin typeface="Times New Roman" panose="02020603050405020304" pitchFamily="18" charset="0"/>
                <a:ea typeface="Aptos" panose="020B0004020202020204" pitchFamily="34" charset="0"/>
                <a:cs typeface="Times New Roman" panose="02020603050405020304" pitchFamily="18" charset="0"/>
              </a:rPr>
              <a:t>However, you </a:t>
            </a:r>
            <a:r>
              <a:rPr lang="en-US" sz="1900" b="1" u="sng" kern="100">
                <a:effectLst/>
                <a:latin typeface="Times New Roman" panose="02020603050405020304" pitchFamily="18" charset="0"/>
                <a:ea typeface="Aptos" panose="020B0004020202020204" pitchFamily="34" charset="0"/>
                <a:cs typeface="Times New Roman" panose="02020603050405020304" pitchFamily="18" charset="0"/>
              </a:rPr>
              <a:t>cannot</a:t>
            </a:r>
            <a:r>
              <a:rPr lang="en-US" sz="1900" kern="100">
                <a:effectLst/>
                <a:latin typeface="Times New Roman" panose="02020603050405020304" pitchFamily="18" charset="0"/>
                <a:ea typeface="Aptos" panose="020B0004020202020204" pitchFamily="34" charset="0"/>
                <a:cs typeface="Times New Roman" panose="02020603050405020304" pitchFamily="18" charset="0"/>
              </a:rPr>
              <a:t> use a combination of the two regulations.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900"/>
          </a:p>
        </p:txBody>
      </p:sp>
      <p:pic>
        <p:nvPicPr>
          <p:cNvPr id="4" name="Graphic 3" descr="Laptop with phone and calculator">
            <a:extLst>
              <a:ext uri="{FF2B5EF4-FFF2-40B4-BE49-F238E27FC236}">
                <a16:creationId xmlns:a16="http://schemas.microsoft.com/office/drawing/2014/main" id="{130D8AD7-ED81-6BAC-BA25-15F2553914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54457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CB543-6E23-76A3-DD09-9A3B41A3B26F}"/>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HOTMA</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4A2B3DD-C451-8965-E5BA-6A8F76CADD79}"/>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rPr>
              <a:t>What is different?</a:t>
            </a:r>
          </a:p>
          <a:p>
            <a:endParaRPr lang="en-US" sz="2000" dirty="0">
              <a:solidFill>
                <a:schemeClr val="tx1">
                  <a:alpha val="80000"/>
                </a:schemeClr>
              </a:solidFill>
            </a:endParaRPr>
          </a:p>
          <a:p>
            <a:pPr lvl="1"/>
            <a:r>
              <a:rPr lang="en-US" sz="2000" dirty="0">
                <a:solidFill>
                  <a:schemeClr val="tx1">
                    <a:alpha val="80000"/>
                  </a:schemeClr>
                </a:solidFill>
              </a:rPr>
              <a:t>Annual Income</a:t>
            </a:r>
          </a:p>
          <a:p>
            <a:pPr lvl="1"/>
            <a:r>
              <a:rPr lang="en-US" sz="2000" dirty="0">
                <a:solidFill>
                  <a:schemeClr val="tx1">
                    <a:alpha val="80000"/>
                  </a:schemeClr>
                </a:solidFill>
              </a:rPr>
              <a:t>Nonrecurring Income</a:t>
            </a:r>
          </a:p>
          <a:p>
            <a:pPr lvl="1"/>
            <a:r>
              <a:rPr lang="en-US" sz="2000" dirty="0">
                <a:solidFill>
                  <a:schemeClr val="tx1">
                    <a:alpha val="80000"/>
                  </a:schemeClr>
                </a:solidFill>
              </a:rPr>
              <a:t>Income Hierarchy</a:t>
            </a:r>
          </a:p>
          <a:p>
            <a:pPr lvl="1"/>
            <a:r>
              <a:rPr lang="en-US" sz="2000" dirty="0">
                <a:solidFill>
                  <a:schemeClr val="tx1">
                    <a:alpha val="80000"/>
                  </a:schemeClr>
                </a:solidFill>
              </a:rPr>
              <a:t>Assets</a:t>
            </a:r>
          </a:p>
          <a:p>
            <a:pPr lvl="1"/>
            <a:r>
              <a:rPr lang="en-US" sz="2000" dirty="0">
                <a:solidFill>
                  <a:schemeClr val="tx1">
                    <a:alpha val="80000"/>
                  </a:schemeClr>
                </a:solidFill>
              </a:rPr>
              <a:t>Retirement Account</a:t>
            </a:r>
          </a:p>
          <a:p>
            <a:pPr lvl="1"/>
            <a:r>
              <a:rPr lang="en-US" sz="2000" dirty="0">
                <a:solidFill>
                  <a:schemeClr val="tx1">
                    <a:alpha val="80000"/>
                  </a:schemeClr>
                </a:solidFill>
              </a:rPr>
              <a:t>Exclusions for Net Family Assets and Income</a:t>
            </a:r>
          </a:p>
          <a:p>
            <a:pPr lvl="1"/>
            <a:r>
              <a:rPr lang="en-US" sz="2000" dirty="0">
                <a:solidFill>
                  <a:schemeClr val="tx1">
                    <a:alpha val="80000"/>
                  </a:schemeClr>
                </a:solidFill>
              </a:rPr>
              <a:t>Student Financial Assistance</a:t>
            </a:r>
          </a:p>
          <a:p>
            <a:pPr lvl="1"/>
            <a:r>
              <a:rPr lang="en-US" sz="2000" dirty="0">
                <a:solidFill>
                  <a:schemeClr val="tx1">
                    <a:alpha val="80000"/>
                  </a:schemeClr>
                </a:solidFill>
              </a:rPr>
              <a:t>Alimony &amp; Child Support</a:t>
            </a:r>
          </a:p>
          <a:p>
            <a:pPr lvl="1"/>
            <a:r>
              <a:rPr lang="en-US" sz="2000" dirty="0">
                <a:solidFill>
                  <a:schemeClr val="tx1">
                    <a:alpha val="80000"/>
                  </a:schemeClr>
                </a:solidFill>
              </a:rPr>
              <a:t>Bank Statement</a:t>
            </a:r>
          </a:p>
          <a:p>
            <a:pPr lvl="1"/>
            <a:r>
              <a:rPr lang="en-US" sz="2000" dirty="0">
                <a:solidFill>
                  <a:schemeClr val="tx1">
                    <a:alpha val="80000"/>
                  </a:schemeClr>
                </a:solidFill>
              </a:rPr>
              <a:t>Number of Pay-Stubs</a:t>
            </a:r>
          </a:p>
          <a:p>
            <a:pPr lvl="1"/>
            <a:r>
              <a:rPr lang="en-US" sz="2000" dirty="0">
                <a:solidFill>
                  <a:schemeClr val="tx1">
                    <a:alpha val="80000"/>
                  </a:schemeClr>
                </a:solidFill>
              </a:rPr>
              <a:t>Passbook Rate </a:t>
            </a:r>
          </a:p>
          <a:p>
            <a:pPr marL="0" indent="0">
              <a:buNone/>
            </a:pPr>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49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AC2ED6-430C-9012-9E0B-619E9158B4A2}"/>
              </a:ext>
            </a:extLst>
          </p:cNvPr>
          <p:cNvSpPr>
            <a:spLocks noGrp="1"/>
          </p:cNvSpPr>
          <p:nvPr>
            <p:ph type="title"/>
          </p:nvPr>
        </p:nvSpPr>
        <p:spPr>
          <a:xfrm>
            <a:off x="572493" y="238539"/>
            <a:ext cx="11018520" cy="1434415"/>
          </a:xfrm>
        </p:spPr>
        <p:txBody>
          <a:bodyPr anchor="b">
            <a:normAutofit/>
          </a:bodyPr>
          <a:lstStyle/>
          <a:p>
            <a:r>
              <a:rPr lang="en-US" sz="5400"/>
              <a:t>Exclusions from Net Family Assets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2A3234-DB4B-C7E3-C80D-9D4C36B21793}"/>
              </a:ext>
            </a:extLst>
          </p:cNvPr>
          <p:cNvGraphicFramePr>
            <a:graphicFrameLocks noGrp="1"/>
          </p:cNvGraphicFramePr>
          <p:nvPr>
            <p:ph idx="1"/>
            <p:extLst>
              <p:ext uri="{D42A27DB-BD31-4B8C-83A1-F6EECF244321}">
                <p14:modId xmlns:p14="http://schemas.microsoft.com/office/powerpoint/2010/main" val="3449712734"/>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22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808D3-5124-90A6-A7C2-DF98E98CB197}"/>
              </a:ext>
            </a:extLst>
          </p:cNvPr>
          <p:cNvSpPr>
            <a:spLocks noGrp="1"/>
          </p:cNvSpPr>
          <p:nvPr>
            <p:ph type="title"/>
          </p:nvPr>
        </p:nvSpPr>
        <p:spPr>
          <a:xfrm>
            <a:off x="838200" y="365125"/>
            <a:ext cx="10515600" cy="1325563"/>
          </a:xfrm>
        </p:spPr>
        <p:txBody>
          <a:bodyPr>
            <a:normAutofit/>
          </a:bodyPr>
          <a:lstStyle/>
          <a:p>
            <a:r>
              <a:rPr lang="en-US" sz="5400"/>
              <a:t>Annual Income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6B05929B-17CE-B0E0-E93A-2801FED17DB9}"/>
              </a:ext>
            </a:extLst>
          </p:cNvPr>
          <p:cNvGraphicFramePr>
            <a:graphicFrameLocks noGrp="1"/>
          </p:cNvGraphicFramePr>
          <p:nvPr>
            <p:ph idx="1"/>
            <p:extLst>
              <p:ext uri="{D42A27DB-BD31-4B8C-83A1-F6EECF244321}">
                <p14:modId xmlns:p14="http://schemas.microsoft.com/office/powerpoint/2010/main" val="4207420131"/>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18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787C6-6A46-4304-022B-74B2932C1361}"/>
              </a:ext>
            </a:extLst>
          </p:cNvPr>
          <p:cNvSpPr>
            <a:spLocks noGrp="1"/>
          </p:cNvSpPr>
          <p:nvPr>
            <p:ph type="title"/>
          </p:nvPr>
        </p:nvSpPr>
        <p:spPr>
          <a:xfrm>
            <a:off x="645065" y="1463040"/>
            <a:ext cx="3796306" cy="2690949"/>
          </a:xfrm>
        </p:spPr>
        <p:txBody>
          <a:bodyPr anchor="t">
            <a:normAutofit/>
          </a:bodyPr>
          <a:lstStyle/>
          <a:p>
            <a:r>
              <a:rPr lang="en-US" sz="4800" dirty="0"/>
              <a:t>Nonrecurring Income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5A72BF-33EF-0A22-D06D-7CD280C113E1}"/>
              </a:ext>
            </a:extLst>
          </p:cNvPr>
          <p:cNvSpPr>
            <a:spLocks noGrp="1"/>
          </p:cNvSpPr>
          <p:nvPr>
            <p:ph idx="1"/>
          </p:nvPr>
        </p:nvSpPr>
        <p:spPr>
          <a:xfrm>
            <a:off x="5656218" y="1463039"/>
            <a:ext cx="5542387" cy="4300447"/>
          </a:xfrm>
        </p:spPr>
        <p:txBody>
          <a:bodyPr anchor="t">
            <a:normAutofit/>
          </a:bodyPr>
          <a:lstStyle/>
          <a:p>
            <a:r>
              <a:rPr lang="en-US" sz="2000" b="0" i="0" u="none" strike="noStrike" baseline="0" dirty="0">
                <a:latin typeface="Times New Roman" panose="02020603050405020304" pitchFamily="18" charset="0"/>
              </a:rPr>
              <a:t>Income that will not be repeated beyond the coming year (i.e., the 12 months following the effective date of the certification), based on information provided by the family, is considered nonrecurring income and is excluded from annual income. </a:t>
            </a:r>
          </a:p>
          <a:p>
            <a:r>
              <a:rPr lang="en-US" sz="2000" dirty="0">
                <a:latin typeface="Times New Roman" panose="02020603050405020304" pitchFamily="18" charset="0"/>
              </a:rPr>
              <a:t>I</a:t>
            </a:r>
            <a:r>
              <a:rPr lang="en-US" sz="2000" b="0" i="0" u="none" strike="noStrike" baseline="0" dirty="0">
                <a:latin typeface="Times New Roman" panose="02020603050405020304" pitchFamily="18" charset="0"/>
              </a:rPr>
              <a:t>ncome received as an independent contractor, day laborer, or seasonal worker is </a:t>
            </a:r>
            <a:r>
              <a:rPr lang="en-US" sz="2000" b="1" i="0" u="sng" strike="noStrike" baseline="0" dirty="0">
                <a:latin typeface="Times New Roman" panose="02020603050405020304" pitchFamily="18" charset="0"/>
              </a:rPr>
              <a:t>not</a:t>
            </a:r>
            <a:r>
              <a:rPr lang="en-US" sz="2000" b="0" i="0" u="none" strike="noStrike" baseline="0" dirty="0">
                <a:latin typeface="Times New Roman" panose="02020603050405020304" pitchFamily="18" charset="0"/>
              </a:rPr>
              <a:t> excluded from income, even if the source, date, or amount of the income varies. </a:t>
            </a:r>
          </a:p>
          <a:p>
            <a:r>
              <a:rPr lang="en-US" sz="2000" b="0" i="0" u="none" strike="noStrike" baseline="0" dirty="0">
                <a:latin typeface="Times New Roman" panose="02020603050405020304" pitchFamily="18" charset="0"/>
              </a:rPr>
              <a:t>Income that has a discrete end date and will not be repeated beyond the coming year during will be </a:t>
            </a:r>
            <a:r>
              <a:rPr lang="en-US" sz="2000" b="1" i="0" u="sng" strike="noStrike" baseline="0" dirty="0">
                <a:latin typeface="Times New Roman" panose="02020603050405020304" pitchFamily="18" charset="0"/>
              </a:rPr>
              <a:t>excluded</a:t>
            </a:r>
            <a:r>
              <a:rPr lang="en-US" sz="2000" b="0" i="0" u="none" strike="noStrike" baseline="0" dirty="0">
                <a:latin typeface="Times New Roman" panose="02020603050405020304" pitchFamily="18" charset="0"/>
              </a:rPr>
              <a:t> from a family’s annual income as nonrecurring income </a:t>
            </a:r>
          </a:p>
        </p:txBody>
      </p:sp>
    </p:spTree>
    <p:extLst>
      <p:ext uri="{BB962C8B-B14F-4D97-AF65-F5344CB8AC3E}">
        <p14:creationId xmlns:p14="http://schemas.microsoft.com/office/powerpoint/2010/main" val="2298167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304</TotalTime>
  <Words>1499</Words>
  <Application>Microsoft Office PowerPoint</Application>
  <PresentationFormat>Widescreen</PresentationFormat>
  <Paragraphs>178</Paragraphs>
  <Slides>34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Aptos Display</vt:lpstr>
      <vt:lpstr>Arial</vt:lpstr>
      <vt:lpstr>Calibri</vt:lpstr>
      <vt:lpstr>Times New Roman</vt:lpstr>
      <vt:lpstr>Office Theme</vt:lpstr>
      <vt:lpstr>HOTMA</vt:lpstr>
      <vt:lpstr>PowerPoint Presentation</vt:lpstr>
      <vt:lpstr>HOTMA</vt:lpstr>
      <vt:lpstr>HOTMA</vt:lpstr>
      <vt:lpstr>HOTMA</vt:lpstr>
      <vt:lpstr>HOTMA</vt:lpstr>
      <vt:lpstr>Exclusions from Net Family Assets</vt:lpstr>
      <vt:lpstr>Annual Income</vt:lpstr>
      <vt:lpstr>Nonrecurring Income</vt:lpstr>
      <vt:lpstr>Income Hierarchy</vt:lpstr>
      <vt:lpstr>Income Hierarchy</vt:lpstr>
      <vt:lpstr>Income Hierarchy</vt:lpstr>
      <vt:lpstr>Income Hierarchy</vt:lpstr>
      <vt:lpstr>Income Hierarchy</vt:lpstr>
      <vt:lpstr>Income Hierarchy</vt:lpstr>
      <vt:lpstr>Income Hierarchy</vt:lpstr>
      <vt:lpstr>Assets</vt:lpstr>
      <vt:lpstr>Necessary and Non-Necessary Personal Property (NNPP)</vt:lpstr>
      <vt:lpstr>Necessary and Non-Necessary Personal Property (NNPP)</vt:lpstr>
      <vt:lpstr>Necessary and Non-Necessary Personal Property (NNPP)</vt:lpstr>
      <vt:lpstr>Necessary and Non-Necessary Personal Property (NNPP)</vt:lpstr>
      <vt:lpstr>Retirement Accounts</vt:lpstr>
      <vt:lpstr>Student Financial Assistance Non-Section 8</vt:lpstr>
      <vt:lpstr>Student Financial Assistance</vt:lpstr>
      <vt:lpstr>Student Financial Assistance Non-Section 8 </vt:lpstr>
      <vt:lpstr>Student Financial Assistance Non-Section 8</vt:lpstr>
      <vt:lpstr>Student Assistance  Section 8</vt:lpstr>
      <vt:lpstr>Student Assistance  Section 8</vt:lpstr>
      <vt:lpstr>Student Assistance  Section 8</vt:lpstr>
      <vt:lpstr>Student Assistance  Section 8</vt:lpstr>
      <vt:lpstr>Alimony &amp; Child Support</vt:lpstr>
      <vt:lpstr>Bank Statement</vt:lpstr>
      <vt:lpstr>Pay-Stubs</vt:lpstr>
      <vt:lpstr>Passbook 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Barrett, Cade</dc:creator>
  <cp:lastModifiedBy>Barrett, Cade</cp:lastModifiedBy>
  <cp:revision>8</cp:revision>
  <dcterms:created xsi:type="dcterms:W3CDTF">2025-05-19T17:20:44Z</dcterms:created>
  <dcterms:modified xsi:type="dcterms:W3CDTF">2025-05-22T15:42:02Z</dcterms:modified>
</cp:coreProperties>
</file>