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sldIdLst>
    <p:sldId id="256" r:id="rId2"/>
    <p:sldId id="269" r:id="rId3"/>
    <p:sldId id="294" r:id="rId4"/>
    <p:sldId id="295" r:id="rId5"/>
    <p:sldId id="296" r:id="rId6"/>
    <p:sldId id="270" r:id="rId7"/>
    <p:sldId id="257" r:id="rId8"/>
    <p:sldId id="258" r:id="rId9"/>
    <p:sldId id="259" r:id="rId10"/>
    <p:sldId id="273" r:id="rId11"/>
    <p:sldId id="260" r:id="rId12"/>
    <p:sldId id="261" r:id="rId13"/>
    <p:sldId id="262" r:id="rId14"/>
    <p:sldId id="289" r:id="rId15"/>
    <p:sldId id="290" r:id="rId16"/>
    <p:sldId id="291" r:id="rId17"/>
    <p:sldId id="263" r:id="rId18"/>
    <p:sldId id="287" r:id="rId19"/>
    <p:sldId id="288" r:id="rId20"/>
    <p:sldId id="286" r:id="rId21"/>
    <p:sldId id="292" r:id="rId22"/>
    <p:sldId id="293" r:id="rId23"/>
    <p:sldId id="264" r:id="rId24"/>
    <p:sldId id="265" r:id="rId25"/>
    <p:sldId id="266" r:id="rId26"/>
    <p:sldId id="267" r:id="rId27"/>
    <p:sldId id="268" r:id="rId28"/>
    <p:sldId id="271" r:id="rId29"/>
    <p:sldId id="272" r:id="rId30"/>
    <p:sldId id="274" r:id="rId31"/>
    <p:sldId id="275" r:id="rId32"/>
    <p:sldId id="276" r:id="rId33"/>
    <p:sldId id="277" r:id="rId34"/>
    <p:sldId id="278" r:id="rId35"/>
    <p:sldId id="280" r:id="rId36"/>
    <p:sldId id="281" r:id="rId37"/>
    <p:sldId id="279"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6" d="100"/>
          <a:sy n="96" d="100"/>
        </p:scale>
        <p:origin x="13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4.xml.rels><?xml version="1.0" encoding="UTF-8" standalone="yes"?>
<Relationships xmlns="http://schemas.openxmlformats.org/package/2006/relationships"><Relationship Id="rId1" Type="http://schemas.openxmlformats.org/officeDocument/2006/relationships/hyperlink" Target="http://www.ahfa.com/" TargetMode="External"/></Relationships>
</file>

<file path=ppt/diagrams/_rels/data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ata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21.xml.rels><?xml version="1.0" encoding="UTF-8" standalone="yes"?>
<Relationships xmlns="http://schemas.openxmlformats.org/package/2006/relationships"><Relationship Id="rId1" Type="http://schemas.openxmlformats.org/officeDocument/2006/relationships/hyperlink" Target="mailto:mfcompliance@ahfa.com"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ata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4.xml.rels><?xml version="1.0" encoding="UTF-8" standalone="yes"?>
<Relationships xmlns="http://schemas.openxmlformats.org/package/2006/relationships"><Relationship Id="rId1" Type="http://schemas.openxmlformats.org/officeDocument/2006/relationships/hyperlink" Target="http://www.ahfa.com/" TargetMode="External"/></Relationships>
</file>

<file path=ppt/diagrams/_rels/drawing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1.xml.rels><?xml version="1.0" encoding="UTF-8" standalone="yes"?>
<Relationships xmlns="http://schemas.openxmlformats.org/package/2006/relationships"><Relationship Id="rId1" Type="http://schemas.openxmlformats.org/officeDocument/2006/relationships/hyperlink" Target="mailto:mfcompliance@ahfa.com"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rawing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52C839-E1F4-417A-95E2-62F071929BF3}"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F6D49AE-4EEA-472F-88CC-17F7C6BD8CDE}">
      <dgm:prSet/>
      <dgm:spPr/>
      <dgm:t>
        <a:bodyPr/>
        <a:lstStyle/>
        <a:p>
          <a:r>
            <a:rPr lang="en-US"/>
            <a:t>Does my Project have Tenant Services?</a:t>
          </a:r>
        </a:p>
      </dgm:t>
    </dgm:pt>
    <dgm:pt modelId="{F2E6CAAD-ED32-484C-B745-3F4A5434619E}" type="parTrans" cxnId="{8B0AB526-7262-45A7-8BE3-F339E4180ED8}">
      <dgm:prSet/>
      <dgm:spPr/>
      <dgm:t>
        <a:bodyPr/>
        <a:lstStyle/>
        <a:p>
          <a:endParaRPr lang="en-US"/>
        </a:p>
      </dgm:t>
    </dgm:pt>
    <dgm:pt modelId="{241A7AD5-F294-4A3E-9390-A04DE314E74E}" type="sibTrans" cxnId="{8B0AB526-7262-45A7-8BE3-F339E4180ED8}">
      <dgm:prSet/>
      <dgm:spPr/>
      <dgm:t>
        <a:bodyPr/>
        <a:lstStyle/>
        <a:p>
          <a:endParaRPr lang="en-US"/>
        </a:p>
      </dgm:t>
    </dgm:pt>
    <dgm:pt modelId="{19930C39-CA29-4C3C-8651-F5A9258A1F69}">
      <dgm:prSet/>
      <dgm:spPr/>
      <dgm:t>
        <a:bodyPr/>
        <a:lstStyle/>
        <a:p>
          <a:r>
            <a:rPr lang="en-US"/>
            <a:t>How often are they offered?</a:t>
          </a:r>
        </a:p>
      </dgm:t>
    </dgm:pt>
    <dgm:pt modelId="{3FE43885-CD01-4E2A-97F9-A30D16C0CC6F}" type="parTrans" cxnId="{1F3B338A-8C55-4962-92C2-C42F31432E49}">
      <dgm:prSet/>
      <dgm:spPr/>
      <dgm:t>
        <a:bodyPr/>
        <a:lstStyle/>
        <a:p>
          <a:endParaRPr lang="en-US"/>
        </a:p>
      </dgm:t>
    </dgm:pt>
    <dgm:pt modelId="{FC5F2801-56D5-41DD-9F3C-EA0E0D2753AE}" type="sibTrans" cxnId="{1F3B338A-8C55-4962-92C2-C42F31432E49}">
      <dgm:prSet/>
      <dgm:spPr/>
      <dgm:t>
        <a:bodyPr/>
        <a:lstStyle/>
        <a:p>
          <a:endParaRPr lang="en-US"/>
        </a:p>
      </dgm:t>
    </dgm:pt>
    <dgm:pt modelId="{47CD66A9-A8B8-4C15-99EA-B7D9E374A85E}">
      <dgm:prSet/>
      <dgm:spPr/>
      <dgm:t>
        <a:bodyPr/>
        <a:lstStyle/>
        <a:p>
          <a:r>
            <a:rPr lang="en-US"/>
            <a:t>Can I change them?</a:t>
          </a:r>
        </a:p>
      </dgm:t>
    </dgm:pt>
    <dgm:pt modelId="{C8E36BAB-8DFF-4C97-B3F1-CF389F41E5AB}" type="parTrans" cxnId="{7B980532-C15B-4A6B-B097-E35F077B6B9B}">
      <dgm:prSet/>
      <dgm:spPr/>
      <dgm:t>
        <a:bodyPr/>
        <a:lstStyle/>
        <a:p>
          <a:endParaRPr lang="en-US"/>
        </a:p>
      </dgm:t>
    </dgm:pt>
    <dgm:pt modelId="{F451C8AA-F6B5-4040-BF8B-D2463C1158DF}" type="sibTrans" cxnId="{7B980532-C15B-4A6B-B097-E35F077B6B9B}">
      <dgm:prSet/>
      <dgm:spPr/>
      <dgm:t>
        <a:bodyPr/>
        <a:lstStyle/>
        <a:p>
          <a:endParaRPr lang="en-US"/>
        </a:p>
      </dgm:t>
    </dgm:pt>
    <dgm:pt modelId="{2858F207-9DD8-4FB4-9DE8-9C3FDC626406}">
      <dgm:prSet/>
      <dgm:spPr/>
      <dgm:t>
        <a:bodyPr/>
        <a:lstStyle/>
        <a:p>
          <a:r>
            <a:rPr lang="en-US"/>
            <a:t>Do they end?</a:t>
          </a:r>
        </a:p>
      </dgm:t>
    </dgm:pt>
    <dgm:pt modelId="{7873ED2E-0897-4A07-A2ED-E5BC4B5C9DF8}" type="parTrans" cxnId="{E89B6694-6DD9-4092-B8D9-5001239CC9BF}">
      <dgm:prSet/>
      <dgm:spPr/>
      <dgm:t>
        <a:bodyPr/>
        <a:lstStyle/>
        <a:p>
          <a:endParaRPr lang="en-US"/>
        </a:p>
      </dgm:t>
    </dgm:pt>
    <dgm:pt modelId="{EAAE29E2-12B1-4B30-9762-3C878D5BD5B6}" type="sibTrans" cxnId="{E89B6694-6DD9-4092-B8D9-5001239CC9BF}">
      <dgm:prSet/>
      <dgm:spPr/>
      <dgm:t>
        <a:bodyPr/>
        <a:lstStyle/>
        <a:p>
          <a:endParaRPr lang="en-US"/>
        </a:p>
      </dgm:t>
    </dgm:pt>
    <dgm:pt modelId="{7D788065-2155-41C8-9691-CF1A5AB64020}">
      <dgm:prSet/>
      <dgm:spPr/>
      <dgm:t>
        <a:bodyPr/>
        <a:lstStyle/>
        <a:p>
          <a:r>
            <a:rPr lang="en-US"/>
            <a:t>What Amenities does my Project provide?</a:t>
          </a:r>
        </a:p>
      </dgm:t>
    </dgm:pt>
    <dgm:pt modelId="{654BC4CB-EC06-4FB7-B34D-3D9495331763}" type="parTrans" cxnId="{6A20CA05-11A2-4DAF-97A5-3158691D64BA}">
      <dgm:prSet/>
      <dgm:spPr/>
      <dgm:t>
        <a:bodyPr/>
        <a:lstStyle/>
        <a:p>
          <a:endParaRPr lang="en-US"/>
        </a:p>
      </dgm:t>
    </dgm:pt>
    <dgm:pt modelId="{8C47EA73-7A28-444F-9303-C5C057D3638F}" type="sibTrans" cxnId="{6A20CA05-11A2-4DAF-97A5-3158691D64BA}">
      <dgm:prSet/>
      <dgm:spPr/>
      <dgm:t>
        <a:bodyPr/>
        <a:lstStyle/>
        <a:p>
          <a:endParaRPr lang="en-US"/>
        </a:p>
      </dgm:t>
    </dgm:pt>
    <dgm:pt modelId="{FE52BD27-C85E-4014-8714-23CFAA7274FD}" type="pres">
      <dgm:prSet presAssocID="{2252C839-E1F4-417A-95E2-62F071929BF3}" presName="linear" presStyleCnt="0">
        <dgm:presLayoutVars>
          <dgm:animLvl val="lvl"/>
          <dgm:resizeHandles val="exact"/>
        </dgm:presLayoutVars>
      </dgm:prSet>
      <dgm:spPr/>
    </dgm:pt>
    <dgm:pt modelId="{8F2E9F62-2852-47E5-9168-8F79366675A1}" type="pres">
      <dgm:prSet presAssocID="{3F6D49AE-4EEA-472F-88CC-17F7C6BD8CDE}" presName="parentText" presStyleLbl="node1" presStyleIdx="0" presStyleCnt="2">
        <dgm:presLayoutVars>
          <dgm:chMax val="0"/>
          <dgm:bulletEnabled val="1"/>
        </dgm:presLayoutVars>
      </dgm:prSet>
      <dgm:spPr/>
    </dgm:pt>
    <dgm:pt modelId="{6B10E1CF-EA8D-4655-AA5C-6D071D905169}" type="pres">
      <dgm:prSet presAssocID="{3F6D49AE-4EEA-472F-88CC-17F7C6BD8CDE}" presName="childText" presStyleLbl="revTx" presStyleIdx="0" presStyleCnt="1">
        <dgm:presLayoutVars>
          <dgm:bulletEnabled val="1"/>
        </dgm:presLayoutVars>
      </dgm:prSet>
      <dgm:spPr/>
    </dgm:pt>
    <dgm:pt modelId="{97416A31-4543-4356-BDD6-BDC4CCA41857}" type="pres">
      <dgm:prSet presAssocID="{7D788065-2155-41C8-9691-CF1A5AB64020}" presName="parentText" presStyleLbl="node1" presStyleIdx="1" presStyleCnt="2">
        <dgm:presLayoutVars>
          <dgm:chMax val="0"/>
          <dgm:bulletEnabled val="1"/>
        </dgm:presLayoutVars>
      </dgm:prSet>
      <dgm:spPr/>
    </dgm:pt>
  </dgm:ptLst>
  <dgm:cxnLst>
    <dgm:cxn modelId="{6A20CA05-11A2-4DAF-97A5-3158691D64BA}" srcId="{2252C839-E1F4-417A-95E2-62F071929BF3}" destId="{7D788065-2155-41C8-9691-CF1A5AB64020}" srcOrd="1" destOrd="0" parTransId="{654BC4CB-EC06-4FB7-B34D-3D9495331763}" sibTransId="{8C47EA73-7A28-444F-9303-C5C057D3638F}"/>
    <dgm:cxn modelId="{8B0AB526-7262-45A7-8BE3-F339E4180ED8}" srcId="{2252C839-E1F4-417A-95E2-62F071929BF3}" destId="{3F6D49AE-4EEA-472F-88CC-17F7C6BD8CDE}" srcOrd="0" destOrd="0" parTransId="{F2E6CAAD-ED32-484C-B745-3F4A5434619E}" sibTransId="{241A7AD5-F294-4A3E-9390-A04DE314E74E}"/>
    <dgm:cxn modelId="{7B980532-C15B-4A6B-B097-E35F077B6B9B}" srcId="{3F6D49AE-4EEA-472F-88CC-17F7C6BD8CDE}" destId="{47CD66A9-A8B8-4C15-99EA-B7D9E374A85E}" srcOrd="1" destOrd="0" parTransId="{C8E36BAB-8DFF-4C97-B3F1-CF389F41E5AB}" sibTransId="{F451C8AA-F6B5-4040-BF8B-D2463C1158DF}"/>
    <dgm:cxn modelId="{97CDB05C-FC64-4A34-B506-4D1702C884ED}" type="presOf" srcId="{2252C839-E1F4-417A-95E2-62F071929BF3}" destId="{FE52BD27-C85E-4014-8714-23CFAA7274FD}" srcOrd="0" destOrd="0" presId="urn:microsoft.com/office/officeart/2005/8/layout/vList2"/>
    <dgm:cxn modelId="{2F720467-E00F-4BAC-99EA-B961F4400FF3}" type="presOf" srcId="{3F6D49AE-4EEA-472F-88CC-17F7C6BD8CDE}" destId="{8F2E9F62-2852-47E5-9168-8F79366675A1}" srcOrd="0" destOrd="0" presId="urn:microsoft.com/office/officeart/2005/8/layout/vList2"/>
    <dgm:cxn modelId="{6F6A836D-4A57-4BA1-8AFF-5E64E4411B0E}" type="presOf" srcId="{2858F207-9DD8-4FB4-9DE8-9C3FDC626406}" destId="{6B10E1CF-EA8D-4655-AA5C-6D071D905169}" srcOrd="0" destOrd="2" presId="urn:microsoft.com/office/officeart/2005/8/layout/vList2"/>
    <dgm:cxn modelId="{1F3B338A-8C55-4962-92C2-C42F31432E49}" srcId="{3F6D49AE-4EEA-472F-88CC-17F7C6BD8CDE}" destId="{19930C39-CA29-4C3C-8651-F5A9258A1F69}" srcOrd="0" destOrd="0" parTransId="{3FE43885-CD01-4E2A-97F9-A30D16C0CC6F}" sibTransId="{FC5F2801-56D5-41DD-9F3C-EA0E0D2753AE}"/>
    <dgm:cxn modelId="{E89B6694-6DD9-4092-B8D9-5001239CC9BF}" srcId="{3F6D49AE-4EEA-472F-88CC-17F7C6BD8CDE}" destId="{2858F207-9DD8-4FB4-9DE8-9C3FDC626406}" srcOrd="2" destOrd="0" parTransId="{7873ED2E-0897-4A07-A2ED-E5BC4B5C9DF8}" sibTransId="{EAAE29E2-12B1-4B30-9762-3C878D5BD5B6}"/>
    <dgm:cxn modelId="{0236A8EB-8D29-4A0C-8D52-E82F8963E57A}" type="presOf" srcId="{7D788065-2155-41C8-9691-CF1A5AB64020}" destId="{97416A31-4543-4356-BDD6-BDC4CCA41857}" srcOrd="0" destOrd="0" presId="urn:microsoft.com/office/officeart/2005/8/layout/vList2"/>
    <dgm:cxn modelId="{E8D8CFEB-157A-410F-86C0-6C6075CFB085}" type="presOf" srcId="{19930C39-CA29-4C3C-8651-F5A9258A1F69}" destId="{6B10E1CF-EA8D-4655-AA5C-6D071D905169}" srcOrd="0" destOrd="0" presId="urn:microsoft.com/office/officeart/2005/8/layout/vList2"/>
    <dgm:cxn modelId="{49175FEC-AA5B-4E53-A546-6CE5609A7245}" type="presOf" srcId="{47CD66A9-A8B8-4C15-99EA-B7D9E374A85E}" destId="{6B10E1CF-EA8D-4655-AA5C-6D071D905169}" srcOrd="0" destOrd="1" presId="urn:microsoft.com/office/officeart/2005/8/layout/vList2"/>
    <dgm:cxn modelId="{FFE416F4-B65B-4B67-BA79-719CCC37E719}" type="presParOf" srcId="{FE52BD27-C85E-4014-8714-23CFAA7274FD}" destId="{8F2E9F62-2852-47E5-9168-8F79366675A1}" srcOrd="0" destOrd="0" presId="urn:microsoft.com/office/officeart/2005/8/layout/vList2"/>
    <dgm:cxn modelId="{CD54FDF9-273E-40F9-A84B-EE6F68CBC490}" type="presParOf" srcId="{FE52BD27-C85E-4014-8714-23CFAA7274FD}" destId="{6B10E1CF-EA8D-4655-AA5C-6D071D905169}" srcOrd="1" destOrd="0" presId="urn:microsoft.com/office/officeart/2005/8/layout/vList2"/>
    <dgm:cxn modelId="{FA6EC939-C42C-4B98-9811-B3950EFC81A4}" type="presParOf" srcId="{FE52BD27-C85E-4014-8714-23CFAA7274FD}" destId="{97416A31-4543-4356-BDD6-BDC4CCA4185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6D1A32B-1FEA-42D0-B5DD-DD54A7A83F50}"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12F7B9E1-DCC0-48F3-AFB1-5864A4C966E6}">
      <dgm:prSet/>
      <dgm:spPr/>
      <dgm:t>
        <a:bodyPr/>
        <a:lstStyle/>
        <a:p>
          <a:r>
            <a:rPr lang="en-US" b="0" i="0" baseline="0" dirty="0"/>
            <a:t>The Project’s units must be occupied by ELI-qualified households. </a:t>
          </a:r>
          <a:endParaRPr lang="en-US" dirty="0"/>
        </a:p>
      </dgm:t>
    </dgm:pt>
    <dgm:pt modelId="{EFC57A85-3056-41F3-84E7-50EC4EE6F313}" type="parTrans" cxnId="{A307E34C-A9F9-4C34-91F4-B5EE3B270B61}">
      <dgm:prSet/>
      <dgm:spPr/>
      <dgm:t>
        <a:bodyPr/>
        <a:lstStyle/>
        <a:p>
          <a:endParaRPr lang="en-US"/>
        </a:p>
      </dgm:t>
    </dgm:pt>
    <dgm:pt modelId="{D7D61079-F428-41CF-95EC-04A0260177E5}" type="sibTrans" cxnId="{A307E34C-A9F9-4C34-91F4-B5EE3B270B61}">
      <dgm:prSet/>
      <dgm:spPr/>
      <dgm:t>
        <a:bodyPr/>
        <a:lstStyle/>
        <a:p>
          <a:endParaRPr lang="en-US"/>
        </a:p>
      </dgm:t>
    </dgm:pt>
    <dgm:pt modelId="{0B62D71C-2FC3-4580-A90D-4FD19BB676FF}">
      <dgm:prSet/>
      <dgm:spPr/>
      <dgm:t>
        <a:bodyPr/>
        <a:lstStyle/>
        <a:p>
          <a:r>
            <a:rPr lang="en-US" b="0" i="0" baseline="0"/>
            <a:t>The minimum set-aside chosen by the Ownership Entity on the application will determine the household’s income percentage. </a:t>
          </a:r>
          <a:endParaRPr lang="en-US"/>
        </a:p>
      </dgm:t>
    </dgm:pt>
    <dgm:pt modelId="{890D8D4A-D161-4D01-A0A6-9290BA643E85}" type="parTrans" cxnId="{DE2BA9E3-BF61-4D6A-9D8C-08A500122A6A}">
      <dgm:prSet/>
      <dgm:spPr/>
      <dgm:t>
        <a:bodyPr/>
        <a:lstStyle/>
        <a:p>
          <a:endParaRPr lang="en-US"/>
        </a:p>
      </dgm:t>
    </dgm:pt>
    <dgm:pt modelId="{DE012FF4-24FD-4414-9F89-0FB38FD3AF07}" type="sibTrans" cxnId="{DE2BA9E3-BF61-4D6A-9D8C-08A500122A6A}">
      <dgm:prSet/>
      <dgm:spPr/>
      <dgm:t>
        <a:bodyPr/>
        <a:lstStyle/>
        <a:p>
          <a:endParaRPr lang="en-US"/>
        </a:p>
      </dgm:t>
    </dgm:pt>
    <dgm:pt modelId="{0B4B4BD8-4867-4803-A43B-63D29C5E4CB9}">
      <dgm:prSet/>
      <dgm:spPr/>
      <dgm:t>
        <a:bodyPr/>
        <a:lstStyle/>
        <a:p>
          <a:r>
            <a:rPr lang="en-US" b="0" i="0" baseline="0"/>
            <a:t>AHFA also provides the HTF income and rent limits on its website. </a:t>
          </a:r>
          <a:endParaRPr lang="en-US"/>
        </a:p>
      </dgm:t>
    </dgm:pt>
    <dgm:pt modelId="{D09B863E-3B89-441D-B87F-BB5B9B4504F9}" type="parTrans" cxnId="{6B2EFFB5-CD66-40FC-8D31-F08F9EBEB69E}">
      <dgm:prSet/>
      <dgm:spPr/>
      <dgm:t>
        <a:bodyPr/>
        <a:lstStyle/>
        <a:p>
          <a:endParaRPr lang="en-US"/>
        </a:p>
      </dgm:t>
    </dgm:pt>
    <dgm:pt modelId="{B8301C23-51F7-434B-8178-6DCAD2AED0A4}" type="sibTrans" cxnId="{6B2EFFB5-CD66-40FC-8D31-F08F9EBEB69E}">
      <dgm:prSet/>
      <dgm:spPr/>
      <dgm:t>
        <a:bodyPr/>
        <a:lstStyle/>
        <a:p>
          <a:endParaRPr lang="en-US"/>
        </a:p>
      </dgm:t>
    </dgm:pt>
    <dgm:pt modelId="{38786926-BDAB-4437-900C-1AB6C9BC758E}">
      <dgm:prSet/>
      <dgm:spPr/>
      <dgm:t>
        <a:bodyPr/>
        <a:lstStyle/>
        <a:p>
          <a:r>
            <a:rPr lang="en-US" dirty="0"/>
            <a:t>HTF rent increase must be approved by AHFA</a:t>
          </a:r>
        </a:p>
      </dgm:t>
    </dgm:pt>
    <dgm:pt modelId="{DEEED92F-5232-4A7B-BC83-06F90CD8AB51}" type="parTrans" cxnId="{3B29A752-4657-4116-ABFD-DD8ED4FF40F8}">
      <dgm:prSet/>
      <dgm:spPr/>
      <dgm:t>
        <a:bodyPr/>
        <a:lstStyle/>
        <a:p>
          <a:endParaRPr lang="en-US"/>
        </a:p>
      </dgm:t>
    </dgm:pt>
    <dgm:pt modelId="{C1F778FA-06E9-4ED4-9A4C-C72D942C503E}" type="sibTrans" cxnId="{3B29A752-4657-4116-ABFD-DD8ED4FF40F8}">
      <dgm:prSet/>
      <dgm:spPr/>
      <dgm:t>
        <a:bodyPr/>
        <a:lstStyle/>
        <a:p>
          <a:endParaRPr lang="en-US"/>
        </a:p>
      </dgm:t>
    </dgm:pt>
    <dgm:pt modelId="{F9F446A9-95C9-484B-9471-98425E7BFEEA}" type="pres">
      <dgm:prSet presAssocID="{26D1A32B-1FEA-42D0-B5DD-DD54A7A83F50}" presName="vert0" presStyleCnt="0">
        <dgm:presLayoutVars>
          <dgm:dir/>
          <dgm:animOne val="branch"/>
          <dgm:animLvl val="lvl"/>
        </dgm:presLayoutVars>
      </dgm:prSet>
      <dgm:spPr/>
    </dgm:pt>
    <dgm:pt modelId="{2876C0A8-336E-457A-9675-BEEAE85E97FE}" type="pres">
      <dgm:prSet presAssocID="{12F7B9E1-DCC0-48F3-AFB1-5864A4C966E6}" presName="thickLine" presStyleLbl="alignNode1" presStyleIdx="0" presStyleCnt="4"/>
      <dgm:spPr/>
    </dgm:pt>
    <dgm:pt modelId="{446B21DC-929A-4071-8C52-97CEDBE2BF44}" type="pres">
      <dgm:prSet presAssocID="{12F7B9E1-DCC0-48F3-AFB1-5864A4C966E6}" presName="horz1" presStyleCnt="0"/>
      <dgm:spPr/>
    </dgm:pt>
    <dgm:pt modelId="{D6C6921A-BDAE-40DE-BAB4-2AD4BFB37847}" type="pres">
      <dgm:prSet presAssocID="{12F7B9E1-DCC0-48F3-AFB1-5864A4C966E6}" presName="tx1" presStyleLbl="revTx" presStyleIdx="0" presStyleCnt="4"/>
      <dgm:spPr/>
    </dgm:pt>
    <dgm:pt modelId="{36B61DB7-FC98-4F6B-93AB-602555796527}" type="pres">
      <dgm:prSet presAssocID="{12F7B9E1-DCC0-48F3-AFB1-5864A4C966E6}" presName="vert1" presStyleCnt="0"/>
      <dgm:spPr/>
    </dgm:pt>
    <dgm:pt modelId="{B8D5FF75-EF99-4260-AFC8-371C3DC0E4A8}" type="pres">
      <dgm:prSet presAssocID="{0B62D71C-2FC3-4580-A90D-4FD19BB676FF}" presName="thickLine" presStyleLbl="alignNode1" presStyleIdx="1" presStyleCnt="4"/>
      <dgm:spPr/>
    </dgm:pt>
    <dgm:pt modelId="{B16458C0-05D6-4207-A2E0-45E707FA19EE}" type="pres">
      <dgm:prSet presAssocID="{0B62D71C-2FC3-4580-A90D-4FD19BB676FF}" presName="horz1" presStyleCnt="0"/>
      <dgm:spPr/>
    </dgm:pt>
    <dgm:pt modelId="{FC09305E-0B9F-4740-A125-09F9A4F2B76F}" type="pres">
      <dgm:prSet presAssocID="{0B62D71C-2FC3-4580-A90D-4FD19BB676FF}" presName="tx1" presStyleLbl="revTx" presStyleIdx="1" presStyleCnt="4"/>
      <dgm:spPr/>
    </dgm:pt>
    <dgm:pt modelId="{5C1505E1-A95D-4CA1-8ABD-6E387821DED0}" type="pres">
      <dgm:prSet presAssocID="{0B62D71C-2FC3-4580-A90D-4FD19BB676FF}" presName="vert1" presStyleCnt="0"/>
      <dgm:spPr/>
    </dgm:pt>
    <dgm:pt modelId="{F3E9AD42-C25F-4543-AAB5-2B4D85FC916C}" type="pres">
      <dgm:prSet presAssocID="{0B4B4BD8-4867-4803-A43B-63D29C5E4CB9}" presName="thickLine" presStyleLbl="alignNode1" presStyleIdx="2" presStyleCnt="4"/>
      <dgm:spPr/>
    </dgm:pt>
    <dgm:pt modelId="{0B731912-84B4-41B4-83C6-089D62369965}" type="pres">
      <dgm:prSet presAssocID="{0B4B4BD8-4867-4803-A43B-63D29C5E4CB9}" presName="horz1" presStyleCnt="0"/>
      <dgm:spPr/>
    </dgm:pt>
    <dgm:pt modelId="{316281E5-22FB-4CBC-9F44-7CF1B62A3C6B}" type="pres">
      <dgm:prSet presAssocID="{0B4B4BD8-4867-4803-A43B-63D29C5E4CB9}" presName="tx1" presStyleLbl="revTx" presStyleIdx="2" presStyleCnt="4"/>
      <dgm:spPr/>
    </dgm:pt>
    <dgm:pt modelId="{CFB3B3E6-D565-4CC1-8D28-ECD0FD56679D}" type="pres">
      <dgm:prSet presAssocID="{0B4B4BD8-4867-4803-A43B-63D29C5E4CB9}" presName="vert1" presStyleCnt="0"/>
      <dgm:spPr/>
    </dgm:pt>
    <dgm:pt modelId="{EAFB61F2-6BB5-44A2-AB16-A3F6C11459E9}" type="pres">
      <dgm:prSet presAssocID="{38786926-BDAB-4437-900C-1AB6C9BC758E}" presName="thickLine" presStyleLbl="alignNode1" presStyleIdx="3" presStyleCnt="4"/>
      <dgm:spPr/>
    </dgm:pt>
    <dgm:pt modelId="{E27ADA15-8F5A-4DB7-8237-B108A7320F49}" type="pres">
      <dgm:prSet presAssocID="{38786926-BDAB-4437-900C-1AB6C9BC758E}" presName="horz1" presStyleCnt="0"/>
      <dgm:spPr/>
    </dgm:pt>
    <dgm:pt modelId="{EDA20D78-E15E-4F81-8C9D-DDD60EF97F02}" type="pres">
      <dgm:prSet presAssocID="{38786926-BDAB-4437-900C-1AB6C9BC758E}" presName="tx1" presStyleLbl="revTx" presStyleIdx="3" presStyleCnt="4"/>
      <dgm:spPr/>
    </dgm:pt>
    <dgm:pt modelId="{CB75DE8A-1D6D-4730-A7DD-1460A1FFE6D9}" type="pres">
      <dgm:prSet presAssocID="{38786926-BDAB-4437-900C-1AB6C9BC758E}" presName="vert1" presStyleCnt="0"/>
      <dgm:spPr/>
    </dgm:pt>
  </dgm:ptLst>
  <dgm:cxnLst>
    <dgm:cxn modelId="{A307E34C-A9F9-4C34-91F4-B5EE3B270B61}" srcId="{26D1A32B-1FEA-42D0-B5DD-DD54A7A83F50}" destId="{12F7B9E1-DCC0-48F3-AFB1-5864A4C966E6}" srcOrd="0" destOrd="0" parTransId="{EFC57A85-3056-41F3-84E7-50EC4EE6F313}" sibTransId="{D7D61079-F428-41CF-95EC-04A0260177E5}"/>
    <dgm:cxn modelId="{3B29A752-4657-4116-ABFD-DD8ED4FF40F8}" srcId="{26D1A32B-1FEA-42D0-B5DD-DD54A7A83F50}" destId="{38786926-BDAB-4437-900C-1AB6C9BC758E}" srcOrd="3" destOrd="0" parTransId="{DEEED92F-5232-4A7B-BC83-06F90CD8AB51}" sibTransId="{C1F778FA-06E9-4ED4-9A4C-C72D942C503E}"/>
    <dgm:cxn modelId="{6C53F48D-6C9C-4A93-9AE8-91711CD8EB93}" type="presOf" srcId="{0B62D71C-2FC3-4580-A90D-4FD19BB676FF}" destId="{FC09305E-0B9F-4740-A125-09F9A4F2B76F}" srcOrd="0" destOrd="0" presId="urn:microsoft.com/office/officeart/2008/layout/LinedList"/>
    <dgm:cxn modelId="{10146692-3B16-4DB2-84CE-C9836B123391}" type="presOf" srcId="{0B4B4BD8-4867-4803-A43B-63D29C5E4CB9}" destId="{316281E5-22FB-4CBC-9F44-7CF1B62A3C6B}" srcOrd="0" destOrd="0" presId="urn:microsoft.com/office/officeart/2008/layout/LinedList"/>
    <dgm:cxn modelId="{0659569C-B5A0-4468-84C6-534B2C875152}" type="presOf" srcId="{12F7B9E1-DCC0-48F3-AFB1-5864A4C966E6}" destId="{D6C6921A-BDAE-40DE-BAB4-2AD4BFB37847}" srcOrd="0" destOrd="0" presId="urn:microsoft.com/office/officeart/2008/layout/LinedList"/>
    <dgm:cxn modelId="{6B2EFFB5-CD66-40FC-8D31-F08F9EBEB69E}" srcId="{26D1A32B-1FEA-42D0-B5DD-DD54A7A83F50}" destId="{0B4B4BD8-4867-4803-A43B-63D29C5E4CB9}" srcOrd="2" destOrd="0" parTransId="{D09B863E-3B89-441D-B87F-BB5B9B4504F9}" sibTransId="{B8301C23-51F7-434B-8178-6DCAD2AED0A4}"/>
    <dgm:cxn modelId="{DE2BA9E3-BF61-4D6A-9D8C-08A500122A6A}" srcId="{26D1A32B-1FEA-42D0-B5DD-DD54A7A83F50}" destId="{0B62D71C-2FC3-4580-A90D-4FD19BB676FF}" srcOrd="1" destOrd="0" parTransId="{890D8D4A-D161-4D01-A0A6-9290BA643E85}" sibTransId="{DE012FF4-24FD-4414-9F89-0FB38FD3AF07}"/>
    <dgm:cxn modelId="{0DCEADE8-8E7E-49BD-B00F-87E845202D39}" type="presOf" srcId="{26D1A32B-1FEA-42D0-B5DD-DD54A7A83F50}" destId="{F9F446A9-95C9-484B-9471-98425E7BFEEA}" srcOrd="0" destOrd="0" presId="urn:microsoft.com/office/officeart/2008/layout/LinedList"/>
    <dgm:cxn modelId="{FCEBCBF2-7A98-4A9E-8ECE-17BB551D2058}" type="presOf" srcId="{38786926-BDAB-4437-900C-1AB6C9BC758E}" destId="{EDA20D78-E15E-4F81-8C9D-DDD60EF97F02}" srcOrd="0" destOrd="0" presId="urn:microsoft.com/office/officeart/2008/layout/LinedList"/>
    <dgm:cxn modelId="{AAB69055-452C-4B39-AF92-970639D87F01}" type="presParOf" srcId="{F9F446A9-95C9-484B-9471-98425E7BFEEA}" destId="{2876C0A8-336E-457A-9675-BEEAE85E97FE}" srcOrd="0" destOrd="0" presId="urn:microsoft.com/office/officeart/2008/layout/LinedList"/>
    <dgm:cxn modelId="{55D4252F-294A-47AD-98D8-03F81D0D8758}" type="presParOf" srcId="{F9F446A9-95C9-484B-9471-98425E7BFEEA}" destId="{446B21DC-929A-4071-8C52-97CEDBE2BF44}" srcOrd="1" destOrd="0" presId="urn:microsoft.com/office/officeart/2008/layout/LinedList"/>
    <dgm:cxn modelId="{7B3EC2A0-A3D7-446F-B1A5-1309403A8B14}" type="presParOf" srcId="{446B21DC-929A-4071-8C52-97CEDBE2BF44}" destId="{D6C6921A-BDAE-40DE-BAB4-2AD4BFB37847}" srcOrd="0" destOrd="0" presId="urn:microsoft.com/office/officeart/2008/layout/LinedList"/>
    <dgm:cxn modelId="{89C8C29F-58E7-48A1-8545-9FFFFA59FB4A}" type="presParOf" srcId="{446B21DC-929A-4071-8C52-97CEDBE2BF44}" destId="{36B61DB7-FC98-4F6B-93AB-602555796527}" srcOrd="1" destOrd="0" presId="urn:microsoft.com/office/officeart/2008/layout/LinedList"/>
    <dgm:cxn modelId="{6CA451FD-9778-40E6-A860-497AB0F787D9}" type="presParOf" srcId="{F9F446A9-95C9-484B-9471-98425E7BFEEA}" destId="{B8D5FF75-EF99-4260-AFC8-371C3DC0E4A8}" srcOrd="2" destOrd="0" presId="urn:microsoft.com/office/officeart/2008/layout/LinedList"/>
    <dgm:cxn modelId="{20B04A6A-D11C-4F56-AF56-D5343C5A11A2}" type="presParOf" srcId="{F9F446A9-95C9-484B-9471-98425E7BFEEA}" destId="{B16458C0-05D6-4207-A2E0-45E707FA19EE}" srcOrd="3" destOrd="0" presId="urn:microsoft.com/office/officeart/2008/layout/LinedList"/>
    <dgm:cxn modelId="{D7822EB8-1D07-43D5-A349-9030052866D6}" type="presParOf" srcId="{B16458C0-05D6-4207-A2E0-45E707FA19EE}" destId="{FC09305E-0B9F-4740-A125-09F9A4F2B76F}" srcOrd="0" destOrd="0" presId="urn:microsoft.com/office/officeart/2008/layout/LinedList"/>
    <dgm:cxn modelId="{E6B8E456-6EF2-44D3-B6A1-49623BF25A3F}" type="presParOf" srcId="{B16458C0-05D6-4207-A2E0-45E707FA19EE}" destId="{5C1505E1-A95D-4CA1-8ABD-6E387821DED0}" srcOrd="1" destOrd="0" presId="urn:microsoft.com/office/officeart/2008/layout/LinedList"/>
    <dgm:cxn modelId="{B595E9DA-25D8-44B9-B152-7FB5168C3F49}" type="presParOf" srcId="{F9F446A9-95C9-484B-9471-98425E7BFEEA}" destId="{F3E9AD42-C25F-4543-AAB5-2B4D85FC916C}" srcOrd="4" destOrd="0" presId="urn:microsoft.com/office/officeart/2008/layout/LinedList"/>
    <dgm:cxn modelId="{3E6E8436-9B06-4B79-B577-78AD13011207}" type="presParOf" srcId="{F9F446A9-95C9-484B-9471-98425E7BFEEA}" destId="{0B731912-84B4-41B4-83C6-089D62369965}" srcOrd="5" destOrd="0" presId="urn:microsoft.com/office/officeart/2008/layout/LinedList"/>
    <dgm:cxn modelId="{0AA942FC-E3EA-4357-AEDC-CBDD3A985541}" type="presParOf" srcId="{0B731912-84B4-41B4-83C6-089D62369965}" destId="{316281E5-22FB-4CBC-9F44-7CF1B62A3C6B}" srcOrd="0" destOrd="0" presId="urn:microsoft.com/office/officeart/2008/layout/LinedList"/>
    <dgm:cxn modelId="{9E15CB5D-01CA-49BF-9F69-DC77BED6A12C}" type="presParOf" srcId="{0B731912-84B4-41B4-83C6-089D62369965}" destId="{CFB3B3E6-D565-4CC1-8D28-ECD0FD56679D}" srcOrd="1" destOrd="0" presId="urn:microsoft.com/office/officeart/2008/layout/LinedList"/>
    <dgm:cxn modelId="{637EFB6F-267E-4C53-BFDD-AE7D0142CC9B}" type="presParOf" srcId="{F9F446A9-95C9-484B-9471-98425E7BFEEA}" destId="{EAFB61F2-6BB5-44A2-AB16-A3F6C11459E9}" srcOrd="6" destOrd="0" presId="urn:microsoft.com/office/officeart/2008/layout/LinedList"/>
    <dgm:cxn modelId="{370CF634-70F8-48D1-AD21-AE041E4E9217}" type="presParOf" srcId="{F9F446A9-95C9-484B-9471-98425E7BFEEA}" destId="{E27ADA15-8F5A-4DB7-8237-B108A7320F49}" srcOrd="7" destOrd="0" presId="urn:microsoft.com/office/officeart/2008/layout/LinedList"/>
    <dgm:cxn modelId="{A4B00D4F-EEBB-4246-8C32-FE00E717C37C}" type="presParOf" srcId="{E27ADA15-8F5A-4DB7-8237-B108A7320F49}" destId="{EDA20D78-E15E-4F81-8C9D-DDD60EF97F02}" srcOrd="0" destOrd="0" presId="urn:microsoft.com/office/officeart/2008/layout/LinedList"/>
    <dgm:cxn modelId="{60A7B28E-FA4A-42EE-9B16-523AD7190539}" type="presParOf" srcId="{E27ADA15-8F5A-4DB7-8237-B108A7320F49}" destId="{CB75DE8A-1D6D-4730-A7DD-1460A1FFE6D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B966EDA-ED36-4177-AAA6-0DCDB0D46B6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F6A4EC7-6C37-4F1B-8AF1-541601ACE16A}">
      <dgm:prSet/>
      <dgm:spPr/>
      <dgm:t>
        <a:bodyPr/>
        <a:lstStyle/>
        <a:p>
          <a:r>
            <a:rPr lang="en-US"/>
            <a:t>Full Recertifications are every 6</a:t>
          </a:r>
          <a:r>
            <a:rPr lang="en-US" baseline="30000"/>
            <a:t>th</a:t>
          </a:r>
          <a:r>
            <a:rPr lang="en-US"/>
            <a:t> year of the HTF Affordability Period.</a:t>
          </a:r>
        </a:p>
      </dgm:t>
    </dgm:pt>
    <dgm:pt modelId="{4F131897-6312-493A-98F6-43363E431953}" type="parTrans" cxnId="{74D3C930-E679-4DFF-B98C-5F7E9781BD3D}">
      <dgm:prSet/>
      <dgm:spPr/>
      <dgm:t>
        <a:bodyPr/>
        <a:lstStyle/>
        <a:p>
          <a:endParaRPr lang="en-US"/>
        </a:p>
      </dgm:t>
    </dgm:pt>
    <dgm:pt modelId="{BA12AA23-3AD5-43C2-A2A1-F62A797D41DF}" type="sibTrans" cxnId="{74D3C930-E679-4DFF-B98C-5F7E9781BD3D}">
      <dgm:prSet/>
      <dgm:spPr/>
      <dgm:t>
        <a:bodyPr/>
        <a:lstStyle/>
        <a:p>
          <a:endParaRPr lang="en-US"/>
        </a:p>
      </dgm:t>
    </dgm:pt>
    <dgm:pt modelId="{FC6E8998-072C-4F63-842A-7F877F4DD5C7}">
      <dgm:prSet/>
      <dgm:spPr/>
      <dgm:t>
        <a:bodyPr/>
        <a:lstStyle/>
        <a:p>
          <a:r>
            <a:rPr lang="en-US"/>
            <a:t>Example:</a:t>
          </a:r>
        </a:p>
      </dgm:t>
    </dgm:pt>
    <dgm:pt modelId="{952A204A-7750-4A57-9D20-44BB2C1295B2}" type="parTrans" cxnId="{18FE8CC5-DE52-4BB6-92B4-4F26C33B68D8}">
      <dgm:prSet/>
      <dgm:spPr/>
      <dgm:t>
        <a:bodyPr/>
        <a:lstStyle/>
        <a:p>
          <a:endParaRPr lang="en-US"/>
        </a:p>
      </dgm:t>
    </dgm:pt>
    <dgm:pt modelId="{5DAFF3C1-E541-4726-B3B0-173EE2ABA476}" type="sibTrans" cxnId="{18FE8CC5-DE52-4BB6-92B4-4F26C33B68D8}">
      <dgm:prSet/>
      <dgm:spPr/>
      <dgm:t>
        <a:bodyPr/>
        <a:lstStyle/>
        <a:p>
          <a:endParaRPr lang="en-US"/>
        </a:p>
      </dgm:t>
    </dgm:pt>
    <dgm:pt modelId="{34090704-3B01-4313-B69C-3EE96BC03488}">
      <dgm:prSet/>
      <dgm:spPr/>
      <dgm:t>
        <a:bodyPr/>
        <a:lstStyle/>
        <a:p>
          <a:r>
            <a:rPr lang="en-US"/>
            <a:t>HTF Loan Closing Date 5/1/2024</a:t>
          </a:r>
        </a:p>
      </dgm:t>
    </dgm:pt>
    <dgm:pt modelId="{023A1041-0D5C-4096-B62E-D8A178D418FC}" type="parTrans" cxnId="{B8654672-7241-4084-9811-9515E1C878BB}">
      <dgm:prSet/>
      <dgm:spPr/>
      <dgm:t>
        <a:bodyPr/>
        <a:lstStyle/>
        <a:p>
          <a:endParaRPr lang="en-US"/>
        </a:p>
      </dgm:t>
    </dgm:pt>
    <dgm:pt modelId="{BC44B6A9-E6A9-47E0-B4F9-8D243648DF01}" type="sibTrans" cxnId="{B8654672-7241-4084-9811-9515E1C878BB}">
      <dgm:prSet/>
      <dgm:spPr/>
      <dgm:t>
        <a:bodyPr/>
        <a:lstStyle/>
        <a:p>
          <a:endParaRPr lang="en-US"/>
        </a:p>
      </dgm:t>
    </dgm:pt>
    <dgm:pt modelId="{06CE51D5-6FF8-4DE7-A12C-A832E79C5357}">
      <dgm:prSet/>
      <dgm:spPr/>
      <dgm:t>
        <a:bodyPr/>
        <a:lstStyle/>
        <a:p>
          <a:r>
            <a:rPr lang="en-US" dirty="0"/>
            <a:t>Year 6	=	2030</a:t>
          </a:r>
        </a:p>
      </dgm:t>
    </dgm:pt>
    <dgm:pt modelId="{15A908D5-0F0E-45EE-A941-03CD2B1A9407}" type="parTrans" cxnId="{F3D6A38C-861E-4DA4-BF00-F6DAB028EAA6}">
      <dgm:prSet/>
      <dgm:spPr/>
      <dgm:t>
        <a:bodyPr/>
        <a:lstStyle/>
        <a:p>
          <a:endParaRPr lang="en-US"/>
        </a:p>
      </dgm:t>
    </dgm:pt>
    <dgm:pt modelId="{48696078-7DB3-4E1B-BEE5-2B1C7127A05B}" type="sibTrans" cxnId="{F3D6A38C-861E-4DA4-BF00-F6DAB028EAA6}">
      <dgm:prSet/>
      <dgm:spPr/>
      <dgm:t>
        <a:bodyPr/>
        <a:lstStyle/>
        <a:p>
          <a:endParaRPr lang="en-US"/>
        </a:p>
      </dgm:t>
    </dgm:pt>
    <dgm:pt modelId="{D1ACB2FF-8A7D-4710-A6AD-A5FD6DD75A66}">
      <dgm:prSet/>
      <dgm:spPr/>
      <dgm:t>
        <a:bodyPr/>
        <a:lstStyle/>
        <a:p>
          <a:r>
            <a:rPr lang="en-US"/>
            <a:t>Year 12	=	2036</a:t>
          </a:r>
        </a:p>
      </dgm:t>
    </dgm:pt>
    <dgm:pt modelId="{1D3DAEC8-DFC8-4547-9476-119C3B6C8D2F}" type="parTrans" cxnId="{2E29C1CF-E778-4A2A-AB0E-E1F39730AE35}">
      <dgm:prSet/>
      <dgm:spPr/>
      <dgm:t>
        <a:bodyPr/>
        <a:lstStyle/>
        <a:p>
          <a:endParaRPr lang="en-US"/>
        </a:p>
      </dgm:t>
    </dgm:pt>
    <dgm:pt modelId="{73DB7D92-289B-4CC6-9A9D-3B12CEAEA4A1}" type="sibTrans" cxnId="{2E29C1CF-E778-4A2A-AB0E-E1F39730AE35}">
      <dgm:prSet/>
      <dgm:spPr/>
      <dgm:t>
        <a:bodyPr/>
        <a:lstStyle/>
        <a:p>
          <a:endParaRPr lang="en-US"/>
        </a:p>
      </dgm:t>
    </dgm:pt>
    <dgm:pt modelId="{5E545451-1E1B-4715-A89D-D6DE081DF231}">
      <dgm:prSet/>
      <dgm:spPr/>
      <dgm:t>
        <a:bodyPr/>
        <a:lstStyle/>
        <a:p>
          <a:r>
            <a:rPr lang="en-US"/>
            <a:t>Year 18	=	2042</a:t>
          </a:r>
        </a:p>
      </dgm:t>
    </dgm:pt>
    <dgm:pt modelId="{783BE33B-1B4B-4B76-82A9-2BF163322474}" type="parTrans" cxnId="{5C6285D5-9850-4F5E-B372-049012B5BAEE}">
      <dgm:prSet/>
      <dgm:spPr/>
      <dgm:t>
        <a:bodyPr/>
        <a:lstStyle/>
        <a:p>
          <a:endParaRPr lang="en-US"/>
        </a:p>
      </dgm:t>
    </dgm:pt>
    <dgm:pt modelId="{D5C7F749-0DD1-4028-977B-6B0C9444D6F6}" type="sibTrans" cxnId="{5C6285D5-9850-4F5E-B372-049012B5BAEE}">
      <dgm:prSet/>
      <dgm:spPr/>
      <dgm:t>
        <a:bodyPr/>
        <a:lstStyle/>
        <a:p>
          <a:endParaRPr lang="en-US"/>
        </a:p>
      </dgm:t>
    </dgm:pt>
    <dgm:pt modelId="{C30EE478-E617-48C6-B99E-2EC3C4DC77FC}">
      <dgm:prSet/>
      <dgm:spPr/>
      <dgm:t>
        <a:bodyPr/>
        <a:lstStyle/>
        <a:p>
          <a:r>
            <a:rPr lang="en-US"/>
            <a:t>Year 24	=	2048</a:t>
          </a:r>
        </a:p>
      </dgm:t>
    </dgm:pt>
    <dgm:pt modelId="{F2DB1E2D-9DA6-4062-9656-EA8D800D172D}" type="parTrans" cxnId="{904DB740-3FB5-47BD-9B90-2E17E974ABCA}">
      <dgm:prSet/>
      <dgm:spPr/>
      <dgm:t>
        <a:bodyPr/>
        <a:lstStyle/>
        <a:p>
          <a:endParaRPr lang="en-US"/>
        </a:p>
      </dgm:t>
    </dgm:pt>
    <dgm:pt modelId="{4F4B95FE-E9DD-4DED-88A4-4D45ADD694A3}" type="sibTrans" cxnId="{904DB740-3FB5-47BD-9B90-2E17E974ABCA}">
      <dgm:prSet/>
      <dgm:spPr/>
      <dgm:t>
        <a:bodyPr/>
        <a:lstStyle/>
        <a:p>
          <a:endParaRPr lang="en-US"/>
        </a:p>
      </dgm:t>
    </dgm:pt>
    <dgm:pt modelId="{3C3CFB9A-F8DE-42CC-8ABF-22E09549A5F0}">
      <dgm:prSet/>
      <dgm:spPr/>
      <dgm:t>
        <a:bodyPr/>
        <a:lstStyle/>
        <a:p>
          <a:r>
            <a:rPr lang="en-US"/>
            <a:t>Year 30	=	2054</a:t>
          </a:r>
        </a:p>
      </dgm:t>
    </dgm:pt>
    <dgm:pt modelId="{3F23A517-0E1E-42B0-8900-CCE6E162E6A1}" type="parTrans" cxnId="{933A71F0-BFB9-488B-BF85-5DD92DBA047D}">
      <dgm:prSet/>
      <dgm:spPr/>
      <dgm:t>
        <a:bodyPr/>
        <a:lstStyle/>
        <a:p>
          <a:endParaRPr lang="en-US"/>
        </a:p>
      </dgm:t>
    </dgm:pt>
    <dgm:pt modelId="{F0AEDA5B-8477-4033-80E6-1AB8CBF7A29A}" type="sibTrans" cxnId="{933A71F0-BFB9-488B-BF85-5DD92DBA047D}">
      <dgm:prSet/>
      <dgm:spPr/>
      <dgm:t>
        <a:bodyPr/>
        <a:lstStyle/>
        <a:p>
          <a:endParaRPr lang="en-US"/>
        </a:p>
      </dgm:t>
    </dgm:pt>
    <dgm:pt modelId="{71C072FF-9C00-4A4C-9EF1-243CA18CF2BE}">
      <dgm:prSet/>
      <dgm:spPr/>
      <dgm:t>
        <a:bodyPr/>
        <a:lstStyle/>
        <a:p>
          <a:r>
            <a:rPr lang="en-US"/>
            <a:t>Self-Certifications are acceptable in the in-between years.	</a:t>
          </a:r>
        </a:p>
      </dgm:t>
    </dgm:pt>
    <dgm:pt modelId="{68D96133-CE03-4210-9E6B-A9C532E3F047}" type="parTrans" cxnId="{F61575ED-FF60-4C88-83CE-E129BE2C4855}">
      <dgm:prSet/>
      <dgm:spPr/>
      <dgm:t>
        <a:bodyPr/>
        <a:lstStyle/>
        <a:p>
          <a:endParaRPr lang="en-US"/>
        </a:p>
      </dgm:t>
    </dgm:pt>
    <dgm:pt modelId="{95FB5498-23AD-41EC-8D64-FAA27A01936B}" type="sibTrans" cxnId="{F61575ED-FF60-4C88-83CE-E129BE2C4855}">
      <dgm:prSet/>
      <dgm:spPr/>
      <dgm:t>
        <a:bodyPr/>
        <a:lstStyle/>
        <a:p>
          <a:endParaRPr lang="en-US"/>
        </a:p>
      </dgm:t>
    </dgm:pt>
    <dgm:pt modelId="{A4E9E428-4C5E-4243-9508-5A8C01CB8409}" type="pres">
      <dgm:prSet presAssocID="{9B966EDA-ED36-4177-AAA6-0DCDB0D46B6C}" presName="linear" presStyleCnt="0">
        <dgm:presLayoutVars>
          <dgm:animLvl val="lvl"/>
          <dgm:resizeHandles val="exact"/>
        </dgm:presLayoutVars>
      </dgm:prSet>
      <dgm:spPr/>
    </dgm:pt>
    <dgm:pt modelId="{5042B051-D046-433A-8799-69DF7FE1008D}" type="pres">
      <dgm:prSet presAssocID="{BF6A4EC7-6C37-4F1B-8AF1-541601ACE16A}" presName="parentText" presStyleLbl="node1" presStyleIdx="0" presStyleCnt="3">
        <dgm:presLayoutVars>
          <dgm:chMax val="0"/>
          <dgm:bulletEnabled val="1"/>
        </dgm:presLayoutVars>
      </dgm:prSet>
      <dgm:spPr/>
    </dgm:pt>
    <dgm:pt modelId="{C139BE15-62BA-4B31-9E3A-1010B5689B15}" type="pres">
      <dgm:prSet presAssocID="{BA12AA23-3AD5-43C2-A2A1-F62A797D41DF}" presName="spacer" presStyleCnt="0"/>
      <dgm:spPr/>
    </dgm:pt>
    <dgm:pt modelId="{1A6C8CB2-802C-4DED-A5EA-383FD4378A6E}" type="pres">
      <dgm:prSet presAssocID="{FC6E8998-072C-4F63-842A-7F877F4DD5C7}" presName="parentText" presStyleLbl="node1" presStyleIdx="1" presStyleCnt="3">
        <dgm:presLayoutVars>
          <dgm:chMax val="0"/>
          <dgm:bulletEnabled val="1"/>
        </dgm:presLayoutVars>
      </dgm:prSet>
      <dgm:spPr/>
    </dgm:pt>
    <dgm:pt modelId="{96A10180-EB07-4176-84F9-F2D853BF1821}" type="pres">
      <dgm:prSet presAssocID="{FC6E8998-072C-4F63-842A-7F877F4DD5C7}" presName="childText" presStyleLbl="revTx" presStyleIdx="0" presStyleCnt="1">
        <dgm:presLayoutVars>
          <dgm:bulletEnabled val="1"/>
        </dgm:presLayoutVars>
      </dgm:prSet>
      <dgm:spPr/>
    </dgm:pt>
    <dgm:pt modelId="{894896F0-A986-4B0E-A487-8DB582823263}" type="pres">
      <dgm:prSet presAssocID="{71C072FF-9C00-4A4C-9EF1-243CA18CF2BE}" presName="parentText" presStyleLbl="node1" presStyleIdx="2" presStyleCnt="3">
        <dgm:presLayoutVars>
          <dgm:chMax val="0"/>
          <dgm:bulletEnabled val="1"/>
        </dgm:presLayoutVars>
      </dgm:prSet>
      <dgm:spPr/>
    </dgm:pt>
  </dgm:ptLst>
  <dgm:cxnLst>
    <dgm:cxn modelId="{44796920-74AA-44CF-8BFE-A473272D3091}" type="presOf" srcId="{3C3CFB9A-F8DE-42CC-8ABF-22E09549A5F0}" destId="{96A10180-EB07-4176-84F9-F2D853BF1821}" srcOrd="0" destOrd="5" presId="urn:microsoft.com/office/officeart/2005/8/layout/vList2"/>
    <dgm:cxn modelId="{74D3C930-E679-4DFF-B98C-5F7E9781BD3D}" srcId="{9B966EDA-ED36-4177-AAA6-0DCDB0D46B6C}" destId="{BF6A4EC7-6C37-4F1B-8AF1-541601ACE16A}" srcOrd="0" destOrd="0" parTransId="{4F131897-6312-493A-98F6-43363E431953}" sibTransId="{BA12AA23-3AD5-43C2-A2A1-F62A797D41DF}"/>
    <dgm:cxn modelId="{904DB740-3FB5-47BD-9B90-2E17E974ABCA}" srcId="{FC6E8998-072C-4F63-842A-7F877F4DD5C7}" destId="{C30EE478-E617-48C6-B99E-2EC3C4DC77FC}" srcOrd="4" destOrd="0" parTransId="{F2DB1E2D-9DA6-4062-9656-EA8D800D172D}" sibTransId="{4F4B95FE-E9DD-4DED-88A4-4D45ADD694A3}"/>
    <dgm:cxn modelId="{D785535F-38A4-4FEE-81FF-9D6DCB20BA84}" type="presOf" srcId="{BF6A4EC7-6C37-4F1B-8AF1-541601ACE16A}" destId="{5042B051-D046-433A-8799-69DF7FE1008D}" srcOrd="0" destOrd="0" presId="urn:microsoft.com/office/officeart/2005/8/layout/vList2"/>
    <dgm:cxn modelId="{08C36461-2CB1-44A2-808E-88C33B6E6B9B}" type="presOf" srcId="{FC6E8998-072C-4F63-842A-7F877F4DD5C7}" destId="{1A6C8CB2-802C-4DED-A5EA-383FD4378A6E}" srcOrd="0" destOrd="0" presId="urn:microsoft.com/office/officeart/2005/8/layout/vList2"/>
    <dgm:cxn modelId="{44B0AF44-36C7-43D7-A4F4-DEBC243E957A}" type="presOf" srcId="{71C072FF-9C00-4A4C-9EF1-243CA18CF2BE}" destId="{894896F0-A986-4B0E-A487-8DB582823263}" srcOrd="0" destOrd="0" presId="urn:microsoft.com/office/officeart/2005/8/layout/vList2"/>
    <dgm:cxn modelId="{05E3C94C-BF0E-40B1-957F-9B3A58F44715}" type="presOf" srcId="{C30EE478-E617-48C6-B99E-2EC3C4DC77FC}" destId="{96A10180-EB07-4176-84F9-F2D853BF1821}" srcOrd="0" destOrd="4" presId="urn:microsoft.com/office/officeart/2005/8/layout/vList2"/>
    <dgm:cxn modelId="{B8654672-7241-4084-9811-9515E1C878BB}" srcId="{FC6E8998-072C-4F63-842A-7F877F4DD5C7}" destId="{34090704-3B01-4313-B69C-3EE96BC03488}" srcOrd="0" destOrd="0" parTransId="{023A1041-0D5C-4096-B62E-D8A178D418FC}" sibTransId="{BC44B6A9-E6A9-47E0-B4F9-8D243648DF01}"/>
    <dgm:cxn modelId="{53D81375-969C-4E01-B0D6-1F3FAA04F967}" type="presOf" srcId="{D1ACB2FF-8A7D-4710-A6AD-A5FD6DD75A66}" destId="{96A10180-EB07-4176-84F9-F2D853BF1821}" srcOrd="0" destOrd="2" presId="urn:microsoft.com/office/officeart/2005/8/layout/vList2"/>
    <dgm:cxn modelId="{34D77A59-8ABB-42E4-B7DF-2550C37215D8}" type="presOf" srcId="{5E545451-1E1B-4715-A89D-D6DE081DF231}" destId="{96A10180-EB07-4176-84F9-F2D853BF1821}" srcOrd="0" destOrd="3" presId="urn:microsoft.com/office/officeart/2005/8/layout/vList2"/>
    <dgm:cxn modelId="{F3D6A38C-861E-4DA4-BF00-F6DAB028EAA6}" srcId="{FC6E8998-072C-4F63-842A-7F877F4DD5C7}" destId="{06CE51D5-6FF8-4DE7-A12C-A832E79C5357}" srcOrd="1" destOrd="0" parTransId="{15A908D5-0F0E-45EE-A941-03CD2B1A9407}" sibTransId="{48696078-7DB3-4E1B-BEE5-2B1C7127A05B}"/>
    <dgm:cxn modelId="{37E296B2-B25A-494C-87CA-CD3DAACF226D}" type="presOf" srcId="{34090704-3B01-4313-B69C-3EE96BC03488}" destId="{96A10180-EB07-4176-84F9-F2D853BF1821}" srcOrd="0" destOrd="0" presId="urn:microsoft.com/office/officeart/2005/8/layout/vList2"/>
    <dgm:cxn modelId="{18FE8CC5-DE52-4BB6-92B4-4F26C33B68D8}" srcId="{9B966EDA-ED36-4177-AAA6-0DCDB0D46B6C}" destId="{FC6E8998-072C-4F63-842A-7F877F4DD5C7}" srcOrd="1" destOrd="0" parTransId="{952A204A-7750-4A57-9D20-44BB2C1295B2}" sibTransId="{5DAFF3C1-E541-4726-B3B0-173EE2ABA476}"/>
    <dgm:cxn modelId="{2E29C1CF-E778-4A2A-AB0E-E1F39730AE35}" srcId="{FC6E8998-072C-4F63-842A-7F877F4DD5C7}" destId="{D1ACB2FF-8A7D-4710-A6AD-A5FD6DD75A66}" srcOrd="2" destOrd="0" parTransId="{1D3DAEC8-DFC8-4547-9476-119C3B6C8D2F}" sibTransId="{73DB7D92-289B-4CC6-9A9D-3B12CEAEA4A1}"/>
    <dgm:cxn modelId="{5C6285D5-9850-4F5E-B372-049012B5BAEE}" srcId="{FC6E8998-072C-4F63-842A-7F877F4DD5C7}" destId="{5E545451-1E1B-4715-A89D-D6DE081DF231}" srcOrd="3" destOrd="0" parTransId="{783BE33B-1B4B-4B76-82A9-2BF163322474}" sibTransId="{D5C7F749-0DD1-4028-977B-6B0C9444D6F6}"/>
    <dgm:cxn modelId="{ADFE90E1-3EE0-4142-BFDF-6C030C7C19F4}" type="presOf" srcId="{9B966EDA-ED36-4177-AAA6-0DCDB0D46B6C}" destId="{A4E9E428-4C5E-4243-9508-5A8C01CB8409}" srcOrd="0" destOrd="0" presId="urn:microsoft.com/office/officeart/2005/8/layout/vList2"/>
    <dgm:cxn modelId="{F61575ED-FF60-4C88-83CE-E129BE2C4855}" srcId="{9B966EDA-ED36-4177-AAA6-0DCDB0D46B6C}" destId="{71C072FF-9C00-4A4C-9EF1-243CA18CF2BE}" srcOrd="2" destOrd="0" parTransId="{68D96133-CE03-4210-9E6B-A9C532E3F047}" sibTransId="{95FB5498-23AD-41EC-8D64-FAA27A01936B}"/>
    <dgm:cxn modelId="{933A71F0-BFB9-488B-BF85-5DD92DBA047D}" srcId="{FC6E8998-072C-4F63-842A-7F877F4DD5C7}" destId="{3C3CFB9A-F8DE-42CC-8ABF-22E09549A5F0}" srcOrd="5" destOrd="0" parTransId="{3F23A517-0E1E-42B0-8900-CCE6E162E6A1}" sibTransId="{F0AEDA5B-8477-4033-80E6-1AB8CBF7A29A}"/>
    <dgm:cxn modelId="{F10E8AFC-91C2-426E-BA75-DE5766945FF4}" type="presOf" srcId="{06CE51D5-6FF8-4DE7-A12C-A832E79C5357}" destId="{96A10180-EB07-4176-84F9-F2D853BF1821}" srcOrd="0" destOrd="1" presId="urn:microsoft.com/office/officeart/2005/8/layout/vList2"/>
    <dgm:cxn modelId="{5B822F5E-AA8C-4116-88C7-8406A3A163A8}" type="presParOf" srcId="{A4E9E428-4C5E-4243-9508-5A8C01CB8409}" destId="{5042B051-D046-433A-8799-69DF7FE1008D}" srcOrd="0" destOrd="0" presId="urn:microsoft.com/office/officeart/2005/8/layout/vList2"/>
    <dgm:cxn modelId="{9C1917DB-6C38-4BAC-BAA3-C8B1D773041A}" type="presParOf" srcId="{A4E9E428-4C5E-4243-9508-5A8C01CB8409}" destId="{C139BE15-62BA-4B31-9E3A-1010B5689B15}" srcOrd="1" destOrd="0" presId="urn:microsoft.com/office/officeart/2005/8/layout/vList2"/>
    <dgm:cxn modelId="{AD24C756-19F6-4746-B1C4-9649378DAFB4}" type="presParOf" srcId="{A4E9E428-4C5E-4243-9508-5A8C01CB8409}" destId="{1A6C8CB2-802C-4DED-A5EA-383FD4378A6E}" srcOrd="2" destOrd="0" presId="urn:microsoft.com/office/officeart/2005/8/layout/vList2"/>
    <dgm:cxn modelId="{9F29685E-9C7F-4EB7-B1BF-6598F55BEFAA}" type="presParOf" srcId="{A4E9E428-4C5E-4243-9508-5A8C01CB8409}" destId="{96A10180-EB07-4176-84F9-F2D853BF1821}" srcOrd="3" destOrd="0" presId="urn:microsoft.com/office/officeart/2005/8/layout/vList2"/>
    <dgm:cxn modelId="{5C7EC6CB-76DC-4C29-A658-3439976FA4AD}" type="presParOf" srcId="{A4E9E428-4C5E-4243-9508-5A8C01CB8409}" destId="{894896F0-A986-4B0E-A487-8DB58282326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9551E7C-5A81-4448-B5BE-0874009E7E73}"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8DD8FC42-B5C9-4E30-850C-3E67D0A46C5B}">
      <dgm:prSet/>
      <dgm:spPr/>
      <dgm:t>
        <a:bodyPr/>
        <a:lstStyle/>
        <a:p>
          <a:r>
            <a:rPr lang="en-US"/>
            <a:t>This is the day the household moves into the unit.</a:t>
          </a:r>
        </a:p>
      </dgm:t>
    </dgm:pt>
    <dgm:pt modelId="{1B9B08DC-5322-4503-9683-8254F160EFDD}" type="parTrans" cxnId="{B392F4C5-C204-4596-AA2D-8E5622682A5F}">
      <dgm:prSet/>
      <dgm:spPr/>
      <dgm:t>
        <a:bodyPr/>
        <a:lstStyle/>
        <a:p>
          <a:endParaRPr lang="en-US"/>
        </a:p>
      </dgm:t>
    </dgm:pt>
    <dgm:pt modelId="{4EC2A589-849F-49BA-9AAC-44480BCBC7D7}" type="sibTrans" cxnId="{B392F4C5-C204-4596-AA2D-8E5622682A5F}">
      <dgm:prSet/>
      <dgm:spPr/>
      <dgm:t>
        <a:bodyPr/>
        <a:lstStyle/>
        <a:p>
          <a:endParaRPr lang="en-US"/>
        </a:p>
      </dgm:t>
    </dgm:pt>
    <dgm:pt modelId="{82685EB0-F081-42AF-A45E-19F6C6160E0B}">
      <dgm:prSet/>
      <dgm:spPr/>
      <dgm:t>
        <a:bodyPr/>
        <a:lstStyle/>
        <a:p>
          <a:r>
            <a:rPr lang="en-US"/>
            <a:t>If the Project is 100% low-income then the effective date will stay with the household while they live at the Project, no matter if the household transfers to a different unit at the Project</a:t>
          </a:r>
        </a:p>
      </dgm:t>
    </dgm:pt>
    <dgm:pt modelId="{03B3CCBA-1255-4871-8958-33DD6C0C6E78}" type="parTrans" cxnId="{6C466EC2-366E-4CFE-8565-BEABEC36889A}">
      <dgm:prSet/>
      <dgm:spPr/>
      <dgm:t>
        <a:bodyPr/>
        <a:lstStyle/>
        <a:p>
          <a:endParaRPr lang="en-US"/>
        </a:p>
      </dgm:t>
    </dgm:pt>
    <dgm:pt modelId="{D473B9E5-6D27-423D-9B08-22FB09C662A0}" type="sibTrans" cxnId="{6C466EC2-366E-4CFE-8565-BEABEC36889A}">
      <dgm:prSet/>
      <dgm:spPr/>
      <dgm:t>
        <a:bodyPr/>
        <a:lstStyle/>
        <a:p>
          <a:endParaRPr lang="en-US"/>
        </a:p>
      </dgm:t>
    </dgm:pt>
    <dgm:pt modelId="{A320F0FD-4994-4765-8074-6948497A3A54}">
      <dgm:prSet/>
      <dgm:spPr/>
      <dgm:t>
        <a:bodyPr/>
        <a:lstStyle/>
        <a:p>
          <a:r>
            <a:rPr lang="en-US" dirty="0"/>
            <a:t>If the Project is NOT 100% then it is based on the move-in date.  The household is allowed to transfer within the same building and the effective date will remain the same, but if they transfer to another building, then you must move them out of the current unit and re-qualify them in the new unit.</a:t>
          </a:r>
        </a:p>
      </dgm:t>
    </dgm:pt>
    <dgm:pt modelId="{7DE5CD26-10AF-4B0B-8174-D45CFF6A277A}" type="parTrans" cxnId="{B10BE62B-CD0C-452E-B773-02F291C34964}">
      <dgm:prSet/>
      <dgm:spPr/>
      <dgm:t>
        <a:bodyPr/>
        <a:lstStyle/>
        <a:p>
          <a:endParaRPr lang="en-US"/>
        </a:p>
      </dgm:t>
    </dgm:pt>
    <dgm:pt modelId="{45AB965B-8C7F-46F8-86AD-190E1B587C73}" type="sibTrans" cxnId="{B10BE62B-CD0C-452E-B773-02F291C34964}">
      <dgm:prSet/>
      <dgm:spPr/>
      <dgm:t>
        <a:bodyPr/>
        <a:lstStyle/>
        <a:p>
          <a:endParaRPr lang="en-US"/>
        </a:p>
      </dgm:t>
    </dgm:pt>
    <dgm:pt modelId="{92F714B8-6D37-4774-914F-F4127E67E1C3}" type="pres">
      <dgm:prSet presAssocID="{59551E7C-5A81-4448-B5BE-0874009E7E73}" presName="vert0" presStyleCnt="0">
        <dgm:presLayoutVars>
          <dgm:dir/>
          <dgm:animOne val="branch"/>
          <dgm:animLvl val="lvl"/>
        </dgm:presLayoutVars>
      </dgm:prSet>
      <dgm:spPr/>
    </dgm:pt>
    <dgm:pt modelId="{4E8D1386-52FD-49D2-A7B5-DAA2A0E2D3A6}" type="pres">
      <dgm:prSet presAssocID="{8DD8FC42-B5C9-4E30-850C-3E67D0A46C5B}" presName="thickLine" presStyleLbl="alignNode1" presStyleIdx="0" presStyleCnt="3"/>
      <dgm:spPr/>
    </dgm:pt>
    <dgm:pt modelId="{34D4801D-CC43-4146-8A26-70392DF03C71}" type="pres">
      <dgm:prSet presAssocID="{8DD8FC42-B5C9-4E30-850C-3E67D0A46C5B}" presName="horz1" presStyleCnt="0"/>
      <dgm:spPr/>
    </dgm:pt>
    <dgm:pt modelId="{AC9E64C5-DF0F-4995-BEB6-B50B640F4B08}" type="pres">
      <dgm:prSet presAssocID="{8DD8FC42-B5C9-4E30-850C-3E67D0A46C5B}" presName="tx1" presStyleLbl="revTx" presStyleIdx="0" presStyleCnt="3"/>
      <dgm:spPr/>
    </dgm:pt>
    <dgm:pt modelId="{D6EB16B5-3457-4DB5-ACB6-76E46AA0F05F}" type="pres">
      <dgm:prSet presAssocID="{8DD8FC42-B5C9-4E30-850C-3E67D0A46C5B}" presName="vert1" presStyleCnt="0"/>
      <dgm:spPr/>
    </dgm:pt>
    <dgm:pt modelId="{FE6B340C-8EC2-4B82-9DC1-CD705E11FC49}" type="pres">
      <dgm:prSet presAssocID="{82685EB0-F081-42AF-A45E-19F6C6160E0B}" presName="thickLine" presStyleLbl="alignNode1" presStyleIdx="1" presStyleCnt="3"/>
      <dgm:spPr/>
    </dgm:pt>
    <dgm:pt modelId="{20FC6905-E3CE-4293-B5CE-C3CB89BD547E}" type="pres">
      <dgm:prSet presAssocID="{82685EB0-F081-42AF-A45E-19F6C6160E0B}" presName="horz1" presStyleCnt="0"/>
      <dgm:spPr/>
    </dgm:pt>
    <dgm:pt modelId="{7F134E0C-5D9B-41E0-B999-DDA40AA26967}" type="pres">
      <dgm:prSet presAssocID="{82685EB0-F081-42AF-A45E-19F6C6160E0B}" presName="tx1" presStyleLbl="revTx" presStyleIdx="1" presStyleCnt="3"/>
      <dgm:spPr/>
    </dgm:pt>
    <dgm:pt modelId="{21B968A6-5654-48E5-806F-F228C5C0BD15}" type="pres">
      <dgm:prSet presAssocID="{82685EB0-F081-42AF-A45E-19F6C6160E0B}" presName="vert1" presStyleCnt="0"/>
      <dgm:spPr/>
    </dgm:pt>
    <dgm:pt modelId="{D7CD9C7D-D16A-48A0-83D5-4869914ACB97}" type="pres">
      <dgm:prSet presAssocID="{A320F0FD-4994-4765-8074-6948497A3A54}" presName="thickLine" presStyleLbl="alignNode1" presStyleIdx="2" presStyleCnt="3"/>
      <dgm:spPr/>
    </dgm:pt>
    <dgm:pt modelId="{454E3DBA-EAA4-4853-960C-DF4F9A8E8BEB}" type="pres">
      <dgm:prSet presAssocID="{A320F0FD-4994-4765-8074-6948497A3A54}" presName="horz1" presStyleCnt="0"/>
      <dgm:spPr/>
    </dgm:pt>
    <dgm:pt modelId="{D95AC528-A332-4E7D-9FBA-9A03D88CD54B}" type="pres">
      <dgm:prSet presAssocID="{A320F0FD-4994-4765-8074-6948497A3A54}" presName="tx1" presStyleLbl="revTx" presStyleIdx="2" presStyleCnt="3"/>
      <dgm:spPr/>
    </dgm:pt>
    <dgm:pt modelId="{9D0A54FB-4996-4CC8-9BA8-2888B5761447}" type="pres">
      <dgm:prSet presAssocID="{A320F0FD-4994-4765-8074-6948497A3A54}" presName="vert1" presStyleCnt="0"/>
      <dgm:spPr/>
    </dgm:pt>
  </dgm:ptLst>
  <dgm:cxnLst>
    <dgm:cxn modelId="{E721AB21-4B09-46D8-9083-BAF83ADD4074}" type="presOf" srcId="{82685EB0-F081-42AF-A45E-19F6C6160E0B}" destId="{7F134E0C-5D9B-41E0-B999-DDA40AA26967}" srcOrd="0" destOrd="0" presId="urn:microsoft.com/office/officeart/2008/layout/LinedList"/>
    <dgm:cxn modelId="{B10BE62B-CD0C-452E-B773-02F291C34964}" srcId="{59551E7C-5A81-4448-B5BE-0874009E7E73}" destId="{A320F0FD-4994-4765-8074-6948497A3A54}" srcOrd="2" destOrd="0" parTransId="{7DE5CD26-10AF-4B0B-8174-D45CFF6A277A}" sibTransId="{45AB965B-8C7F-46F8-86AD-190E1B587C73}"/>
    <dgm:cxn modelId="{EAEC4578-E3D4-4F47-93F3-D8931FDD7582}" type="presOf" srcId="{8DD8FC42-B5C9-4E30-850C-3E67D0A46C5B}" destId="{AC9E64C5-DF0F-4995-BEB6-B50B640F4B08}" srcOrd="0" destOrd="0" presId="urn:microsoft.com/office/officeart/2008/layout/LinedList"/>
    <dgm:cxn modelId="{8C491C80-EC25-4157-A612-E6205149D010}" type="presOf" srcId="{59551E7C-5A81-4448-B5BE-0874009E7E73}" destId="{92F714B8-6D37-4774-914F-F4127E67E1C3}" srcOrd="0" destOrd="0" presId="urn:microsoft.com/office/officeart/2008/layout/LinedList"/>
    <dgm:cxn modelId="{6C466EC2-366E-4CFE-8565-BEABEC36889A}" srcId="{59551E7C-5A81-4448-B5BE-0874009E7E73}" destId="{82685EB0-F081-42AF-A45E-19F6C6160E0B}" srcOrd="1" destOrd="0" parTransId="{03B3CCBA-1255-4871-8958-33DD6C0C6E78}" sibTransId="{D473B9E5-6D27-423D-9B08-22FB09C662A0}"/>
    <dgm:cxn modelId="{B392F4C5-C204-4596-AA2D-8E5622682A5F}" srcId="{59551E7C-5A81-4448-B5BE-0874009E7E73}" destId="{8DD8FC42-B5C9-4E30-850C-3E67D0A46C5B}" srcOrd="0" destOrd="0" parTransId="{1B9B08DC-5322-4503-9683-8254F160EFDD}" sibTransId="{4EC2A589-849F-49BA-9AAC-44480BCBC7D7}"/>
    <dgm:cxn modelId="{33C67FD9-C689-4B13-AFCB-59215B431445}" type="presOf" srcId="{A320F0FD-4994-4765-8074-6948497A3A54}" destId="{D95AC528-A332-4E7D-9FBA-9A03D88CD54B}" srcOrd="0" destOrd="0" presId="urn:microsoft.com/office/officeart/2008/layout/LinedList"/>
    <dgm:cxn modelId="{807268E5-A4BA-4316-87CD-DDA7247EADA8}" type="presParOf" srcId="{92F714B8-6D37-4774-914F-F4127E67E1C3}" destId="{4E8D1386-52FD-49D2-A7B5-DAA2A0E2D3A6}" srcOrd="0" destOrd="0" presId="urn:microsoft.com/office/officeart/2008/layout/LinedList"/>
    <dgm:cxn modelId="{CFCE1B9A-385E-4AC1-BFBB-70F220B83794}" type="presParOf" srcId="{92F714B8-6D37-4774-914F-F4127E67E1C3}" destId="{34D4801D-CC43-4146-8A26-70392DF03C71}" srcOrd="1" destOrd="0" presId="urn:microsoft.com/office/officeart/2008/layout/LinedList"/>
    <dgm:cxn modelId="{2E68207E-E827-4083-86DB-080159198432}" type="presParOf" srcId="{34D4801D-CC43-4146-8A26-70392DF03C71}" destId="{AC9E64C5-DF0F-4995-BEB6-B50B640F4B08}" srcOrd="0" destOrd="0" presId="urn:microsoft.com/office/officeart/2008/layout/LinedList"/>
    <dgm:cxn modelId="{F55E4DBD-CEBB-4E72-9462-8087E3E4BD5C}" type="presParOf" srcId="{34D4801D-CC43-4146-8A26-70392DF03C71}" destId="{D6EB16B5-3457-4DB5-ACB6-76E46AA0F05F}" srcOrd="1" destOrd="0" presId="urn:microsoft.com/office/officeart/2008/layout/LinedList"/>
    <dgm:cxn modelId="{EC94BCBA-47E1-4733-B0F4-A31FDF91FC6B}" type="presParOf" srcId="{92F714B8-6D37-4774-914F-F4127E67E1C3}" destId="{FE6B340C-8EC2-4B82-9DC1-CD705E11FC49}" srcOrd="2" destOrd="0" presId="urn:microsoft.com/office/officeart/2008/layout/LinedList"/>
    <dgm:cxn modelId="{B48160AD-D8C0-40C9-8C8D-95C55176455B}" type="presParOf" srcId="{92F714B8-6D37-4774-914F-F4127E67E1C3}" destId="{20FC6905-E3CE-4293-B5CE-C3CB89BD547E}" srcOrd="3" destOrd="0" presId="urn:microsoft.com/office/officeart/2008/layout/LinedList"/>
    <dgm:cxn modelId="{641CD9E4-6358-46D9-BF35-8B6253CEDE25}" type="presParOf" srcId="{20FC6905-E3CE-4293-B5CE-C3CB89BD547E}" destId="{7F134E0C-5D9B-41E0-B999-DDA40AA26967}" srcOrd="0" destOrd="0" presId="urn:microsoft.com/office/officeart/2008/layout/LinedList"/>
    <dgm:cxn modelId="{90C07A65-05AF-44DB-8F6F-530B46BF6F63}" type="presParOf" srcId="{20FC6905-E3CE-4293-B5CE-C3CB89BD547E}" destId="{21B968A6-5654-48E5-806F-F228C5C0BD15}" srcOrd="1" destOrd="0" presId="urn:microsoft.com/office/officeart/2008/layout/LinedList"/>
    <dgm:cxn modelId="{AE328A53-6F06-4AF3-9AA1-F3EA9748B9FD}" type="presParOf" srcId="{92F714B8-6D37-4774-914F-F4127E67E1C3}" destId="{D7CD9C7D-D16A-48A0-83D5-4869914ACB97}" srcOrd="4" destOrd="0" presId="urn:microsoft.com/office/officeart/2008/layout/LinedList"/>
    <dgm:cxn modelId="{1AACE3F3-8535-4E5A-99F8-B34FEEE64F80}" type="presParOf" srcId="{92F714B8-6D37-4774-914F-F4127E67E1C3}" destId="{454E3DBA-EAA4-4853-960C-DF4F9A8E8BEB}" srcOrd="5" destOrd="0" presId="urn:microsoft.com/office/officeart/2008/layout/LinedList"/>
    <dgm:cxn modelId="{36E1FCA7-29BA-4646-9845-325E2101F362}" type="presParOf" srcId="{454E3DBA-EAA4-4853-960C-DF4F9A8E8BEB}" destId="{D95AC528-A332-4E7D-9FBA-9A03D88CD54B}" srcOrd="0" destOrd="0" presId="urn:microsoft.com/office/officeart/2008/layout/LinedList"/>
    <dgm:cxn modelId="{277BF5F2-ED4A-46DB-BA15-3210C32B1FD3}" type="presParOf" srcId="{454E3DBA-EAA4-4853-960C-DF4F9A8E8BEB}" destId="{9D0A54FB-4996-4CC8-9BA8-2888B576144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A004302-6E27-4708-9BA2-4EBBD9EC6925}"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2E7EBF89-27F4-4704-8B81-9FB5C2C6F80A}">
      <dgm:prSet/>
      <dgm:spPr/>
      <dgm:t>
        <a:bodyPr/>
        <a:lstStyle/>
        <a:p>
          <a:r>
            <a:rPr lang="en-US" dirty="0"/>
            <a:t>All regular sources of income, including assets valued at $5,000 or more, must be verified by a 3</a:t>
          </a:r>
          <a:r>
            <a:rPr lang="en-US" baseline="30000" dirty="0"/>
            <a:t>rd</a:t>
          </a:r>
          <a:r>
            <a:rPr lang="en-US" dirty="0"/>
            <a:t> party for Housing Credit Projects*</a:t>
          </a:r>
        </a:p>
      </dgm:t>
    </dgm:pt>
    <dgm:pt modelId="{5737BABE-E423-434B-BCA0-21C1140ADFE8}" type="parTrans" cxnId="{A20A4A8B-3495-4A3F-A56A-FD42B1D2FF9F}">
      <dgm:prSet/>
      <dgm:spPr/>
      <dgm:t>
        <a:bodyPr/>
        <a:lstStyle/>
        <a:p>
          <a:endParaRPr lang="en-US"/>
        </a:p>
      </dgm:t>
    </dgm:pt>
    <dgm:pt modelId="{CD1F7493-BDE7-4305-A06D-A77354F071CE}" type="sibTrans" cxnId="{A20A4A8B-3495-4A3F-A56A-FD42B1D2FF9F}">
      <dgm:prSet/>
      <dgm:spPr/>
      <dgm:t>
        <a:bodyPr/>
        <a:lstStyle/>
        <a:p>
          <a:endParaRPr lang="en-US"/>
        </a:p>
      </dgm:t>
    </dgm:pt>
    <dgm:pt modelId="{C9321DCB-4756-4617-B7FA-2D0B691773A3}">
      <dgm:prSet/>
      <dgm:spPr/>
      <dgm:t>
        <a:bodyPr/>
        <a:lstStyle/>
        <a:p>
          <a:r>
            <a:rPr lang="en-US" dirty="0"/>
            <a:t>All regular sources of income, including assets no matter the amount, must be verified by a 3</a:t>
          </a:r>
          <a:r>
            <a:rPr lang="en-US" baseline="30000" dirty="0"/>
            <a:t>rd</a:t>
          </a:r>
          <a:r>
            <a:rPr lang="en-US" dirty="0"/>
            <a:t> party for HOME Projects*</a:t>
          </a:r>
        </a:p>
      </dgm:t>
    </dgm:pt>
    <dgm:pt modelId="{A254AA54-DB4E-4B2A-9F7B-C9781978B4A7}" type="parTrans" cxnId="{8565B13C-C574-4ACA-890D-95F56C9F257A}">
      <dgm:prSet/>
      <dgm:spPr/>
      <dgm:t>
        <a:bodyPr/>
        <a:lstStyle/>
        <a:p>
          <a:endParaRPr lang="en-US"/>
        </a:p>
      </dgm:t>
    </dgm:pt>
    <dgm:pt modelId="{5769203A-E1D7-45F1-9881-5189A117286A}" type="sibTrans" cxnId="{8565B13C-C574-4ACA-890D-95F56C9F257A}">
      <dgm:prSet/>
      <dgm:spPr/>
      <dgm:t>
        <a:bodyPr/>
        <a:lstStyle/>
        <a:p>
          <a:endParaRPr lang="en-US"/>
        </a:p>
      </dgm:t>
    </dgm:pt>
    <dgm:pt modelId="{8F07FAE0-12BC-4657-BCA0-21FC800408BC}" type="pres">
      <dgm:prSet presAssocID="{8A004302-6E27-4708-9BA2-4EBBD9EC6925}" presName="vert0" presStyleCnt="0">
        <dgm:presLayoutVars>
          <dgm:dir/>
          <dgm:animOne val="branch"/>
          <dgm:animLvl val="lvl"/>
        </dgm:presLayoutVars>
      </dgm:prSet>
      <dgm:spPr/>
    </dgm:pt>
    <dgm:pt modelId="{1710E8ED-BB95-4D0F-8037-AED985223523}" type="pres">
      <dgm:prSet presAssocID="{2E7EBF89-27F4-4704-8B81-9FB5C2C6F80A}" presName="thickLine" presStyleLbl="alignNode1" presStyleIdx="0" presStyleCnt="2"/>
      <dgm:spPr/>
    </dgm:pt>
    <dgm:pt modelId="{B8337288-31F3-454B-923D-F26219DAE356}" type="pres">
      <dgm:prSet presAssocID="{2E7EBF89-27F4-4704-8B81-9FB5C2C6F80A}" presName="horz1" presStyleCnt="0"/>
      <dgm:spPr/>
    </dgm:pt>
    <dgm:pt modelId="{1604CE1A-5EF5-4D97-8427-1C569EAAEA82}" type="pres">
      <dgm:prSet presAssocID="{2E7EBF89-27F4-4704-8B81-9FB5C2C6F80A}" presName="tx1" presStyleLbl="revTx" presStyleIdx="0" presStyleCnt="2"/>
      <dgm:spPr/>
    </dgm:pt>
    <dgm:pt modelId="{20E43089-938C-4593-985D-B38C21490DB0}" type="pres">
      <dgm:prSet presAssocID="{2E7EBF89-27F4-4704-8B81-9FB5C2C6F80A}" presName="vert1" presStyleCnt="0"/>
      <dgm:spPr/>
    </dgm:pt>
    <dgm:pt modelId="{CFDD18D0-BE4E-49DA-816E-1753F597FECE}" type="pres">
      <dgm:prSet presAssocID="{C9321DCB-4756-4617-B7FA-2D0B691773A3}" presName="thickLine" presStyleLbl="alignNode1" presStyleIdx="1" presStyleCnt="2"/>
      <dgm:spPr/>
    </dgm:pt>
    <dgm:pt modelId="{3D293504-0B8E-4F68-995B-59645436BD64}" type="pres">
      <dgm:prSet presAssocID="{C9321DCB-4756-4617-B7FA-2D0B691773A3}" presName="horz1" presStyleCnt="0"/>
      <dgm:spPr/>
    </dgm:pt>
    <dgm:pt modelId="{DDB45885-CBE7-4584-9DBE-136346DD7B55}" type="pres">
      <dgm:prSet presAssocID="{C9321DCB-4756-4617-B7FA-2D0B691773A3}" presName="tx1" presStyleLbl="revTx" presStyleIdx="1" presStyleCnt="2"/>
      <dgm:spPr/>
    </dgm:pt>
    <dgm:pt modelId="{2C089639-D65E-44E3-8F46-27473B91A9B4}" type="pres">
      <dgm:prSet presAssocID="{C9321DCB-4756-4617-B7FA-2D0B691773A3}" presName="vert1" presStyleCnt="0"/>
      <dgm:spPr/>
    </dgm:pt>
  </dgm:ptLst>
  <dgm:cxnLst>
    <dgm:cxn modelId="{AA52E438-0588-4BF9-A62C-C9AA68E6714D}" type="presOf" srcId="{C9321DCB-4756-4617-B7FA-2D0B691773A3}" destId="{DDB45885-CBE7-4584-9DBE-136346DD7B55}" srcOrd="0" destOrd="0" presId="urn:microsoft.com/office/officeart/2008/layout/LinedList"/>
    <dgm:cxn modelId="{8565B13C-C574-4ACA-890D-95F56C9F257A}" srcId="{8A004302-6E27-4708-9BA2-4EBBD9EC6925}" destId="{C9321DCB-4756-4617-B7FA-2D0B691773A3}" srcOrd="1" destOrd="0" parTransId="{A254AA54-DB4E-4B2A-9F7B-C9781978B4A7}" sibTransId="{5769203A-E1D7-45F1-9881-5189A117286A}"/>
    <dgm:cxn modelId="{D260A784-D56B-4A90-8D0C-D919C23DDF5B}" type="presOf" srcId="{8A004302-6E27-4708-9BA2-4EBBD9EC6925}" destId="{8F07FAE0-12BC-4657-BCA0-21FC800408BC}" srcOrd="0" destOrd="0" presId="urn:microsoft.com/office/officeart/2008/layout/LinedList"/>
    <dgm:cxn modelId="{A20A4A8B-3495-4A3F-A56A-FD42B1D2FF9F}" srcId="{8A004302-6E27-4708-9BA2-4EBBD9EC6925}" destId="{2E7EBF89-27F4-4704-8B81-9FB5C2C6F80A}" srcOrd="0" destOrd="0" parTransId="{5737BABE-E423-434B-BCA0-21C1140ADFE8}" sibTransId="{CD1F7493-BDE7-4305-A06D-A77354F071CE}"/>
    <dgm:cxn modelId="{18726593-C5B1-4BE4-88B1-27935C929D51}" type="presOf" srcId="{2E7EBF89-27F4-4704-8B81-9FB5C2C6F80A}" destId="{1604CE1A-5EF5-4D97-8427-1C569EAAEA82}" srcOrd="0" destOrd="0" presId="urn:microsoft.com/office/officeart/2008/layout/LinedList"/>
    <dgm:cxn modelId="{70163883-DBA9-4FEB-8850-368B539143D7}" type="presParOf" srcId="{8F07FAE0-12BC-4657-BCA0-21FC800408BC}" destId="{1710E8ED-BB95-4D0F-8037-AED985223523}" srcOrd="0" destOrd="0" presId="urn:microsoft.com/office/officeart/2008/layout/LinedList"/>
    <dgm:cxn modelId="{D330EC16-AC4A-48E0-A9B0-66F38EABE8FD}" type="presParOf" srcId="{8F07FAE0-12BC-4657-BCA0-21FC800408BC}" destId="{B8337288-31F3-454B-923D-F26219DAE356}" srcOrd="1" destOrd="0" presId="urn:microsoft.com/office/officeart/2008/layout/LinedList"/>
    <dgm:cxn modelId="{A0E17B72-AE24-4914-A194-505EF6E38449}" type="presParOf" srcId="{B8337288-31F3-454B-923D-F26219DAE356}" destId="{1604CE1A-5EF5-4D97-8427-1C569EAAEA82}" srcOrd="0" destOrd="0" presId="urn:microsoft.com/office/officeart/2008/layout/LinedList"/>
    <dgm:cxn modelId="{0713B5AF-FB73-4B7E-828A-9DB7E1B30DC7}" type="presParOf" srcId="{B8337288-31F3-454B-923D-F26219DAE356}" destId="{20E43089-938C-4593-985D-B38C21490DB0}" srcOrd="1" destOrd="0" presId="urn:microsoft.com/office/officeart/2008/layout/LinedList"/>
    <dgm:cxn modelId="{8B58B767-02F6-4658-92C1-2942E9F23864}" type="presParOf" srcId="{8F07FAE0-12BC-4657-BCA0-21FC800408BC}" destId="{CFDD18D0-BE4E-49DA-816E-1753F597FECE}" srcOrd="2" destOrd="0" presId="urn:microsoft.com/office/officeart/2008/layout/LinedList"/>
    <dgm:cxn modelId="{A860749B-AF9A-4458-A90C-D4A42BD6DB17}" type="presParOf" srcId="{8F07FAE0-12BC-4657-BCA0-21FC800408BC}" destId="{3D293504-0B8E-4F68-995B-59645436BD64}" srcOrd="3" destOrd="0" presId="urn:microsoft.com/office/officeart/2008/layout/LinedList"/>
    <dgm:cxn modelId="{F172EEEC-7388-4047-950E-B96222B37C58}" type="presParOf" srcId="{3D293504-0B8E-4F68-995B-59645436BD64}" destId="{DDB45885-CBE7-4584-9DBE-136346DD7B55}" srcOrd="0" destOrd="0" presId="urn:microsoft.com/office/officeart/2008/layout/LinedList"/>
    <dgm:cxn modelId="{062EF203-07FE-47CA-8926-9CFE7C72ABEA}" type="presParOf" srcId="{3D293504-0B8E-4F68-995B-59645436BD64}" destId="{2C089639-D65E-44E3-8F46-27473B91A9B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D4AD9C7-2B52-45E1-A450-28F2297C184D}" type="doc">
      <dgm:prSet loTypeId="urn:microsoft.com/office/officeart/2005/8/layout/hierarchy3" loCatId="hierarchy" qsTypeId="urn:microsoft.com/office/officeart/2005/8/quickstyle/simple4" qsCatId="simple" csTypeId="urn:microsoft.com/office/officeart/2005/8/colors/colorful5" csCatId="colorful" phldr="1"/>
      <dgm:spPr/>
      <dgm:t>
        <a:bodyPr/>
        <a:lstStyle/>
        <a:p>
          <a:endParaRPr lang="en-US"/>
        </a:p>
      </dgm:t>
    </dgm:pt>
    <dgm:pt modelId="{72668376-9064-4AED-BB0B-D34753928A92}">
      <dgm:prSet/>
      <dgm:spPr/>
      <dgm:t>
        <a:bodyPr/>
        <a:lstStyle/>
        <a:p>
          <a:r>
            <a:rPr lang="en-US"/>
            <a:t>AHFA provides addendums, certifications, verifications, and more in the Compliance section of the AHFA website, </a:t>
          </a:r>
          <a:r>
            <a:rPr lang="en-US">
              <a:hlinkClick xmlns:r="http://schemas.openxmlformats.org/officeDocument/2006/relationships" r:id="rId1">
                <a:extLst>
                  <a:ext uri="{A12FA001-AC4F-418D-AE19-62706E023703}">
                    <ahyp:hlinkClr xmlns:ahyp="http://schemas.microsoft.com/office/drawing/2018/hyperlinkcolor" val="tx"/>
                  </a:ext>
                </a:extLst>
              </a:hlinkClick>
            </a:rPr>
            <a:t>www.ahfa.com</a:t>
          </a:r>
          <a:r>
            <a:rPr lang="en-US"/>
            <a:t>.	</a:t>
          </a:r>
        </a:p>
      </dgm:t>
    </dgm:pt>
    <dgm:pt modelId="{ADE06FA7-7239-4A61-83D6-50F4119EDF1A}" type="parTrans" cxnId="{BE57F91F-D32D-432F-B46A-1C1382743DE7}">
      <dgm:prSet/>
      <dgm:spPr/>
      <dgm:t>
        <a:bodyPr/>
        <a:lstStyle/>
        <a:p>
          <a:endParaRPr lang="en-US"/>
        </a:p>
      </dgm:t>
    </dgm:pt>
    <dgm:pt modelId="{A7095FD4-7B48-4E10-83FD-DE764F8AFEA6}" type="sibTrans" cxnId="{BE57F91F-D32D-432F-B46A-1C1382743DE7}">
      <dgm:prSet/>
      <dgm:spPr/>
      <dgm:t>
        <a:bodyPr/>
        <a:lstStyle/>
        <a:p>
          <a:endParaRPr lang="en-US"/>
        </a:p>
      </dgm:t>
    </dgm:pt>
    <dgm:pt modelId="{50D2C6B1-149A-4451-8EFF-A272F7223AEF}">
      <dgm:prSet/>
      <dgm:spPr/>
      <dgm:t>
        <a:bodyPr/>
        <a:lstStyle/>
        <a:p>
          <a:r>
            <a:rPr lang="en-US"/>
            <a:t>You must use these certifications.</a:t>
          </a:r>
        </a:p>
      </dgm:t>
    </dgm:pt>
    <dgm:pt modelId="{3817937D-094C-497B-89C2-9F6A40D934B7}" type="parTrans" cxnId="{9D8C1706-E43C-4296-AAEA-B681142B4E7A}">
      <dgm:prSet/>
      <dgm:spPr/>
      <dgm:t>
        <a:bodyPr/>
        <a:lstStyle/>
        <a:p>
          <a:endParaRPr lang="en-US"/>
        </a:p>
      </dgm:t>
    </dgm:pt>
    <dgm:pt modelId="{858DC8C8-17D2-46F2-9660-C1D44F1E5BFC}" type="sibTrans" cxnId="{9D8C1706-E43C-4296-AAEA-B681142B4E7A}">
      <dgm:prSet/>
      <dgm:spPr/>
      <dgm:t>
        <a:bodyPr/>
        <a:lstStyle/>
        <a:p>
          <a:endParaRPr lang="en-US"/>
        </a:p>
      </dgm:t>
    </dgm:pt>
    <dgm:pt modelId="{2E303D4C-0F2F-453C-A8A5-709F23D9D982}">
      <dgm:prSet/>
      <dgm:spPr/>
      <dgm:t>
        <a:bodyPr/>
        <a:lstStyle/>
        <a:p>
          <a:r>
            <a:rPr lang="en-US" dirty="0"/>
            <a:t>If your company has different certifications, then they must be sent to AHFA for approval</a:t>
          </a:r>
        </a:p>
      </dgm:t>
    </dgm:pt>
    <dgm:pt modelId="{DF9A5AF9-F504-448F-99B1-5D46615B953C}" type="parTrans" cxnId="{A34969A5-2086-4BE1-9A2C-BC4F0D35D4DB}">
      <dgm:prSet/>
      <dgm:spPr/>
      <dgm:t>
        <a:bodyPr/>
        <a:lstStyle/>
        <a:p>
          <a:endParaRPr lang="en-US"/>
        </a:p>
      </dgm:t>
    </dgm:pt>
    <dgm:pt modelId="{8CC3780A-88A3-44DA-8186-19BA037118C0}" type="sibTrans" cxnId="{A34969A5-2086-4BE1-9A2C-BC4F0D35D4DB}">
      <dgm:prSet/>
      <dgm:spPr/>
      <dgm:t>
        <a:bodyPr/>
        <a:lstStyle/>
        <a:p>
          <a:endParaRPr lang="en-US"/>
        </a:p>
      </dgm:t>
    </dgm:pt>
    <dgm:pt modelId="{819B683C-1801-48AB-ADB2-B722D0937EB7}" type="pres">
      <dgm:prSet presAssocID="{0D4AD9C7-2B52-45E1-A450-28F2297C184D}" presName="diagram" presStyleCnt="0">
        <dgm:presLayoutVars>
          <dgm:chPref val="1"/>
          <dgm:dir/>
          <dgm:animOne val="branch"/>
          <dgm:animLvl val="lvl"/>
          <dgm:resizeHandles/>
        </dgm:presLayoutVars>
      </dgm:prSet>
      <dgm:spPr/>
    </dgm:pt>
    <dgm:pt modelId="{14BBFD68-8F5B-4484-91B0-8395312035A6}" type="pres">
      <dgm:prSet presAssocID="{72668376-9064-4AED-BB0B-D34753928A92}" presName="root" presStyleCnt="0"/>
      <dgm:spPr/>
    </dgm:pt>
    <dgm:pt modelId="{C68D5EA3-5611-4485-9499-6A3919A88E0F}" type="pres">
      <dgm:prSet presAssocID="{72668376-9064-4AED-BB0B-D34753928A92}" presName="rootComposite" presStyleCnt="0"/>
      <dgm:spPr/>
    </dgm:pt>
    <dgm:pt modelId="{DBE25BC7-5896-445A-9E93-FA628323B328}" type="pres">
      <dgm:prSet presAssocID="{72668376-9064-4AED-BB0B-D34753928A92}" presName="rootText" presStyleLbl="node1" presStyleIdx="0" presStyleCnt="2"/>
      <dgm:spPr/>
    </dgm:pt>
    <dgm:pt modelId="{15B44221-FAE4-4055-BC37-2FD086C241D3}" type="pres">
      <dgm:prSet presAssocID="{72668376-9064-4AED-BB0B-D34753928A92}" presName="rootConnector" presStyleLbl="node1" presStyleIdx="0" presStyleCnt="2"/>
      <dgm:spPr/>
    </dgm:pt>
    <dgm:pt modelId="{4096BE28-551F-46BD-A675-AEAEC6D281C4}" type="pres">
      <dgm:prSet presAssocID="{72668376-9064-4AED-BB0B-D34753928A92}" presName="childShape" presStyleCnt="0"/>
      <dgm:spPr/>
    </dgm:pt>
    <dgm:pt modelId="{DEB16E54-B468-440D-B021-B237ED158A74}" type="pres">
      <dgm:prSet presAssocID="{50D2C6B1-149A-4451-8EFF-A272F7223AEF}" presName="root" presStyleCnt="0"/>
      <dgm:spPr/>
    </dgm:pt>
    <dgm:pt modelId="{A84752B5-A4E0-49BC-B8BC-8768CF2110EE}" type="pres">
      <dgm:prSet presAssocID="{50D2C6B1-149A-4451-8EFF-A272F7223AEF}" presName="rootComposite" presStyleCnt="0"/>
      <dgm:spPr/>
    </dgm:pt>
    <dgm:pt modelId="{0179D227-A4FB-4515-A07D-ACBEF9BE6C75}" type="pres">
      <dgm:prSet presAssocID="{50D2C6B1-149A-4451-8EFF-A272F7223AEF}" presName="rootText" presStyleLbl="node1" presStyleIdx="1" presStyleCnt="2"/>
      <dgm:spPr/>
    </dgm:pt>
    <dgm:pt modelId="{1AEC0C35-A170-42F2-AAD1-4AD4050E79AE}" type="pres">
      <dgm:prSet presAssocID="{50D2C6B1-149A-4451-8EFF-A272F7223AEF}" presName="rootConnector" presStyleLbl="node1" presStyleIdx="1" presStyleCnt="2"/>
      <dgm:spPr/>
    </dgm:pt>
    <dgm:pt modelId="{AD775B96-94FC-4993-A511-5A012496ABF3}" type="pres">
      <dgm:prSet presAssocID="{50D2C6B1-149A-4451-8EFF-A272F7223AEF}" presName="childShape" presStyleCnt="0"/>
      <dgm:spPr/>
    </dgm:pt>
    <dgm:pt modelId="{DA9B9CE4-4CB3-4DF3-9E99-7DEEDFF5A917}" type="pres">
      <dgm:prSet presAssocID="{DF9A5AF9-F504-448F-99B1-5D46615B953C}" presName="Name13" presStyleLbl="parChTrans1D2" presStyleIdx="0" presStyleCnt="1"/>
      <dgm:spPr/>
    </dgm:pt>
    <dgm:pt modelId="{B13512A0-3C11-4F8D-839B-3E1FF4407123}" type="pres">
      <dgm:prSet presAssocID="{2E303D4C-0F2F-453C-A8A5-709F23D9D982}" presName="childText" presStyleLbl="bgAcc1" presStyleIdx="0" presStyleCnt="1">
        <dgm:presLayoutVars>
          <dgm:bulletEnabled val="1"/>
        </dgm:presLayoutVars>
      </dgm:prSet>
      <dgm:spPr/>
    </dgm:pt>
  </dgm:ptLst>
  <dgm:cxnLst>
    <dgm:cxn modelId="{9D8C1706-E43C-4296-AAEA-B681142B4E7A}" srcId="{0D4AD9C7-2B52-45E1-A450-28F2297C184D}" destId="{50D2C6B1-149A-4451-8EFF-A272F7223AEF}" srcOrd="1" destOrd="0" parTransId="{3817937D-094C-497B-89C2-9F6A40D934B7}" sibTransId="{858DC8C8-17D2-46F2-9660-C1D44F1E5BFC}"/>
    <dgm:cxn modelId="{BE57F91F-D32D-432F-B46A-1C1382743DE7}" srcId="{0D4AD9C7-2B52-45E1-A450-28F2297C184D}" destId="{72668376-9064-4AED-BB0B-D34753928A92}" srcOrd="0" destOrd="0" parTransId="{ADE06FA7-7239-4A61-83D6-50F4119EDF1A}" sibTransId="{A7095FD4-7B48-4E10-83FD-DE764F8AFEA6}"/>
    <dgm:cxn modelId="{53CA1F2A-B60A-4C29-803C-FA311E59E14F}" type="presOf" srcId="{DF9A5AF9-F504-448F-99B1-5D46615B953C}" destId="{DA9B9CE4-4CB3-4DF3-9E99-7DEEDFF5A917}" srcOrd="0" destOrd="0" presId="urn:microsoft.com/office/officeart/2005/8/layout/hierarchy3"/>
    <dgm:cxn modelId="{A247B942-B54B-46AD-A399-7E2EE3DDB716}" type="presOf" srcId="{0D4AD9C7-2B52-45E1-A450-28F2297C184D}" destId="{819B683C-1801-48AB-ADB2-B722D0937EB7}" srcOrd="0" destOrd="0" presId="urn:microsoft.com/office/officeart/2005/8/layout/hierarchy3"/>
    <dgm:cxn modelId="{4DF6124B-82D8-4F1A-ACA1-274ED277642C}" type="presOf" srcId="{50D2C6B1-149A-4451-8EFF-A272F7223AEF}" destId="{1AEC0C35-A170-42F2-AAD1-4AD4050E79AE}" srcOrd="1" destOrd="0" presId="urn:microsoft.com/office/officeart/2005/8/layout/hierarchy3"/>
    <dgm:cxn modelId="{410C0D54-F71D-4C0C-88EA-D5373610EA6E}" type="presOf" srcId="{2E303D4C-0F2F-453C-A8A5-709F23D9D982}" destId="{B13512A0-3C11-4F8D-839B-3E1FF4407123}" srcOrd="0" destOrd="0" presId="urn:microsoft.com/office/officeart/2005/8/layout/hierarchy3"/>
    <dgm:cxn modelId="{59B03693-76B8-4036-A7BD-0C8092C66DE5}" type="presOf" srcId="{72668376-9064-4AED-BB0B-D34753928A92}" destId="{DBE25BC7-5896-445A-9E93-FA628323B328}" srcOrd="0" destOrd="0" presId="urn:microsoft.com/office/officeart/2005/8/layout/hierarchy3"/>
    <dgm:cxn modelId="{A34969A5-2086-4BE1-9A2C-BC4F0D35D4DB}" srcId="{50D2C6B1-149A-4451-8EFF-A272F7223AEF}" destId="{2E303D4C-0F2F-453C-A8A5-709F23D9D982}" srcOrd="0" destOrd="0" parTransId="{DF9A5AF9-F504-448F-99B1-5D46615B953C}" sibTransId="{8CC3780A-88A3-44DA-8186-19BA037118C0}"/>
    <dgm:cxn modelId="{879AE9B4-6936-45F1-9A1E-0B7571880797}" type="presOf" srcId="{50D2C6B1-149A-4451-8EFF-A272F7223AEF}" destId="{0179D227-A4FB-4515-A07D-ACBEF9BE6C75}" srcOrd="0" destOrd="0" presId="urn:microsoft.com/office/officeart/2005/8/layout/hierarchy3"/>
    <dgm:cxn modelId="{575359F0-990A-44AB-8890-24E8BD987B7D}" type="presOf" srcId="{72668376-9064-4AED-BB0B-D34753928A92}" destId="{15B44221-FAE4-4055-BC37-2FD086C241D3}" srcOrd="1" destOrd="0" presId="urn:microsoft.com/office/officeart/2005/8/layout/hierarchy3"/>
    <dgm:cxn modelId="{0FADEDBE-A33E-4930-B463-6944446C0E42}" type="presParOf" srcId="{819B683C-1801-48AB-ADB2-B722D0937EB7}" destId="{14BBFD68-8F5B-4484-91B0-8395312035A6}" srcOrd="0" destOrd="0" presId="urn:microsoft.com/office/officeart/2005/8/layout/hierarchy3"/>
    <dgm:cxn modelId="{5263B24F-61E7-474E-825A-BEEECFBB488C}" type="presParOf" srcId="{14BBFD68-8F5B-4484-91B0-8395312035A6}" destId="{C68D5EA3-5611-4485-9499-6A3919A88E0F}" srcOrd="0" destOrd="0" presId="urn:microsoft.com/office/officeart/2005/8/layout/hierarchy3"/>
    <dgm:cxn modelId="{7D12B92F-8F74-4A7A-BC1C-686D2DF6F010}" type="presParOf" srcId="{C68D5EA3-5611-4485-9499-6A3919A88E0F}" destId="{DBE25BC7-5896-445A-9E93-FA628323B328}" srcOrd="0" destOrd="0" presId="urn:microsoft.com/office/officeart/2005/8/layout/hierarchy3"/>
    <dgm:cxn modelId="{AA380F7F-088F-40CD-A10A-434C4BC4BF89}" type="presParOf" srcId="{C68D5EA3-5611-4485-9499-6A3919A88E0F}" destId="{15B44221-FAE4-4055-BC37-2FD086C241D3}" srcOrd="1" destOrd="0" presId="urn:microsoft.com/office/officeart/2005/8/layout/hierarchy3"/>
    <dgm:cxn modelId="{2D23DD03-B95D-49EE-9E8B-4AAB1EEF9CFB}" type="presParOf" srcId="{14BBFD68-8F5B-4484-91B0-8395312035A6}" destId="{4096BE28-551F-46BD-A675-AEAEC6D281C4}" srcOrd="1" destOrd="0" presId="urn:microsoft.com/office/officeart/2005/8/layout/hierarchy3"/>
    <dgm:cxn modelId="{282909D2-7F0E-43AC-A8DD-1BB129C117B2}" type="presParOf" srcId="{819B683C-1801-48AB-ADB2-B722D0937EB7}" destId="{DEB16E54-B468-440D-B021-B237ED158A74}" srcOrd="1" destOrd="0" presId="urn:microsoft.com/office/officeart/2005/8/layout/hierarchy3"/>
    <dgm:cxn modelId="{9979D3C0-83F3-4AE0-B27C-424C193FBBC2}" type="presParOf" srcId="{DEB16E54-B468-440D-B021-B237ED158A74}" destId="{A84752B5-A4E0-49BC-B8BC-8768CF2110EE}" srcOrd="0" destOrd="0" presId="urn:microsoft.com/office/officeart/2005/8/layout/hierarchy3"/>
    <dgm:cxn modelId="{CFDE748B-948B-48CB-9944-8B27E228034A}" type="presParOf" srcId="{A84752B5-A4E0-49BC-B8BC-8768CF2110EE}" destId="{0179D227-A4FB-4515-A07D-ACBEF9BE6C75}" srcOrd="0" destOrd="0" presId="urn:microsoft.com/office/officeart/2005/8/layout/hierarchy3"/>
    <dgm:cxn modelId="{A53C4844-4427-41AC-AE98-D2E9376756FD}" type="presParOf" srcId="{A84752B5-A4E0-49BC-B8BC-8768CF2110EE}" destId="{1AEC0C35-A170-42F2-AAD1-4AD4050E79AE}" srcOrd="1" destOrd="0" presId="urn:microsoft.com/office/officeart/2005/8/layout/hierarchy3"/>
    <dgm:cxn modelId="{7B0740E4-0D35-45A1-A8CA-EF1905E92931}" type="presParOf" srcId="{DEB16E54-B468-440D-B021-B237ED158A74}" destId="{AD775B96-94FC-4993-A511-5A012496ABF3}" srcOrd="1" destOrd="0" presId="urn:microsoft.com/office/officeart/2005/8/layout/hierarchy3"/>
    <dgm:cxn modelId="{80AF7EA5-E066-42FD-B1C1-59FAAAE50809}" type="presParOf" srcId="{AD775B96-94FC-4993-A511-5A012496ABF3}" destId="{DA9B9CE4-4CB3-4DF3-9E99-7DEEDFF5A917}" srcOrd="0" destOrd="0" presId="urn:microsoft.com/office/officeart/2005/8/layout/hierarchy3"/>
    <dgm:cxn modelId="{58F76B8D-C1C6-4A7E-BA99-037D58A9E15E}" type="presParOf" srcId="{AD775B96-94FC-4993-A511-5A012496ABF3}" destId="{B13512A0-3C11-4F8D-839B-3E1FF440712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4EB2C67-5830-428F-B4B2-E9360DCB848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24798BB-6A13-4730-81ED-6DEDD81EA1E4}">
      <dgm:prSet/>
      <dgm:spPr/>
      <dgm:t>
        <a:bodyPr/>
        <a:lstStyle/>
        <a:p>
          <a:pPr>
            <a:lnSpc>
              <a:spcPct val="100000"/>
            </a:lnSpc>
          </a:pPr>
          <a:r>
            <a:rPr lang="en-US"/>
            <a:t>Housing Credit</a:t>
          </a:r>
        </a:p>
      </dgm:t>
    </dgm:pt>
    <dgm:pt modelId="{57249DFE-E58D-43AF-93EB-2B8079C8D7D8}" type="parTrans" cxnId="{949213D3-EBF2-4ACD-B88B-459DC98599A5}">
      <dgm:prSet/>
      <dgm:spPr/>
      <dgm:t>
        <a:bodyPr/>
        <a:lstStyle/>
        <a:p>
          <a:endParaRPr lang="en-US"/>
        </a:p>
      </dgm:t>
    </dgm:pt>
    <dgm:pt modelId="{1BA0F1A0-EE59-4AA6-81E3-9B8089BCE5E2}" type="sibTrans" cxnId="{949213D3-EBF2-4ACD-B88B-459DC98599A5}">
      <dgm:prSet/>
      <dgm:spPr/>
      <dgm:t>
        <a:bodyPr/>
        <a:lstStyle/>
        <a:p>
          <a:endParaRPr lang="en-US"/>
        </a:p>
      </dgm:t>
    </dgm:pt>
    <dgm:pt modelId="{D603339D-59FF-4832-A031-D5141FDA5C76}">
      <dgm:prSet/>
      <dgm:spPr/>
      <dgm:t>
        <a:bodyPr/>
        <a:lstStyle/>
        <a:p>
          <a:pPr>
            <a:lnSpc>
              <a:spcPct val="100000"/>
            </a:lnSpc>
          </a:pPr>
          <a:r>
            <a:rPr lang="en-US"/>
            <a:t>AHFA provides a link to the HUD Multifamily Tax Subsidy Limits and a link to the Novogradac Rent &amp; Income Limit Calculator</a:t>
          </a:r>
        </a:p>
      </dgm:t>
    </dgm:pt>
    <dgm:pt modelId="{937E5956-5007-48C5-97A9-C4DCE836DC9D}" type="parTrans" cxnId="{7BF9431D-1009-4EFB-9F8E-AEA38C0B2BBC}">
      <dgm:prSet/>
      <dgm:spPr/>
      <dgm:t>
        <a:bodyPr/>
        <a:lstStyle/>
        <a:p>
          <a:endParaRPr lang="en-US"/>
        </a:p>
      </dgm:t>
    </dgm:pt>
    <dgm:pt modelId="{96487E7F-1C3B-489E-8AFA-64494BDA4BCA}" type="sibTrans" cxnId="{7BF9431D-1009-4EFB-9F8E-AEA38C0B2BBC}">
      <dgm:prSet/>
      <dgm:spPr/>
      <dgm:t>
        <a:bodyPr/>
        <a:lstStyle/>
        <a:p>
          <a:endParaRPr lang="en-US"/>
        </a:p>
      </dgm:t>
    </dgm:pt>
    <dgm:pt modelId="{2B8FEE73-294E-4A67-B444-2C51C81C31AF}" type="pres">
      <dgm:prSet presAssocID="{B4EB2C67-5830-428F-B4B2-E9360DCB8489}" presName="root" presStyleCnt="0">
        <dgm:presLayoutVars>
          <dgm:dir/>
          <dgm:resizeHandles val="exact"/>
        </dgm:presLayoutVars>
      </dgm:prSet>
      <dgm:spPr/>
    </dgm:pt>
    <dgm:pt modelId="{7ED5D6D9-4DDF-4E4B-A16B-DF2B26F87E99}" type="pres">
      <dgm:prSet presAssocID="{424798BB-6A13-4730-81ED-6DEDD81EA1E4}" presName="compNode" presStyleCnt="0"/>
      <dgm:spPr/>
    </dgm:pt>
    <dgm:pt modelId="{BE33DC64-F679-4340-94D4-20A6219A1038}" type="pres">
      <dgm:prSet presAssocID="{424798BB-6A13-4730-81ED-6DEDD81EA1E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se"/>
        </a:ext>
      </dgm:extLst>
    </dgm:pt>
    <dgm:pt modelId="{434D9432-71DC-4922-93C3-43935471BAA4}" type="pres">
      <dgm:prSet presAssocID="{424798BB-6A13-4730-81ED-6DEDD81EA1E4}" presName="spaceRect" presStyleCnt="0"/>
      <dgm:spPr/>
    </dgm:pt>
    <dgm:pt modelId="{A489F492-6BD0-40F1-8008-8870AF057878}" type="pres">
      <dgm:prSet presAssocID="{424798BB-6A13-4730-81ED-6DEDD81EA1E4}" presName="textRect" presStyleLbl="revTx" presStyleIdx="0" presStyleCnt="2">
        <dgm:presLayoutVars>
          <dgm:chMax val="1"/>
          <dgm:chPref val="1"/>
        </dgm:presLayoutVars>
      </dgm:prSet>
      <dgm:spPr/>
    </dgm:pt>
    <dgm:pt modelId="{8F1A2A13-E0CA-4815-9670-A8B7CBA6F14A}" type="pres">
      <dgm:prSet presAssocID="{1BA0F1A0-EE59-4AA6-81E3-9B8089BCE5E2}" presName="sibTrans" presStyleCnt="0"/>
      <dgm:spPr/>
    </dgm:pt>
    <dgm:pt modelId="{FE71E5C1-7EC4-4B93-B0D1-4B3D630AF157}" type="pres">
      <dgm:prSet presAssocID="{D603339D-59FF-4832-A031-D5141FDA5C76}" presName="compNode" presStyleCnt="0"/>
      <dgm:spPr/>
    </dgm:pt>
    <dgm:pt modelId="{CDFABEB8-B87F-4999-8E5D-6EEE85C9B162}" type="pres">
      <dgm:prSet presAssocID="{D603339D-59FF-4832-A031-D5141FDA5C7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culator"/>
        </a:ext>
      </dgm:extLst>
    </dgm:pt>
    <dgm:pt modelId="{FB592CDD-1F02-481C-BB39-2A72855B5C38}" type="pres">
      <dgm:prSet presAssocID="{D603339D-59FF-4832-A031-D5141FDA5C76}" presName="spaceRect" presStyleCnt="0"/>
      <dgm:spPr/>
    </dgm:pt>
    <dgm:pt modelId="{1BE94F72-1BB9-4DB6-9FDA-69472733E1DA}" type="pres">
      <dgm:prSet presAssocID="{D603339D-59FF-4832-A031-D5141FDA5C76}" presName="textRect" presStyleLbl="revTx" presStyleIdx="1" presStyleCnt="2">
        <dgm:presLayoutVars>
          <dgm:chMax val="1"/>
          <dgm:chPref val="1"/>
        </dgm:presLayoutVars>
      </dgm:prSet>
      <dgm:spPr/>
    </dgm:pt>
  </dgm:ptLst>
  <dgm:cxnLst>
    <dgm:cxn modelId="{7374EC17-14AF-41C0-8A91-1A608DD92F19}" type="presOf" srcId="{424798BB-6A13-4730-81ED-6DEDD81EA1E4}" destId="{A489F492-6BD0-40F1-8008-8870AF057878}" srcOrd="0" destOrd="0" presId="urn:microsoft.com/office/officeart/2018/2/layout/IconLabelList"/>
    <dgm:cxn modelId="{7BF9431D-1009-4EFB-9F8E-AEA38C0B2BBC}" srcId="{B4EB2C67-5830-428F-B4B2-E9360DCB8489}" destId="{D603339D-59FF-4832-A031-D5141FDA5C76}" srcOrd="1" destOrd="0" parTransId="{937E5956-5007-48C5-97A9-C4DCE836DC9D}" sibTransId="{96487E7F-1C3B-489E-8AFA-64494BDA4BCA}"/>
    <dgm:cxn modelId="{FD10F025-3CD9-410E-8F6F-1EBDBFE8E590}" type="presOf" srcId="{D603339D-59FF-4832-A031-D5141FDA5C76}" destId="{1BE94F72-1BB9-4DB6-9FDA-69472733E1DA}" srcOrd="0" destOrd="0" presId="urn:microsoft.com/office/officeart/2018/2/layout/IconLabelList"/>
    <dgm:cxn modelId="{6484E79A-6A64-47FD-A88C-6EF657D54935}" type="presOf" srcId="{B4EB2C67-5830-428F-B4B2-E9360DCB8489}" destId="{2B8FEE73-294E-4A67-B444-2C51C81C31AF}" srcOrd="0" destOrd="0" presId="urn:microsoft.com/office/officeart/2018/2/layout/IconLabelList"/>
    <dgm:cxn modelId="{949213D3-EBF2-4ACD-B88B-459DC98599A5}" srcId="{B4EB2C67-5830-428F-B4B2-E9360DCB8489}" destId="{424798BB-6A13-4730-81ED-6DEDD81EA1E4}" srcOrd="0" destOrd="0" parTransId="{57249DFE-E58D-43AF-93EB-2B8079C8D7D8}" sibTransId="{1BA0F1A0-EE59-4AA6-81E3-9B8089BCE5E2}"/>
    <dgm:cxn modelId="{92895DD3-3ADF-4D56-976A-729A1B50A1B3}" type="presParOf" srcId="{2B8FEE73-294E-4A67-B444-2C51C81C31AF}" destId="{7ED5D6D9-4DDF-4E4B-A16B-DF2B26F87E99}" srcOrd="0" destOrd="0" presId="urn:microsoft.com/office/officeart/2018/2/layout/IconLabelList"/>
    <dgm:cxn modelId="{372F4B2A-DED5-4260-BC2D-69651662A986}" type="presParOf" srcId="{7ED5D6D9-4DDF-4E4B-A16B-DF2B26F87E99}" destId="{BE33DC64-F679-4340-94D4-20A6219A1038}" srcOrd="0" destOrd="0" presId="urn:microsoft.com/office/officeart/2018/2/layout/IconLabelList"/>
    <dgm:cxn modelId="{384E0AEA-3AF6-42BB-8F3D-D26AF85EC31A}" type="presParOf" srcId="{7ED5D6D9-4DDF-4E4B-A16B-DF2B26F87E99}" destId="{434D9432-71DC-4922-93C3-43935471BAA4}" srcOrd="1" destOrd="0" presId="urn:microsoft.com/office/officeart/2018/2/layout/IconLabelList"/>
    <dgm:cxn modelId="{C0543DC6-BDCD-46A7-B1E8-CD0C8E4D2C8C}" type="presParOf" srcId="{7ED5D6D9-4DDF-4E4B-A16B-DF2B26F87E99}" destId="{A489F492-6BD0-40F1-8008-8870AF057878}" srcOrd="2" destOrd="0" presId="urn:microsoft.com/office/officeart/2018/2/layout/IconLabelList"/>
    <dgm:cxn modelId="{D011FCE6-E20C-4ABD-A921-BAD0B47F2DEA}" type="presParOf" srcId="{2B8FEE73-294E-4A67-B444-2C51C81C31AF}" destId="{8F1A2A13-E0CA-4815-9670-A8B7CBA6F14A}" srcOrd="1" destOrd="0" presId="urn:microsoft.com/office/officeart/2018/2/layout/IconLabelList"/>
    <dgm:cxn modelId="{47E38052-DA95-4078-AF56-88BCC56C1610}" type="presParOf" srcId="{2B8FEE73-294E-4A67-B444-2C51C81C31AF}" destId="{FE71E5C1-7EC4-4B93-B0D1-4B3D630AF157}" srcOrd="2" destOrd="0" presId="urn:microsoft.com/office/officeart/2018/2/layout/IconLabelList"/>
    <dgm:cxn modelId="{F4856A33-C586-4F23-9909-F6E152CB9C4E}" type="presParOf" srcId="{FE71E5C1-7EC4-4B93-B0D1-4B3D630AF157}" destId="{CDFABEB8-B87F-4999-8E5D-6EEE85C9B162}" srcOrd="0" destOrd="0" presId="urn:microsoft.com/office/officeart/2018/2/layout/IconLabelList"/>
    <dgm:cxn modelId="{7BA09645-003F-4C8B-98F2-D9EB9CAB8AE7}" type="presParOf" srcId="{FE71E5C1-7EC4-4B93-B0D1-4B3D630AF157}" destId="{FB592CDD-1F02-481C-BB39-2A72855B5C38}" srcOrd="1" destOrd="0" presId="urn:microsoft.com/office/officeart/2018/2/layout/IconLabelList"/>
    <dgm:cxn modelId="{0E807A7A-BECA-4702-8D2A-B508B44AD862}" type="presParOf" srcId="{FE71E5C1-7EC4-4B93-B0D1-4B3D630AF157}" destId="{1BE94F72-1BB9-4DB6-9FDA-69472733E1D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EA60DC3-CB19-4F6A-BF0D-A8ACF1E00500}"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6315B533-5D65-4513-9878-C9290046BF60}">
      <dgm:prSet/>
      <dgm:spPr/>
      <dgm:t>
        <a:bodyPr/>
        <a:lstStyle/>
        <a:p>
          <a:pPr>
            <a:lnSpc>
              <a:spcPct val="100000"/>
            </a:lnSpc>
            <a:defRPr cap="all"/>
          </a:pPr>
          <a:r>
            <a:rPr lang="en-US"/>
            <a:t>A Utility Allowance is an allowance for the cost of any utilities paid directly by the household and is a component of gross rent</a:t>
          </a:r>
        </a:p>
      </dgm:t>
    </dgm:pt>
    <dgm:pt modelId="{51346070-3F0A-4A2E-BBE4-96C9BE921B11}" type="parTrans" cxnId="{B571F65C-370C-4445-985D-1CE4DB7F6E01}">
      <dgm:prSet/>
      <dgm:spPr/>
      <dgm:t>
        <a:bodyPr/>
        <a:lstStyle/>
        <a:p>
          <a:endParaRPr lang="en-US"/>
        </a:p>
      </dgm:t>
    </dgm:pt>
    <dgm:pt modelId="{4593092F-8A44-4F1D-AAF3-BA1191F47D6F}" type="sibTrans" cxnId="{B571F65C-370C-4445-985D-1CE4DB7F6E01}">
      <dgm:prSet/>
      <dgm:spPr/>
      <dgm:t>
        <a:bodyPr/>
        <a:lstStyle/>
        <a:p>
          <a:endParaRPr lang="en-US"/>
        </a:p>
      </dgm:t>
    </dgm:pt>
    <dgm:pt modelId="{252D5ABB-8893-4D34-AA73-55543ACAE293}">
      <dgm:prSet/>
      <dgm:spPr/>
      <dgm:t>
        <a:bodyPr/>
        <a:lstStyle/>
        <a:p>
          <a:pPr>
            <a:lnSpc>
              <a:spcPct val="100000"/>
            </a:lnSpc>
            <a:defRPr cap="all"/>
          </a:pPr>
          <a:r>
            <a:rPr lang="en-US"/>
            <a:t>Do not include telephone, internet, and cable</a:t>
          </a:r>
        </a:p>
      </dgm:t>
    </dgm:pt>
    <dgm:pt modelId="{12785282-21F0-42B2-94EA-6241D8E773C5}" type="parTrans" cxnId="{F241B419-F025-42C4-A004-656CBA84557A}">
      <dgm:prSet/>
      <dgm:spPr/>
      <dgm:t>
        <a:bodyPr/>
        <a:lstStyle/>
        <a:p>
          <a:endParaRPr lang="en-US"/>
        </a:p>
      </dgm:t>
    </dgm:pt>
    <dgm:pt modelId="{469C541E-089A-4F80-B998-4D7C20BDF44C}" type="sibTrans" cxnId="{F241B419-F025-42C4-A004-656CBA84557A}">
      <dgm:prSet/>
      <dgm:spPr/>
      <dgm:t>
        <a:bodyPr/>
        <a:lstStyle/>
        <a:p>
          <a:endParaRPr lang="en-US"/>
        </a:p>
      </dgm:t>
    </dgm:pt>
    <dgm:pt modelId="{B0465F01-CCC8-47C3-A8B0-417CFA7BB0E8}">
      <dgm:prSet/>
      <dgm:spPr/>
      <dgm:t>
        <a:bodyPr/>
        <a:lstStyle/>
        <a:p>
          <a:pPr>
            <a:lnSpc>
              <a:spcPct val="100000"/>
            </a:lnSpc>
            <a:defRPr cap="all"/>
          </a:pPr>
          <a:r>
            <a:rPr lang="en-US"/>
            <a:t>The utility allowance MUST be updated annually</a:t>
          </a:r>
        </a:p>
      </dgm:t>
    </dgm:pt>
    <dgm:pt modelId="{5EAB9501-7A4E-4710-B0CB-80022AC314E1}" type="parTrans" cxnId="{94670F4E-7729-43DE-BB00-0351D74333AC}">
      <dgm:prSet/>
      <dgm:spPr/>
      <dgm:t>
        <a:bodyPr/>
        <a:lstStyle/>
        <a:p>
          <a:endParaRPr lang="en-US"/>
        </a:p>
      </dgm:t>
    </dgm:pt>
    <dgm:pt modelId="{B349C212-A0B1-4E38-A878-289126C78F2F}" type="sibTrans" cxnId="{94670F4E-7729-43DE-BB00-0351D74333AC}">
      <dgm:prSet/>
      <dgm:spPr/>
      <dgm:t>
        <a:bodyPr/>
        <a:lstStyle/>
        <a:p>
          <a:endParaRPr lang="en-US"/>
        </a:p>
      </dgm:t>
    </dgm:pt>
    <dgm:pt modelId="{C9DDB3AC-D5C8-4DED-87F6-49B8665FAECD}" type="pres">
      <dgm:prSet presAssocID="{FEA60DC3-CB19-4F6A-BF0D-A8ACF1E00500}" presName="linear" presStyleCnt="0">
        <dgm:presLayoutVars>
          <dgm:animLvl val="lvl"/>
          <dgm:resizeHandles val="exact"/>
        </dgm:presLayoutVars>
      </dgm:prSet>
      <dgm:spPr/>
    </dgm:pt>
    <dgm:pt modelId="{8BCE6828-C730-4EDC-9F20-E08F5B16E15D}" type="pres">
      <dgm:prSet presAssocID="{6315B533-5D65-4513-9878-C9290046BF60}" presName="parentText" presStyleLbl="node1" presStyleIdx="0" presStyleCnt="3">
        <dgm:presLayoutVars>
          <dgm:chMax val="0"/>
          <dgm:bulletEnabled val="1"/>
        </dgm:presLayoutVars>
      </dgm:prSet>
      <dgm:spPr/>
    </dgm:pt>
    <dgm:pt modelId="{43032B2D-5088-4E05-BB28-16BCC99754CA}" type="pres">
      <dgm:prSet presAssocID="{4593092F-8A44-4F1D-AAF3-BA1191F47D6F}" presName="spacer" presStyleCnt="0"/>
      <dgm:spPr/>
    </dgm:pt>
    <dgm:pt modelId="{1E01B8AE-AE83-4AC6-8A72-2389562E056B}" type="pres">
      <dgm:prSet presAssocID="{252D5ABB-8893-4D34-AA73-55543ACAE293}" presName="parentText" presStyleLbl="node1" presStyleIdx="1" presStyleCnt="3">
        <dgm:presLayoutVars>
          <dgm:chMax val="0"/>
          <dgm:bulletEnabled val="1"/>
        </dgm:presLayoutVars>
      </dgm:prSet>
      <dgm:spPr/>
    </dgm:pt>
    <dgm:pt modelId="{883C727E-785F-4AE0-A7E0-8C82669652A0}" type="pres">
      <dgm:prSet presAssocID="{469C541E-089A-4F80-B998-4D7C20BDF44C}" presName="spacer" presStyleCnt="0"/>
      <dgm:spPr/>
    </dgm:pt>
    <dgm:pt modelId="{85EE9E22-6C70-4896-B342-EA381D89661C}" type="pres">
      <dgm:prSet presAssocID="{B0465F01-CCC8-47C3-A8B0-417CFA7BB0E8}" presName="parentText" presStyleLbl="node1" presStyleIdx="2" presStyleCnt="3">
        <dgm:presLayoutVars>
          <dgm:chMax val="0"/>
          <dgm:bulletEnabled val="1"/>
        </dgm:presLayoutVars>
      </dgm:prSet>
      <dgm:spPr/>
    </dgm:pt>
  </dgm:ptLst>
  <dgm:cxnLst>
    <dgm:cxn modelId="{F241B419-F025-42C4-A004-656CBA84557A}" srcId="{FEA60DC3-CB19-4F6A-BF0D-A8ACF1E00500}" destId="{252D5ABB-8893-4D34-AA73-55543ACAE293}" srcOrd="1" destOrd="0" parTransId="{12785282-21F0-42B2-94EA-6241D8E773C5}" sibTransId="{469C541E-089A-4F80-B998-4D7C20BDF44C}"/>
    <dgm:cxn modelId="{B571F65C-370C-4445-985D-1CE4DB7F6E01}" srcId="{FEA60DC3-CB19-4F6A-BF0D-A8ACF1E00500}" destId="{6315B533-5D65-4513-9878-C9290046BF60}" srcOrd="0" destOrd="0" parTransId="{51346070-3F0A-4A2E-BBE4-96C9BE921B11}" sibTransId="{4593092F-8A44-4F1D-AAF3-BA1191F47D6F}"/>
    <dgm:cxn modelId="{94670F4E-7729-43DE-BB00-0351D74333AC}" srcId="{FEA60DC3-CB19-4F6A-BF0D-A8ACF1E00500}" destId="{B0465F01-CCC8-47C3-A8B0-417CFA7BB0E8}" srcOrd="2" destOrd="0" parTransId="{5EAB9501-7A4E-4710-B0CB-80022AC314E1}" sibTransId="{B349C212-A0B1-4E38-A878-289126C78F2F}"/>
    <dgm:cxn modelId="{B18BF4A8-A8EF-4D04-B99C-ECB7ABA71537}" type="presOf" srcId="{252D5ABB-8893-4D34-AA73-55543ACAE293}" destId="{1E01B8AE-AE83-4AC6-8A72-2389562E056B}" srcOrd="0" destOrd="0" presId="urn:microsoft.com/office/officeart/2005/8/layout/vList2"/>
    <dgm:cxn modelId="{75108EB2-6BA6-4ADE-A708-0ED48007092B}" type="presOf" srcId="{FEA60DC3-CB19-4F6A-BF0D-A8ACF1E00500}" destId="{C9DDB3AC-D5C8-4DED-87F6-49B8665FAECD}" srcOrd="0" destOrd="0" presId="urn:microsoft.com/office/officeart/2005/8/layout/vList2"/>
    <dgm:cxn modelId="{42B5C3B4-4002-445B-9B05-82758E391EED}" type="presOf" srcId="{6315B533-5D65-4513-9878-C9290046BF60}" destId="{8BCE6828-C730-4EDC-9F20-E08F5B16E15D}" srcOrd="0" destOrd="0" presId="urn:microsoft.com/office/officeart/2005/8/layout/vList2"/>
    <dgm:cxn modelId="{1C84E4EB-3DBF-42D8-B32D-082371A83ED1}" type="presOf" srcId="{B0465F01-CCC8-47C3-A8B0-417CFA7BB0E8}" destId="{85EE9E22-6C70-4896-B342-EA381D89661C}" srcOrd="0" destOrd="0" presId="urn:microsoft.com/office/officeart/2005/8/layout/vList2"/>
    <dgm:cxn modelId="{0BB74371-DE6C-4B93-95CD-6BEAB75BA6C7}" type="presParOf" srcId="{C9DDB3AC-D5C8-4DED-87F6-49B8665FAECD}" destId="{8BCE6828-C730-4EDC-9F20-E08F5B16E15D}" srcOrd="0" destOrd="0" presId="urn:microsoft.com/office/officeart/2005/8/layout/vList2"/>
    <dgm:cxn modelId="{93FEC801-DF03-4D93-9AC6-1E9236FBABAB}" type="presParOf" srcId="{C9DDB3AC-D5C8-4DED-87F6-49B8665FAECD}" destId="{43032B2D-5088-4E05-BB28-16BCC99754CA}" srcOrd="1" destOrd="0" presId="urn:microsoft.com/office/officeart/2005/8/layout/vList2"/>
    <dgm:cxn modelId="{901E7934-C7B7-423D-BA43-98A6D8910332}" type="presParOf" srcId="{C9DDB3AC-D5C8-4DED-87F6-49B8665FAECD}" destId="{1E01B8AE-AE83-4AC6-8A72-2389562E056B}" srcOrd="2" destOrd="0" presId="urn:microsoft.com/office/officeart/2005/8/layout/vList2"/>
    <dgm:cxn modelId="{1575525D-CB78-4F75-B17E-A649F78B0932}" type="presParOf" srcId="{C9DDB3AC-D5C8-4DED-87F6-49B8665FAECD}" destId="{883C727E-785F-4AE0-A7E0-8C82669652A0}" srcOrd="3" destOrd="0" presId="urn:microsoft.com/office/officeart/2005/8/layout/vList2"/>
    <dgm:cxn modelId="{5E8D1870-385C-4AF5-BE75-9B66FB90883F}" type="presParOf" srcId="{C9DDB3AC-D5C8-4DED-87F6-49B8665FAECD}" destId="{85EE9E22-6C70-4896-B342-EA381D89661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2142114-6D5F-41FB-9F0C-878254A0DF4F}"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0F77F6FD-5518-4472-85B6-4B9A8A43F271}">
      <dgm:prSet/>
      <dgm:spPr/>
      <dgm:t>
        <a:bodyPr/>
        <a:lstStyle/>
        <a:p>
          <a:r>
            <a:rPr lang="en-US"/>
            <a:t>An estimate received from the local utility provider</a:t>
          </a:r>
        </a:p>
      </dgm:t>
    </dgm:pt>
    <dgm:pt modelId="{C9B448C1-DC52-4122-A38A-5C6FC27408B0}" type="parTrans" cxnId="{CB5C58F6-9491-40A8-A7BA-85C77E636415}">
      <dgm:prSet/>
      <dgm:spPr/>
      <dgm:t>
        <a:bodyPr/>
        <a:lstStyle/>
        <a:p>
          <a:endParaRPr lang="en-US"/>
        </a:p>
      </dgm:t>
    </dgm:pt>
    <dgm:pt modelId="{A7CD9A7A-99D6-4495-9E32-B9DDB1AFC94F}" type="sibTrans" cxnId="{CB5C58F6-9491-40A8-A7BA-85C77E636415}">
      <dgm:prSet/>
      <dgm:spPr/>
      <dgm:t>
        <a:bodyPr/>
        <a:lstStyle/>
        <a:p>
          <a:endParaRPr lang="en-US"/>
        </a:p>
      </dgm:t>
    </dgm:pt>
    <dgm:pt modelId="{D89BC94B-D113-4FE5-94AC-D138935DC5E0}">
      <dgm:prSet/>
      <dgm:spPr/>
      <dgm:t>
        <a:bodyPr/>
        <a:lstStyle/>
        <a:p>
          <a:r>
            <a:rPr lang="en-US"/>
            <a:t>Must be on the utility provider letterhead and have estimates for each utility paid by the household</a:t>
          </a:r>
        </a:p>
      </dgm:t>
    </dgm:pt>
    <dgm:pt modelId="{79E3D899-F533-454E-BC9A-86ED1C108763}" type="parTrans" cxnId="{FA152E16-FDB4-4D0B-A315-BEE73A4E0460}">
      <dgm:prSet/>
      <dgm:spPr/>
      <dgm:t>
        <a:bodyPr/>
        <a:lstStyle/>
        <a:p>
          <a:endParaRPr lang="en-US"/>
        </a:p>
      </dgm:t>
    </dgm:pt>
    <dgm:pt modelId="{378D7D92-018B-4CDB-A63A-06730129652C}" type="sibTrans" cxnId="{FA152E16-FDB4-4D0B-A315-BEE73A4E0460}">
      <dgm:prSet/>
      <dgm:spPr/>
      <dgm:t>
        <a:bodyPr/>
        <a:lstStyle/>
        <a:p>
          <a:endParaRPr lang="en-US"/>
        </a:p>
      </dgm:t>
    </dgm:pt>
    <dgm:pt modelId="{BCA8037A-9694-40F1-BD3C-7AECC952C3DF}">
      <dgm:prSet/>
      <dgm:spPr/>
      <dgm:t>
        <a:bodyPr/>
        <a:lstStyle/>
        <a:p>
          <a:r>
            <a:rPr lang="en-US"/>
            <a:t>HUD Utility Schedule Model</a:t>
          </a:r>
        </a:p>
      </dgm:t>
    </dgm:pt>
    <dgm:pt modelId="{47578889-D4A7-4E72-8FFD-D0F97CAA9D6E}" type="parTrans" cxnId="{AD3A43D9-B664-4C9D-BFB5-DBC16C6E9533}">
      <dgm:prSet/>
      <dgm:spPr/>
      <dgm:t>
        <a:bodyPr/>
        <a:lstStyle/>
        <a:p>
          <a:endParaRPr lang="en-US"/>
        </a:p>
      </dgm:t>
    </dgm:pt>
    <dgm:pt modelId="{A651E339-6A27-44B0-B6F2-1D05EAF96BA9}" type="sibTrans" cxnId="{AD3A43D9-B664-4C9D-BFB5-DBC16C6E9533}">
      <dgm:prSet/>
      <dgm:spPr/>
      <dgm:t>
        <a:bodyPr/>
        <a:lstStyle/>
        <a:p>
          <a:endParaRPr lang="en-US"/>
        </a:p>
      </dgm:t>
    </dgm:pt>
    <dgm:pt modelId="{8BDE63D4-E18E-4953-B005-E47DEAE1B955}">
      <dgm:prSet/>
      <dgm:spPr/>
      <dgm:t>
        <a:bodyPr/>
        <a:lstStyle/>
        <a:p>
          <a:r>
            <a:rPr lang="en-US"/>
            <a:t>Must be approved by AHFA</a:t>
          </a:r>
        </a:p>
      </dgm:t>
    </dgm:pt>
    <dgm:pt modelId="{E1A56F0E-C9D7-4227-BB27-1BE02BDAC29D}" type="parTrans" cxnId="{B16FC2ED-72A5-40D1-8949-F0E75771FCAD}">
      <dgm:prSet/>
      <dgm:spPr/>
      <dgm:t>
        <a:bodyPr/>
        <a:lstStyle/>
        <a:p>
          <a:endParaRPr lang="en-US"/>
        </a:p>
      </dgm:t>
    </dgm:pt>
    <dgm:pt modelId="{05252C98-4951-47DE-A630-D1B76B4D1528}" type="sibTrans" cxnId="{B16FC2ED-72A5-40D1-8949-F0E75771FCAD}">
      <dgm:prSet/>
      <dgm:spPr/>
      <dgm:t>
        <a:bodyPr/>
        <a:lstStyle/>
        <a:p>
          <a:endParaRPr lang="en-US"/>
        </a:p>
      </dgm:t>
    </dgm:pt>
    <dgm:pt modelId="{16BE2931-EE2D-4B26-8E53-977B0D4BA3DA}">
      <dgm:prSet/>
      <dgm:spPr/>
      <dgm:t>
        <a:bodyPr/>
        <a:lstStyle/>
        <a:p>
          <a:r>
            <a:rPr lang="en-US"/>
            <a:t>Energy Consumption Model</a:t>
          </a:r>
        </a:p>
      </dgm:t>
    </dgm:pt>
    <dgm:pt modelId="{F4DD36CE-F407-4C02-A2FC-4F7E1A310974}" type="parTrans" cxnId="{FC8687E1-1C39-4D82-8201-FBF1E04F4D52}">
      <dgm:prSet/>
      <dgm:spPr/>
      <dgm:t>
        <a:bodyPr/>
        <a:lstStyle/>
        <a:p>
          <a:endParaRPr lang="en-US"/>
        </a:p>
      </dgm:t>
    </dgm:pt>
    <dgm:pt modelId="{59650C8C-174C-4C14-AFC9-4B0B5C4E1D42}" type="sibTrans" cxnId="{FC8687E1-1C39-4D82-8201-FBF1E04F4D52}">
      <dgm:prSet/>
      <dgm:spPr/>
      <dgm:t>
        <a:bodyPr/>
        <a:lstStyle/>
        <a:p>
          <a:endParaRPr lang="en-US"/>
        </a:p>
      </dgm:t>
    </dgm:pt>
    <dgm:pt modelId="{0F075258-A695-41BD-8960-49182510E442}">
      <dgm:prSet/>
      <dgm:spPr/>
      <dgm:t>
        <a:bodyPr/>
        <a:lstStyle/>
        <a:p>
          <a:r>
            <a:rPr lang="en-US"/>
            <a:t>Must be approved by AHFA</a:t>
          </a:r>
        </a:p>
      </dgm:t>
    </dgm:pt>
    <dgm:pt modelId="{7196B559-D370-46AD-BA62-B99330EE465F}" type="parTrans" cxnId="{61FB13F8-3F5A-4FB2-9CEF-18B28D492FE7}">
      <dgm:prSet/>
      <dgm:spPr/>
      <dgm:t>
        <a:bodyPr/>
        <a:lstStyle/>
        <a:p>
          <a:endParaRPr lang="en-US"/>
        </a:p>
      </dgm:t>
    </dgm:pt>
    <dgm:pt modelId="{AB2841A9-F9CB-4B90-8D9C-D36063D24492}" type="sibTrans" cxnId="{61FB13F8-3F5A-4FB2-9CEF-18B28D492FE7}">
      <dgm:prSet/>
      <dgm:spPr/>
      <dgm:t>
        <a:bodyPr/>
        <a:lstStyle/>
        <a:p>
          <a:endParaRPr lang="en-US"/>
        </a:p>
      </dgm:t>
    </dgm:pt>
    <dgm:pt modelId="{3DCD14F2-8E70-4A89-B9CC-B067DC0C85DB}" type="pres">
      <dgm:prSet presAssocID="{02142114-6D5F-41FB-9F0C-878254A0DF4F}" presName="linear" presStyleCnt="0">
        <dgm:presLayoutVars>
          <dgm:dir/>
          <dgm:animLvl val="lvl"/>
          <dgm:resizeHandles val="exact"/>
        </dgm:presLayoutVars>
      </dgm:prSet>
      <dgm:spPr/>
    </dgm:pt>
    <dgm:pt modelId="{9EB6F940-179A-48B8-9585-44EF008C96F6}" type="pres">
      <dgm:prSet presAssocID="{0F77F6FD-5518-4472-85B6-4B9A8A43F271}" presName="parentLin" presStyleCnt="0"/>
      <dgm:spPr/>
    </dgm:pt>
    <dgm:pt modelId="{5778433D-127E-4F6D-916D-94510F3100A1}" type="pres">
      <dgm:prSet presAssocID="{0F77F6FD-5518-4472-85B6-4B9A8A43F271}" presName="parentLeftMargin" presStyleLbl="node1" presStyleIdx="0" presStyleCnt="3"/>
      <dgm:spPr/>
    </dgm:pt>
    <dgm:pt modelId="{5359359E-8C19-4C7B-A878-C67980D8F641}" type="pres">
      <dgm:prSet presAssocID="{0F77F6FD-5518-4472-85B6-4B9A8A43F271}" presName="parentText" presStyleLbl="node1" presStyleIdx="0" presStyleCnt="3">
        <dgm:presLayoutVars>
          <dgm:chMax val="0"/>
          <dgm:bulletEnabled val="1"/>
        </dgm:presLayoutVars>
      </dgm:prSet>
      <dgm:spPr/>
    </dgm:pt>
    <dgm:pt modelId="{E5839988-BC9C-4376-A19A-BECE91F6DDC4}" type="pres">
      <dgm:prSet presAssocID="{0F77F6FD-5518-4472-85B6-4B9A8A43F271}" presName="negativeSpace" presStyleCnt="0"/>
      <dgm:spPr/>
    </dgm:pt>
    <dgm:pt modelId="{A5A86269-A3DD-4E3A-99B7-00BDF4C84919}" type="pres">
      <dgm:prSet presAssocID="{0F77F6FD-5518-4472-85B6-4B9A8A43F271}" presName="childText" presStyleLbl="conFgAcc1" presStyleIdx="0" presStyleCnt="3">
        <dgm:presLayoutVars>
          <dgm:bulletEnabled val="1"/>
        </dgm:presLayoutVars>
      </dgm:prSet>
      <dgm:spPr/>
    </dgm:pt>
    <dgm:pt modelId="{F066D46D-241A-4541-8216-E210770AF56B}" type="pres">
      <dgm:prSet presAssocID="{A7CD9A7A-99D6-4495-9E32-B9DDB1AFC94F}" presName="spaceBetweenRectangles" presStyleCnt="0"/>
      <dgm:spPr/>
    </dgm:pt>
    <dgm:pt modelId="{DD297293-BBBC-4737-B76A-2DE3BFEA8E4E}" type="pres">
      <dgm:prSet presAssocID="{BCA8037A-9694-40F1-BD3C-7AECC952C3DF}" presName="parentLin" presStyleCnt="0"/>
      <dgm:spPr/>
    </dgm:pt>
    <dgm:pt modelId="{B45C43CE-1507-430B-AB7A-828908975888}" type="pres">
      <dgm:prSet presAssocID="{BCA8037A-9694-40F1-BD3C-7AECC952C3DF}" presName="parentLeftMargin" presStyleLbl="node1" presStyleIdx="0" presStyleCnt="3"/>
      <dgm:spPr/>
    </dgm:pt>
    <dgm:pt modelId="{9BB20D80-D88A-4AA6-9123-82B446B05389}" type="pres">
      <dgm:prSet presAssocID="{BCA8037A-9694-40F1-BD3C-7AECC952C3DF}" presName="parentText" presStyleLbl="node1" presStyleIdx="1" presStyleCnt="3">
        <dgm:presLayoutVars>
          <dgm:chMax val="0"/>
          <dgm:bulletEnabled val="1"/>
        </dgm:presLayoutVars>
      </dgm:prSet>
      <dgm:spPr/>
    </dgm:pt>
    <dgm:pt modelId="{1F6F415B-9596-47C4-9F5D-BC2505F9FD32}" type="pres">
      <dgm:prSet presAssocID="{BCA8037A-9694-40F1-BD3C-7AECC952C3DF}" presName="negativeSpace" presStyleCnt="0"/>
      <dgm:spPr/>
    </dgm:pt>
    <dgm:pt modelId="{F861A112-33D3-41CB-9EDA-DA0BA7BA67DD}" type="pres">
      <dgm:prSet presAssocID="{BCA8037A-9694-40F1-BD3C-7AECC952C3DF}" presName="childText" presStyleLbl="conFgAcc1" presStyleIdx="1" presStyleCnt="3">
        <dgm:presLayoutVars>
          <dgm:bulletEnabled val="1"/>
        </dgm:presLayoutVars>
      </dgm:prSet>
      <dgm:spPr/>
    </dgm:pt>
    <dgm:pt modelId="{141D49DC-1FB4-401D-8994-1D6DCD23EA1B}" type="pres">
      <dgm:prSet presAssocID="{A651E339-6A27-44B0-B6F2-1D05EAF96BA9}" presName="spaceBetweenRectangles" presStyleCnt="0"/>
      <dgm:spPr/>
    </dgm:pt>
    <dgm:pt modelId="{BF1F8A4E-CD8C-4C4F-8602-63694DCDE48B}" type="pres">
      <dgm:prSet presAssocID="{16BE2931-EE2D-4B26-8E53-977B0D4BA3DA}" presName="parentLin" presStyleCnt="0"/>
      <dgm:spPr/>
    </dgm:pt>
    <dgm:pt modelId="{A61DF646-A085-454C-9469-9319202DF758}" type="pres">
      <dgm:prSet presAssocID="{16BE2931-EE2D-4B26-8E53-977B0D4BA3DA}" presName="parentLeftMargin" presStyleLbl="node1" presStyleIdx="1" presStyleCnt="3"/>
      <dgm:spPr/>
    </dgm:pt>
    <dgm:pt modelId="{78027CF9-75F1-4C53-B472-1263FE54E6D3}" type="pres">
      <dgm:prSet presAssocID="{16BE2931-EE2D-4B26-8E53-977B0D4BA3DA}" presName="parentText" presStyleLbl="node1" presStyleIdx="2" presStyleCnt="3">
        <dgm:presLayoutVars>
          <dgm:chMax val="0"/>
          <dgm:bulletEnabled val="1"/>
        </dgm:presLayoutVars>
      </dgm:prSet>
      <dgm:spPr/>
    </dgm:pt>
    <dgm:pt modelId="{900CC471-C79E-4F98-AA68-8EF55B66BDA7}" type="pres">
      <dgm:prSet presAssocID="{16BE2931-EE2D-4B26-8E53-977B0D4BA3DA}" presName="negativeSpace" presStyleCnt="0"/>
      <dgm:spPr/>
    </dgm:pt>
    <dgm:pt modelId="{F2FC9053-9EC1-438D-8B56-9F476250EB98}" type="pres">
      <dgm:prSet presAssocID="{16BE2931-EE2D-4B26-8E53-977B0D4BA3DA}" presName="childText" presStyleLbl="conFgAcc1" presStyleIdx="2" presStyleCnt="3">
        <dgm:presLayoutVars>
          <dgm:bulletEnabled val="1"/>
        </dgm:presLayoutVars>
      </dgm:prSet>
      <dgm:spPr/>
    </dgm:pt>
  </dgm:ptLst>
  <dgm:cxnLst>
    <dgm:cxn modelId="{FA152E16-FDB4-4D0B-A315-BEE73A4E0460}" srcId="{0F77F6FD-5518-4472-85B6-4B9A8A43F271}" destId="{D89BC94B-D113-4FE5-94AC-D138935DC5E0}" srcOrd="0" destOrd="0" parTransId="{79E3D899-F533-454E-BC9A-86ED1C108763}" sibTransId="{378D7D92-018B-4CDB-A63A-06730129652C}"/>
    <dgm:cxn modelId="{16246E5C-A65D-4D1B-A466-27967D381871}" type="presOf" srcId="{0F77F6FD-5518-4472-85B6-4B9A8A43F271}" destId="{5778433D-127E-4F6D-916D-94510F3100A1}" srcOrd="0" destOrd="0" presId="urn:microsoft.com/office/officeart/2005/8/layout/list1"/>
    <dgm:cxn modelId="{AD21216C-2FC2-4D05-A604-BCDB99053E5B}" type="presOf" srcId="{16BE2931-EE2D-4B26-8E53-977B0D4BA3DA}" destId="{A61DF646-A085-454C-9469-9319202DF758}" srcOrd="0" destOrd="0" presId="urn:microsoft.com/office/officeart/2005/8/layout/list1"/>
    <dgm:cxn modelId="{3379A44D-C488-4D1F-AE3D-B2DA8DE3EDD6}" type="presOf" srcId="{8BDE63D4-E18E-4953-B005-E47DEAE1B955}" destId="{F861A112-33D3-41CB-9EDA-DA0BA7BA67DD}" srcOrd="0" destOrd="0" presId="urn:microsoft.com/office/officeart/2005/8/layout/list1"/>
    <dgm:cxn modelId="{13E2F251-EFFA-49DE-AF63-9DF09D13DDA3}" type="presOf" srcId="{D89BC94B-D113-4FE5-94AC-D138935DC5E0}" destId="{A5A86269-A3DD-4E3A-99B7-00BDF4C84919}" srcOrd="0" destOrd="0" presId="urn:microsoft.com/office/officeart/2005/8/layout/list1"/>
    <dgm:cxn modelId="{F0135B75-B4D8-491B-B589-DA4EF82DDB19}" type="presOf" srcId="{BCA8037A-9694-40F1-BD3C-7AECC952C3DF}" destId="{B45C43CE-1507-430B-AB7A-828908975888}" srcOrd="0" destOrd="0" presId="urn:microsoft.com/office/officeart/2005/8/layout/list1"/>
    <dgm:cxn modelId="{1FD6A5B7-C75A-4D72-B063-0959A92E0393}" type="presOf" srcId="{BCA8037A-9694-40F1-BD3C-7AECC952C3DF}" destId="{9BB20D80-D88A-4AA6-9123-82B446B05389}" srcOrd="1" destOrd="0" presId="urn:microsoft.com/office/officeart/2005/8/layout/list1"/>
    <dgm:cxn modelId="{3DB2B6BF-E292-4B70-82C8-EA9031967844}" type="presOf" srcId="{0F77F6FD-5518-4472-85B6-4B9A8A43F271}" destId="{5359359E-8C19-4C7B-A878-C67980D8F641}" srcOrd="1" destOrd="0" presId="urn:microsoft.com/office/officeart/2005/8/layout/list1"/>
    <dgm:cxn modelId="{50B6EFD2-8352-4A81-8633-982A1E75E523}" type="presOf" srcId="{0F075258-A695-41BD-8960-49182510E442}" destId="{F2FC9053-9EC1-438D-8B56-9F476250EB98}" srcOrd="0" destOrd="0" presId="urn:microsoft.com/office/officeart/2005/8/layout/list1"/>
    <dgm:cxn modelId="{5B16B4D5-F94A-45E5-8C36-5A4DCFD4AD90}" type="presOf" srcId="{16BE2931-EE2D-4B26-8E53-977B0D4BA3DA}" destId="{78027CF9-75F1-4C53-B472-1263FE54E6D3}" srcOrd="1" destOrd="0" presId="urn:microsoft.com/office/officeart/2005/8/layout/list1"/>
    <dgm:cxn modelId="{AD3A43D9-B664-4C9D-BFB5-DBC16C6E9533}" srcId="{02142114-6D5F-41FB-9F0C-878254A0DF4F}" destId="{BCA8037A-9694-40F1-BD3C-7AECC952C3DF}" srcOrd="1" destOrd="0" parTransId="{47578889-D4A7-4E72-8FFD-D0F97CAA9D6E}" sibTransId="{A651E339-6A27-44B0-B6F2-1D05EAF96BA9}"/>
    <dgm:cxn modelId="{FC8687E1-1C39-4D82-8201-FBF1E04F4D52}" srcId="{02142114-6D5F-41FB-9F0C-878254A0DF4F}" destId="{16BE2931-EE2D-4B26-8E53-977B0D4BA3DA}" srcOrd="2" destOrd="0" parTransId="{F4DD36CE-F407-4C02-A2FC-4F7E1A310974}" sibTransId="{59650C8C-174C-4C14-AFC9-4B0B5C4E1D42}"/>
    <dgm:cxn modelId="{5A2A03EA-FE67-4B73-B462-81735694DDB8}" type="presOf" srcId="{02142114-6D5F-41FB-9F0C-878254A0DF4F}" destId="{3DCD14F2-8E70-4A89-B9CC-B067DC0C85DB}" srcOrd="0" destOrd="0" presId="urn:microsoft.com/office/officeart/2005/8/layout/list1"/>
    <dgm:cxn modelId="{B16FC2ED-72A5-40D1-8949-F0E75771FCAD}" srcId="{BCA8037A-9694-40F1-BD3C-7AECC952C3DF}" destId="{8BDE63D4-E18E-4953-B005-E47DEAE1B955}" srcOrd="0" destOrd="0" parTransId="{E1A56F0E-C9D7-4227-BB27-1BE02BDAC29D}" sibTransId="{05252C98-4951-47DE-A630-D1B76B4D1528}"/>
    <dgm:cxn modelId="{CB5C58F6-9491-40A8-A7BA-85C77E636415}" srcId="{02142114-6D5F-41FB-9F0C-878254A0DF4F}" destId="{0F77F6FD-5518-4472-85B6-4B9A8A43F271}" srcOrd="0" destOrd="0" parTransId="{C9B448C1-DC52-4122-A38A-5C6FC27408B0}" sibTransId="{A7CD9A7A-99D6-4495-9E32-B9DDB1AFC94F}"/>
    <dgm:cxn modelId="{61FB13F8-3F5A-4FB2-9CEF-18B28D492FE7}" srcId="{16BE2931-EE2D-4B26-8E53-977B0D4BA3DA}" destId="{0F075258-A695-41BD-8960-49182510E442}" srcOrd="0" destOrd="0" parTransId="{7196B559-D370-46AD-BA62-B99330EE465F}" sibTransId="{AB2841A9-F9CB-4B90-8D9C-D36063D24492}"/>
    <dgm:cxn modelId="{03D5BA7B-8C6F-4C1F-8C79-10AF801AD9C0}" type="presParOf" srcId="{3DCD14F2-8E70-4A89-B9CC-B067DC0C85DB}" destId="{9EB6F940-179A-48B8-9585-44EF008C96F6}" srcOrd="0" destOrd="0" presId="urn:microsoft.com/office/officeart/2005/8/layout/list1"/>
    <dgm:cxn modelId="{85C1671D-1DEC-4C01-9684-7ECE79BFD6A8}" type="presParOf" srcId="{9EB6F940-179A-48B8-9585-44EF008C96F6}" destId="{5778433D-127E-4F6D-916D-94510F3100A1}" srcOrd="0" destOrd="0" presId="urn:microsoft.com/office/officeart/2005/8/layout/list1"/>
    <dgm:cxn modelId="{956E959C-FD46-4FF3-A273-331CA0DCAA29}" type="presParOf" srcId="{9EB6F940-179A-48B8-9585-44EF008C96F6}" destId="{5359359E-8C19-4C7B-A878-C67980D8F641}" srcOrd="1" destOrd="0" presId="urn:microsoft.com/office/officeart/2005/8/layout/list1"/>
    <dgm:cxn modelId="{F849C3D2-0FB6-4979-B41A-00A07728C29D}" type="presParOf" srcId="{3DCD14F2-8E70-4A89-B9CC-B067DC0C85DB}" destId="{E5839988-BC9C-4376-A19A-BECE91F6DDC4}" srcOrd="1" destOrd="0" presId="urn:microsoft.com/office/officeart/2005/8/layout/list1"/>
    <dgm:cxn modelId="{806F7182-C1D4-4B99-8F0F-43E444A90F03}" type="presParOf" srcId="{3DCD14F2-8E70-4A89-B9CC-B067DC0C85DB}" destId="{A5A86269-A3DD-4E3A-99B7-00BDF4C84919}" srcOrd="2" destOrd="0" presId="urn:microsoft.com/office/officeart/2005/8/layout/list1"/>
    <dgm:cxn modelId="{2F0CC79F-E39C-43ED-B63A-926CE4312CD6}" type="presParOf" srcId="{3DCD14F2-8E70-4A89-B9CC-B067DC0C85DB}" destId="{F066D46D-241A-4541-8216-E210770AF56B}" srcOrd="3" destOrd="0" presId="urn:microsoft.com/office/officeart/2005/8/layout/list1"/>
    <dgm:cxn modelId="{AA495EF4-1FD6-4EB4-A959-A7AC47E6E1B1}" type="presParOf" srcId="{3DCD14F2-8E70-4A89-B9CC-B067DC0C85DB}" destId="{DD297293-BBBC-4737-B76A-2DE3BFEA8E4E}" srcOrd="4" destOrd="0" presId="urn:microsoft.com/office/officeart/2005/8/layout/list1"/>
    <dgm:cxn modelId="{C2624FF6-6ADB-4D2F-9E2B-E5F3BA143156}" type="presParOf" srcId="{DD297293-BBBC-4737-B76A-2DE3BFEA8E4E}" destId="{B45C43CE-1507-430B-AB7A-828908975888}" srcOrd="0" destOrd="0" presId="urn:microsoft.com/office/officeart/2005/8/layout/list1"/>
    <dgm:cxn modelId="{2E1989C0-AB44-4B2C-B3B3-54B2C3D928BC}" type="presParOf" srcId="{DD297293-BBBC-4737-B76A-2DE3BFEA8E4E}" destId="{9BB20D80-D88A-4AA6-9123-82B446B05389}" srcOrd="1" destOrd="0" presId="urn:microsoft.com/office/officeart/2005/8/layout/list1"/>
    <dgm:cxn modelId="{11E71715-511C-4902-8B84-CCA3B94DDF0A}" type="presParOf" srcId="{3DCD14F2-8E70-4A89-B9CC-B067DC0C85DB}" destId="{1F6F415B-9596-47C4-9F5D-BC2505F9FD32}" srcOrd="5" destOrd="0" presId="urn:microsoft.com/office/officeart/2005/8/layout/list1"/>
    <dgm:cxn modelId="{CF8A0F52-EBC0-4318-B001-3654285EE7A1}" type="presParOf" srcId="{3DCD14F2-8E70-4A89-B9CC-B067DC0C85DB}" destId="{F861A112-33D3-41CB-9EDA-DA0BA7BA67DD}" srcOrd="6" destOrd="0" presId="urn:microsoft.com/office/officeart/2005/8/layout/list1"/>
    <dgm:cxn modelId="{B1909095-462A-4612-96E1-98CAAD8C07D3}" type="presParOf" srcId="{3DCD14F2-8E70-4A89-B9CC-B067DC0C85DB}" destId="{141D49DC-1FB4-401D-8994-1D6DCD23EA1B}" srcOrd="7" destOrd="0" presId="urn:microsoft.com/office/officeart/2005/8/layout/list1"/>
    <dgm:cxn modelId="{0EEA0E9F-6BFE-4B7E-B540-FA15DE0ADCB2}" type="presParOf" srcId="{3DCD14F2-8E70-4A89-B9CC-B067DC0C85DB}" destId="{BF1F8A4E-CD8C-4C4F-8602-63694DCDE48B}" srcOrd="8" destOrd="0" presId="urn:microsoft.com/office/officeart/2005/8/layout/list1"/>
    <dgm:cxn modelId="{0C301C49-0EE3-4889-85A2-23691C5B1F5D}" type="presParOf" srcId="{BF1F8A4E-CD8C-4C4F-8602-63694DCDE48B}" destId="{A61DF646-A085-454C-9469-9319202DF758}" srcOrd="0" destOrd="0" presId="urn:microsoft.com/office/officeart/2005/8/layout/list1"/>
    <dgm:cxn modelId="{49773757-EDE4-4E5E-A51F-C5A9AA4D1EE5}" type="presParOf" srcId="{BF1F8A4E-CD8C-4C4F-8602-63694DCDE48B}" destId="{78027CF9-75F1-4C53-B472-1263FE54E6D3}" srcOrd="1" destOrd="0" presId="urn:microsoft.com/office/officeart/2005/8/layout/list1"/>
    <dgm:cxn modelId="{C78A0A47-3B13-4FCB-9F25-CD336DF42986}" type="presParOf" srcId="{3DCD14F2-8E70-4A89-B9CC-B067DC0C85DB}" destId="{900CC471-C79E-4F98-AA68-8EF55B66BDA7}" srcOrd="9" destOrd="0" presId="urn:microsoft.com/office/officeart/2005/8/layout/list1"/>
    <dgm:cxn modelId="{69F14DCF-5438-43AD-AC88-0B9092D8CEB9}" type="presParOf" srcId="{3DCD14F2-8E70-4A89-B9CC-B067DC0C85DB}" destId="{F2FC9053-9EC1-438D-8B56-9F476250EB9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6B5502A-D693-45FD-9908-F6F8EECF37DE}" type="doc">
      <dgm:prSet loTypeId="urn:microsoft.com/office/officeart/2016/7/layout/VerticalSolidActionList" loCatId="List" qsTypeId="urn:microsoft.com/office/officeart/2005/8/quickstyle/simple4" qsCatId="simple" csTypeId="urn:microsoft.com/office/officeart/2005/8/colors/colorful5" csCatId="colorful" phldr="1"/>
      <dgm:spPr/>
      <dgm:t>
        <a:bodyPr/>
        <a:lstStyle/>
        <a:p>
          <a:endParaRPr lang="en-US"/>
        </a:p>
      </dgm:t>
    </dgm:pt>
    <dgm:pt modelId="{915C4060-6B53-4DDB-ACBC-23B522E9EBDA}">
      <dgm:prSet/>
      <dgm:spPr/>
      <dgm:t>
        <a:bodyPr/>
        <a:lstStyle/>
        <a:p>
          <a:pPr>
            <a:defRPr b="1"/>
          </a:pPr>
          <a:r>
            <a:rPr lang="en-US"/>
            <a:t>Each Project can be different</a:t>
          </a:r>
        </a:p>
      </dgm:t>
    </dgm:pt>
    <dgm:pt modelId="{C30D937D-13EB-4897-B348-A2A2D526AD97}" type="parTrans" cxnId="{A0B4C252-EA16-471C-AF47-C4E830EC8758}">
      <dgm:prSet/>
      <dgm:spPr/>
      <dgm:t>
        <a:bodyPr/>
        <a:lstStyle/>
        <a:p>
          <a:endParaRPr lang="en-US"/>
        </a:p>
      </dgm:t>
    </dgm:pt>
    <dgm:pt modelId="{979D96B6-39BC-4366-906A-5905A4B8FE19}" type="sibTrans" cxnId="{A0B4C252-EA16-471C-AF47-C4E830EC8758}">
      <dgm:prSet/>
      <dgm:spPr/>
      <dgm:t>
        <a:bodyPr/>
        <a:lstStyle/>
        <a:p>
          <a:endParaRPr lang="en-US"/>
        </a:p>
      </dgm:t>
    </dgm:pt>
    <dgm:pt modelId="{9FE0B521-F32D-45E5-A9E1-5B2ED9E84166}">
      <dgm:prSet/>
      <dgm:spPr/>
      <dgm:t>
        <a:bodyPr/>
        <a:lstStyle/>
        <a:p>
          <a:r>
            <a:rPr lang="en-US"/>
            <a:t>Check the application for the Project</a:t>
          </a:r>
        </a:p>
      </dgm:t>
    </dgm:pt>
    <dgm:pt modelId="{A4DDDDA9-43DE-4365-9849-12270D890409}" type="parTrans" cxnId="{264EBA57-9A51-4E1F-913B-A9F0E87B9C25}">
      <dgm:prSet/>
      <dgm:spPr/>
      <dgm:t>
        <a:bodyPr/>
        <a:lstStyle/>
        <a:p>
          <a:endParaRPr lang="en-US"/>
        </a:p>
      </dgm:t>
    </dgm:pt>
    <dgm:pt modelId="{8F4FF146-5574-4F7E-9475-70DCC5AAA842}" type="sibTrans" cxnId="{264EBA57-9A51-4E1F-913B-A9F0E87B9C25}">
      <dgm:prSet/>
      <dgm:spPr/>
      <dgm:t>
        <a:bodyPr/>
        <a:lstStyle/>
        <a:p>
          <a:endParaRPr lang="en-US"/>
        </a:p>
      </dgm:t>
    </dgm:pt>
    <dgm:pt modelId="{8BE083F7-C424-435D-ABA5-E0159558A534}">
      <dgm:prSet/>
      <dgm:spPr/>
      <dgm:t>
        <a:bodyPr/>
        <a:lstStyle/>
        <a:p>
          <a:r>
            <a:rPr lang="en-US" dirty="0"/>
            <a:t>Check the LURC for the Project – if more than one, then use the most restrictive</a:t>
          </a:r>
        </a:p>
      </dgm:t>
    </dgm:pt>
    <dgm:pt modelId="{BC14BFF9-54B6-465D-AC6D-5F893B7C4375}" type="parTrans" cxnId="{EF92DB3A-32BD-4A04-9C66-74191B141C29}">
      <dgm:prSet/>
      <dgm:spPr/>
      <dgm:t>
        <a:bodyPr/>
        <a:lstStyle/>
        <a:p>
          <a:endParaRPr lang="en-US"/>
        </a:p>
      </dgm:t>
    </dgm:pt>
    <dgm:pt modelId="{4B127B00-2B02-4AEA-8F28-35DF2E500D84}" type="sibTrans" cxnId="{EF92DB3A-32BD-4A04-9C66-74191B141C29}">
      <dgm:prSet/>
      <dgm:spPr/>
      <dgm:t>
        <a:bodyPr/>
        <a:lstStyle/>
        <a:p>
          <a:endParaRPr lang="en-US"/>
        </a:p>
      </dgm:t>
    </dgm:pt>
    <dgm:pt modelId="{81DC9826-31F4-4B3F-99B0-7DC23426E755}">
      <dgm:prSet/>
      <dgm:spPr/>
      <dgm:t>
        <a:bodyPr/>
        <a:lstStyle/>
        <a:p>
          <a:pPr>
            <a:defRPr b="1"/>
          </a:pPr>
          <a:r>
            <a:rPr lang="en-US" dirty="0"/>
            <a:t>AHFA created a Set-Aside Report in the Compliance Section of the AHFA website</a:t>
          </a:r>
        </a:p>
      </dgm:t>
    </dgm:pt>
    <dgm:pt modelId="{D2F88923-93D2-4C27-9F60-9E8DBF6D159D}" type="parTrans" cxnId="{3293E452-151F-41B6-B78C-DA5B312842E4}">
      <dgm:prSet/>
      <dgm:spPr/>
      <dgm:t>
        <a:bodyPr/>
        <a:lstStyle/>
        <a:p>
          <a:endParaRPr lang="en-US"/>
        </a:p>
      </dgm:t>
    </dgm:pt>
    <dgm:pt modelId="{387DEA67-D67C-494F-8D03-5378F660F998}" type="sibTrans" cxnId="{3293E452-151F-41B6-B78C-DA5B312842E4}">
      <dgm:prSet/>
      <dgm:spPr/>
      <dgm:t>
        <a:bodyPr/>
        <a:lstStyle/>
        <a:p>
          <a:endParaRPr lang="en-US"/>
        </a:p>
      </dgm:t>
    </dgm:pt>
    <dgm:pt modelId="{D10E2A39-7B71-4F10-91EB-635A61711F53}">
      <dgm:prSet/>
      <dgm:spPr/>
      <dgm:t>
        <a:bodyPr/>
        <a:lstStyle/>
        <a:p>
          <a:r>
            <a:rPr lang="en-US" dirty="0"/>
            <a:t>If the Project does not have a report that can monitor the set-aside requirement, then you must use the AHFA Set-Aside Report</a:t>
          </a:r>
        </a:p>
      </dgm:t>
    </dgm:pt>
    <dgm:pt modelId="{95D452CF-50E3-4F54-B253-94609A172F13}" type="parTrans" cxnId="{69871F6C-465D-40B6-81D2-6A392AAAB421}">
      <dgm:prSet/>
      <dgm:spPr/>
      <dgm:t>
        <a:bodyPr/>
        <a:lstStyle/>
        <a:p>
          <a:endParaRPr lang="en-US"/>
        </a:p>
      </dgm:t>
    </dgm:pt>
    <dgm:pt modelId="{EFE893F3-B620-493E-839C-8D8D1F36A463}" type="sibTrans" cxnId="{69871F6C-465D-40B6-81D2-6A392AAAB421}">
      <dgm:prSet/>
      <dgm:spPr/>
      <dgm:t>
        <a:bodyPr/>
        <a:lstStyle/>
        <a:p>
          <a:endParaRPr lang="en-US"/>
        </a:p>
      </dgm:t>
    </dgm:pt>
    <dgm:pt modelId="{80FE34B6-59D3-4984-BB6C-213CCD57187A}" type="pres">
      <dgm:prSet presAssocID="{66B5502A-D693-45FD-9908-F6F8EECF37DE}" presName="Name0" presStyleCnt="0">
        <dgm:presLayoutVars>
          <dgm:dir/>
          <dgm:animLvl val="lvl"/>
          <dgm:resizeHandles val="exact"/>
        </dgm:presLayoutVars>
      </dgm:prSet>
      <dgm:spPr/>
    </dgm:pt>
    <dgm:pt modelId="{548EA243-57A1-4AA9-AAC9-4C79D6BE1B88}" type="pres">
      <dgm:prSet presAssocID="{915C4060-6B53-4DDB-ACBC-23B522E9EBDA}" presName="linNode" presStyleCnt="0"/>
      <dgm:spPr/>
    </dgm:pt>
    <dgm:pt modelId="{64B20950-421D-4D44-B07A-B76300264B45}" type="pres">
      <dgm:prSet presAssocID="{915C4060-6B53-4DDB-ACBC-23B522E9EBDA}" presName="parentText" presStyleLbl="alignNode1" presStyleIdx="0" presStyleCnt="2">
        <dgm:presLayoutVars>
          <dgm:chMax val="1"/>
          <dgm:bulletEnabled/>
        </dgm:presLayoutVars>
      </dgm:prSet>
      <dgm:spPr/>
    </dgm:pt>
    <dgm:pt modelId="{21E29FB3-6CB2-4843-A522-E7E058D9625E}" type="pres">
      <dgm:prSet presAssocID="{915C4060-6B53-4DDB-ACBC-23B522E9EBDA}" presName="descendantText" presStyleLbl="alignAccFollowNode1" presStyleIdx="0" presStyleCnt="2">
        <dgm:presLayoutVars>
          <dgm:bulletEnabled/>
        </dgm:presLayoutVars>
      </dgm:prSet>
      <dgm:spPr/>
    </dgm:pt>
    <dgm:pt modelId="{E82677AD-0B42-48F3-BE32-BB3DAC7992B8}" type="pres">
      <dgm:prSet presAssocID="{979D96B6-39BC-4366-906A-5905A4B8FE19}" presName="sp" presStyleCnt="0"/>
      <dgm:spPr/>
    </dgm:pt>
    <dgm:pt modelId="{A2C2022C-8840-4CB1-BB46-F14FFA75C9E4}" type="pres">
      <dgm:prSet presAssocID="{81DC9826-31F4-4B3F-99B0-7DC23426E755}" presName="linNode" presStyleCnt="0"/>
      <dgm:spPr/>
    </dgm:pt>
    <dgm:pt modelId="{8BDD9B99-077A-4D21-9C2D-59F248881377}" type="pres">
      <dgm:prSet presAssocID="{81DC9826-31F4-4B3F-99B0-7DC23426E755}" presName="parentText" presStyleLbl="alignNode1" presStyleIdx="1" presStyleCnt="2">
        <dgm:presLayoutVars>
          <dgm:chMax val="1"/>
          <dgm:bulletEnabled/>
        </dgm:presLayoutVars>
      </dgm:prSet>
      <dgm:spPr/>
    </dgm:pt>
    <dgm:pt modelId="{1130CB65-8726-48EF-A2EA-36EB51F1CCD1}" type="pres">
      <dgm:prSet presAssocID="{81DC9826-31F4-4B3F-99B0-7DC23426E755}" presName="descendantText" presStyleLbl="alignAccFollowNode1" presStyleIdx="1" presStyleCnt="2">
        <dgm:presLayoutVars>
          <dgm:bulletEnabled/>
        </dgm:presLayoutVars>
      </dgm:prSet>
      <dgm:spPr/>
    </dgm:pt>
  </dgm:ptLst>
  <dgm:cxnLst>
    <dgm:cxn modelId="{1F0ED828-8C4F-4FA0-BF98-7CFAADD244E1}" type="presOf" srcId="{9FE0B521-F32D-45E5-A9E1-5B2ED9E84166}" destId="{21E29FB3-6CB2-4843-A522-E7E058D9625E}" srcOrd="0" destOrd="0" presId="urn:microsoft.com/office/officeart/2016/7/layout/VerticalSolidActionList"/>
    <dgm:cxn modelId="{EF92DB3A-32BD-4A04-9C66-74191B141C29}" srcId="{915C4060-6B53-4DDB-ACBC-23B522E9EBDA}" destId="{8BE083F7-C424-435D-ABA5-E0159558A534}" srcOrd="1" destOrd="0" parTransId="{BC14BFF9-54B6-465D-AC6D-5F893B7C4375}" sibTransId="{4B127B00-2B02-4AEA-8F28-35DF2E500D84}"/>
    <dgm:cxn modelId="{CC979963-F1B1-4F6F-A9EB-588334BDFE2E}" type="presOf" srcId="{66B5502A-D693-45FD-9908-F6F8EECF37DE}" destId="{80FE34B6-59D3-4984-BB6C-213CCD57187A}" srcOrd="0" destOrd="0" presId="urn:microsoft.com/office/officeart/2016/7/layout/VerticalSolidActionList"/>
    <dgm:cxn modelId="{69871F6C-465D-40B6-81D2-6A392AAAB421}" srcId="{81DC9826-31F4-4B3F-99B0-7DC23426E755}" destId="{D10E2A39-7B71-4F10-91EB-635A61711F53}" srcOrd="0" destOrd="0" parTransId="{95D452CF-50E3-4F54-B253-94609A172F13}" sibTransId="{EFE893F3-B620-493E-839C-8D8D1F36A463}"/>
    <dgm:cxn modelId="{16252F4F-CC05-4724-B0F9-858694890FCC}" type="presOf" srcId="{915C4060-6B53-4DDB-ACBC-23B522E9EBDA}" destId="{64B20950-421D-4D44-B07A-B76300264B45}" srcOrd="0" destOrd="0" presId="urn:microsoft.com/office/officeart/2016/7/layout/VerticalSolidActionList"/>
    <dgm:cxn modelId="{A0B4C252-EA16-471C-AF47-C4E830EC8758}" srcId="{66B5502A-D693-45FD-9908-F6F8EECF37DE}" destId="{915C4060-6B53-4DDB-ACBC-23B522E9EBDA}" srcOrd="0" destOrd="0" parTransId="{C30D937D-13EB-4897-B348-A2A2D526AD97}" sibTransId="{979D96B6-39BC-4366-906A-5905A4B8FE19}"/>
    <dgm:cxn modelId="{3293E452-151F-41B6-B78C-DA5B312842E4}" srcId="{66B5502A-D693-45FD-9908-F6F8EECF37DE}" destId="{81DC9826-31F4-4B3F-99B0-7DC23426E755}" srcOrd="1" destOrd="0" parTransId="{D2F88923-93D2-4C27-9F60-9E8DBF6D159D}" sibTransId="{387DEA67-D67C-494F-8D03-5378F660F998}"/>
    <dgm:cxn modelId="{264EBA57-9A51-4E1F-913B-A9F0E87B9C25}" srcId="{915C4060-6B53-4DDB-ACBC-23B522E9EBDA}" destId="{9FE0B521-F32D-45E5-A9E1-5B2ED9E84166}" srcOrd="0" destOrd="0" parTransId="{A4DDDDA9-43DE-4365-9849-12270D890409}" sibTransId="{8F4FF146-5574-4F7E-9475-70DCC5AAA842}"/>
    <dgm:cxn modelId="{E3A4C8A9-052D-4664-BE43-D8D61DE27795}" type="presOf" srcId="{D10E2A39-7B71-4F10-91EB-635A61711F53}" destId="{1130CB65-8726-48EF-A2EA-36EB51F1CCD1}" srcOrd="0" destOrd="0" presId="urn:microsoft.com/office/officeart/2016/7/layout/VerticalSolidActionList"/>
    <dgm:cxn modelId="{FECD54D0-5978-4228-8EB4-BF2231D669F2}" type="presOf" srcId="{81DC9826-31F4-4B3F-99B0-7DC23426E755}" destId="{8BDD9B99-077A-4D21-9C2D-59F248881377}" srcOrd="0" destOrd="0" presId="urn:microsoft.com/office/officeart/2016/7/layout/VerticalSolidActionList"/>
    <dgm:cxn modelId="{C490B0FD-7B48-44D0-BCE5-61E0BF3A3996}" type="presOf" srcId="{8BE083F7-C424-435D-ABA5-E0159558A534}" destId="{21E29FB3-6CB2-4843-A522-E7E058D9625E}" srcOrd="0" destOrd="1" presId="urn:microsoft.com/office/officeart/2016/7/layout/VerticalSolidActionList"/>
    <dgm:cxn modelId="{A95F5BD4-2395-4AEE-BD6F-E41FE9D3F1A7}" type="presParOf" srcId="{80FE34B6-59D3-4984-BB6C-213CCD57187A}" destId="{548EA243-57A1-4AA9-AAC9-4C79D6BE1B88}" srcOrd="0" destOrd="0" presId="urn:microsoft.com/office/officeart/2016/7/layout/VerticalSolidActionList"/>
    <dgm:cxn modelId="{888FC253-B633-40FD-BCB9-C9731B8ED8E7}" type="presParOf" srcId="{548EA243-57A1-4AA9-AAC9-4C79D6BE1B88}" destId="{64B20950-421D-4D44-B07A-B76300264B45}" srcOrd="0" destOrd="0" presId="urn:microsoft.com/office/officeart/2016/7/layout/VerticalSolidActionList"/>
    <dgm:cxn modelId="{EA5ECD68-94EF-4684-ACFB-0BF972313926}" type="presParOf" srcId="{548EA243-57A1-4AA9-AAC9-4C79D6BE1B88}" destId="{21E29FB3-6CB2-4843-A522-E7E058D9625E}" srcOrd="1" destOrd="0" presId="urn:microsoft.com/office/officeart/2016/7/layout/VerticalSolidActionList"/>
    <dgm:cxn modelId="{5067C3F4-46C2-4B6E-9B9B-74874B850A07}" type="presParOf" srcId="{80FE34B6-59D3-4984-BB6C-213CCD57187A}" destId="{E82677AD-0B42-48F3-BE32-BB3DAC7992B8}" srcOrd="1" destOrd="0" presId="urn:microsoft.com/office/officeart/2016/7/layout/VerticalSolidActionList"/>
    <dgm:cxn modelId="{8A1D3AE1-D206-4E04-9A3A-6510E74B2651}" type="presParOf" srcId="{80FE34B6-59D3-4984-BB6C-213CCD57187A}" destId="{A2C2022C-8840-4CB1-BB46-F14FFA75C9E4}" srcOrd="2" destOrd="0" presId="urn:microsoft.com/office/officeart/2016/7/layout/VerticalSolidActionList"/>
    <dgm:cxn modelId="{B3637E95-3606-4764-B51E-2BD9E806C7EB}" type="presParOf" srcId="{A2C2022C-8840-4CB1-BB46-F14FFA75C9E4}" destId="{8BDD9B99-077A-4D21-9C2D-59F248881377}" srcOrd="0" destOrd="0" presId="urn:microsoft.com/office/officeart/2016/7/layout/VerticalSolidActionList"/>
    <dgm:cxn modelId="{13F11D84-08CD-4A99-A88A-036E8AD68D5D}" type="presParOf" srcId="{A2C2022C-8840-4CB1-BB46-F14FFA75C9E4}" destId="{1130CB65-8726-48EF-A2EA-36EB51F1CCD1}"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BD98143-922D-4EE4-BE9C-98457CA1B4EC}"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1B0CA814-0421-4B1F-8C75-5825D93F06C1}">
      <dgm:prSet/>
      <dgm:spPr/>
      <dgm:t>
        <a:bodyPr/>
        <a:lstStyle/>
        <a:p>
          <a:r>
            <a:rPr lang="en-US" dirty="0"/>
            <a:t>National Standards for the Physical Inspection of Real Estate (NSPIRE)</a:t>
          </a:r>
        </a:p>
      </dgm:t>
    </dgm:pt>
    <dgm:pt modelId="{709293B9-1E41-4D22-BB9D-79A6928CA6F8}" type="parTrans" cxnId="{1A3D2B83-B58B-47E6-BF7A-B9B84ABE28C9}">
      <dgm:prSet/>
      <dgm:spPr/>
      <dgm:t>
        <a:bodyPr/>
        <a:lstStyle/>
        <a:p>
          <a:endParaRPr lang="en-US"/>
        </a:p>
      </dgm:t>
    </dgm:pt>
    <dgm:pt modelId="{82D13B54-ADE5-434A-9549-6ABB8545329F}" type="sibTrans" cxnId="{1A3D2B83-B58B-47E6-BF7A-B9B84ABE28C9}">
      <dgm:prSet/>
      <dgm:spPr/>
      <dgm:t>
        <a:bodyPr/>
        <a:lstStyle/>
        <a:p>
          <a:endParaRPr lang="en-US"/>
        </a:p>
      </dgm:t>
    </dgm:pt>
    <dgm:pt modelId="{5CE2AB1A-0652-4C96-84CF-CFAE0655C00D}">
      <dgm:prSet/>
      <dgm:spPr/>
      <dgm:t>
        <a:bodyPr/>
        <a:lstStyle/>
        <a:p>
          <a:r>
            <a:rPr lang="en-US"/>
            <a:t>Inspectable areas</a:t>
          </a:r>
        </a:p>
      </dgm:t>
    </dgm:pt>
    <dgm:pt modelId="{24397DFE-5152-4759-AADF-54BBAEAD15D6}" type="parTrans" cxnId="{A52AA1ED-9E71-4921-AF03-CEF826F28B45}">
      <dgm:prSet/>
      <dgm:spPr/>
      <dgm:t>
        <a:bodyPr/>
        <a:lstStyle/>
        <a:p>
          <a:endParaRPr lang="en-US"/>
        </a:p>
      </dgm:t>
    </dgm:pt>
    <dgm:pt modelId="{811488FC-D713-4EAC-A2BE-33703E5259C5}" type="sibTrans" cxnId="{A52AA1ED-9E71-4921-AF03-CEF826F28B45}">
      <dgm:prSet/>
      <dgm:spPr/>
      <dgm:t>
        <a:bodyPr/>
        <a:lstStyle/>
        <a:p>
          <a:endParaRPr lang="en-US"/>
        </a:p>
      </dgm:t>
    </dgm:pt>
    <dgm:pt modelId="{ECE1E609-772F-4387-BB8C-27586B396CE8}">
      <dgm:prSet/>
      <dgm:spPr/>
      <dgm:t>
        <a:bodyPr/>
        <a:lstStyle/>
        <a:p>
          <a:r>
            <a:rPr lang="en-US" dirty="0"/>
            <a:t>Unit</a:t>
          </a:r>
        </a:p>
      </dgm:t>
    </dgm:pt>
    <dgm:pt modelId="{A3797CC3-6308-4863-8EA1-7FEB7E7E66E5}" type="parTrans" cxnId="{6B94EBA2-6975-4DE8-B648-457BB9040E69}">
      <dgm:prSet/>
      <dgm:spPr/>
      <dgm:t>
        <a:bodyPr/>
        <a:lstStyle/>
        <a:p>
          <a:endParaRPr lang="en-US"/>
        </a:p>
      </dgm:t>
    </dgm:pt>
    <dgm:pt modelId="{8F997D8D-32CC-4ACE-BF8A-88663C72BA2D}" type="sibTrans" cxnId="{6B94EBA2-6975-4DE8-B648-457BB9040E69}">
      <dgm:prSet/>
      <dgm:spPr/>
      <dgm:t>
        <a:bodyPr/>
        <a:lstStyle/>
        <a:p>
          <a:endParaRPr lang="en-US"/>
        </a:p>
      </dgm:t>
    </dgm:pt>
    <dgm:pt modelId="{7FF929EE-4BC8-4C97-80C0-4AE08196BE04}">
      <dgm:prSet/>
      <dgm:spPr/>
      <dgm:t>
        <a:bodyPr/>
        <a:lstStyle/>
        <a:p>
          <a:r>
            <a:rPr lang="en-US" dirty="0"/>
            <a:t>Inside</a:t>
          </a:r>
        </a:p>
      </dgm:t>
    </dgm:pt>
    <dgm:pt modelId="{CF9AC1DE-FD9F-4154-B769-64F36FBE6978}" type="parTrans" cxnId="{735B4A51-09FD-4145-B2E9-8CCB42AD4B2A}">
      <dgm:prSet/>
      <dgm:spPr/>
      <dgm:t>
        <a:bodyPr/>
        <a:lstStyle/>
        <a:p>
          <a:endParaRPr lang="en-US"/>
        </a:p>
      </dgm:t>
    </dgm:pt>
    <dgm:pt modelId="{D7510FA6-8B58-4F82-8E26-30FA3498B14A}" type="sibTrans" cxnId="{735B4A51-09FD-4145-B2E9-8CCB42AD4B2A}">
      <dgm:prSet/>
      <dgm:spPr/>
      <dgm:t>
        <a:bodyPr/>
        <a:lstStyle/>
        <a:p>
          <a:endParaRPr lang="en-US"/>
        </a:p>
      </dgm:t>
    </dgm:pt>
    <dgm:pt modelId="{5D656210-8B48-473A-A0DC-25DE4F6CCFA2}">
      <dgm:prSet/>
      <dgm:spPr/>
      <dgm:t>
        <a:bodyPr/>
        <a:lstStyle/>
        <a:p>
          <a:r>
            <a:rPr lang="en-US" dirty="0"/>
            <a:t>Outside</a:t>
          </a:r>
        </a:p>
      </dgm:t>
    </dgm:pt>
    <dgm:pt modelId="{FE5E19CB-4D06-484D-AADF-4B7ECB4A81C9}" type="parTrans" cxnId="{CF21B321-A391-4CC6-AAFE-82B8F05308E5}">
      <dgm:prSet/>
      <dgm:spPr/>
      <dgm:t>
        <a:bodyPr/>
        <a:lstStyle/>
        <a:p>
          <a:endParaRPr lang="en-US"/>
        </a:p>
      </dgm:t>
    </dgm:pt>
    <dgm:pt modelId="{A361E428-7778-405B-B63B-1A57060E0F79}" type="sibTrans" cxnId="{CF21B321-A391-4CC6-AAFE-82B8F05308E5}">
      <dgm:prSet/>
      <dgm:spPr/>
      <dgm:t>
        <a:bodyPr/>
        <a:lstStyle/>
        <a:p>
          <a:endParaRPr lang="en-US"/>
        </a:p>
      </dgm:t>
    </dgm:pt>
    <dgm:pt modelId="{B9722921-831F-4F25-9F84-F7A22804B1C7}" type="pres">
      <dgm:prSet presAssocID="{BBD98143-922D-4EE4-BE9C-98457CA1B4EC}" presName="Name0" presStyleCnt="0">
        <dgm:presLayoutVars>
          <dgm:dir/>
          <dgm:animLvl val="lvl"/>
          <dgm:resizeHandles val="exact"/>
        </dgm:presLayoutVars>
      </dgm:prSet>
      <dgm:spPr/>
    </dgm:pt>
    <dgm:pt modelId="{DE9B2764-EA35-436D-B0FC-303234C30353}" type="pres">
      <dgm:prSet presAssocID="{5CE2AB1A-0652-4C96-84CF-CFAE0655C00D}" presName="boxAndChildren" presStyleCnt="0"/>
      <dgm:spPr/>
    </dgm:pt>
    <dgm:pt modelId="{A9938EA3-B15C-404A-92CC-86E24A603426}" type="pres">
      <dgm:prSet presAssocID="{5CE2AB1A-0652-4C96-84CF-CFAE0655C00D}" presName="parentTextBox" presStyleLbl="node1" presStyleIdx="0" presStyleCnt="2"/>
      <dgm:spPr/>
    </dgm:pt>
    <dgm:pt modelId="{41F26B9E-9334-432B-A130-F470CD53A068}" type="pres">
      <dgm:prSet presAssocID="{5CE2AB1A-0652-4C96-84CF-CFAE0655C00D}" presName="entireBox" presStyleLbl="node1" presStyleIdx="0" presStyleCnt="2"/>
      <dgm:spPr/>
    </dgm:pt>
    <dgm:pt modelId="{631093C7-F340-4E71-903A-A41296917031}" type="pres">
      <dgm:prSet presAssocID="{5CE2AB1A-0652-4C96-84CF-CFAE0655C00D}" presName="descendantBox" presStyleCnt="0"/>
      <dgm:spPr/>
    </dgm:pt>
    <dgm:pt modelId="{F3D8BCAF-B6B7-4207-BFCB-528502A63D4F}" type="pres">
      <dgm:prSet presAssocID="{ECE1E609-772F-4387-BB8C-27586B396CE8}" presName="childTextBox" presStyleLbl="fgAccFollowNode1" presStyleIdx="0" presStyleCnt="3">
        <dgm:presLayoutVars>
          <dgm:bulletEnabled val="1"/>
        </dgm:presLayoutVars>
      </dgm:prSet>
      <dgm:spPr/>
    </dgm:pt>
    <dgm:pt modelId="{EEDEABE1-4737-44ED-8AA4-4C0958777E2A}" type="pres">
      <dgm:prSet presAssocID="{7FF929EE-4BC8-4C97-80C0-4AE08196BE04}" presName="childTextBox" presStyleLbl="fgAccFollowNode1" presStyleIdx="1" presStyleCnt="3">
        <dgm:presLayoutVars>
          <dgm:bulletEnabled val="1"/>
        </dgm:presLayoutVars>
      </dgm:prSet>
      <dgm:spPr/>
    </dgm:pt>
    <dgm:pt modelId="{47605C34-D877-4414-BEB3-7186E7B5DF05}" type="pres">
      <dgm:prSet presAssocID="{5D656210-8B48-473A-A0DC-25DE4F6CCFA2}" presName="childTextBox" presStyleLbl="fgAccFollowNode1" presStyleIdx="2" presStyleCnt="3">
        <dgm:presLayoutVars>
          <dgm:bulletEnabled val="1"/>
        </dgm:presLayoutVars>
      </dgm:prSet>
      <dgm:spPr/>
    </dgm:pt>
    <dgm:pt modelId="{F756B6FC-A6D4-4E04-9AB9-31B763E388CD}" type="pres">
      <dgm:prSet presAssocID="{82D13B54-ADE5-434A-9549-6ABB8545329F}" presName="sp" presStyleCnt="0"/>
      <dgm:spPr/>
    </dgm:pt>
    <dgm:pt modelId="{44D050D3-4ACF-4E8F-B53B-B9C4CFA9909D}" type="pres">
      <dgm:prSet presAssocID="{1B0CA814-0421-4B1F-8C75-5825D93F06C1}" presName="arrowAndChildren" presStyleCnt="0"/>
      <dgm:spPr/>
    </dgm:pt>
    <dgm:pt modelId="{82D50156-1155-475F-A19A-A07924A3D359}" type="pres">
      <dgm:prSet presAssocID="{1B0CA814-0421-4B1F-8C75-5825D93F06C1}" presName="parentTextArrow" presStyleLbl="node1" presStyleIdx="1" presStyleCnt="2"/>
      <dgm:spPr/>
    </dgm:pt>
  </dgm:ptLst>
  <dgm:cxnLst>
    <dgm:cxn modelId="{BDA7C001-3F08-4B09-AF16-2A7B5072A69B}" type="presOf" srcId="{5CE2AB1A-0652-4C96-84CF-CFAE0655C00D}" destId="{A9938EA3-B15C-404A-92CC-86E24A603426}" srcOrd="0" destOrd="0" presId="urn:microsoft.com/office/officeart/2005/8/layout/process4"/>
    <dgm:cxn modelId="{CF21B321-A391-4CC6-AAFE-82B8F05308E5}" srcId="{5CE2AB1A-0652-4C96-84CF-CFAE0655C00D}" destId="{5D656210-8B48-473A-A0DC-25DE4F6CCFA2}" srcOrd="2" destOrd="0" parTransId="{FE5E19CB-4D06-484D-AADF-4B7ECB4A81C9}" sibTransId="{A361E428-7778-405B-B63B-1A57060E0F79}"/>
    <dgm:cxn modelId="{53B9CB25-24E7-471F-B451-0D3E391705E2}" type="presOf" srcId="{5D656210-8B48-473A-A0DC-25DE4F6CCFA2}" destId="{47605C34-D877-4414-BEB3-7186E7B5DF05}" srcOrd="0" destOrd="0" presId="urn:microsoft.com/office/officeart/2005/8/layout/process4"/>
    <dgm:cxn modelId="{49BE7147-4961-4E34-97F6-61350D8DF06C}" type="presOf" srcId="{5CE2AB1A-0652-4C96-84CF-CFAE0655C00D}" destId="{41F26B9E-9334-432B-A130-F470CD53A068}" srcOrd="1" destOrd="0" presId="urn:microsoft.com/office/officeart/2005/8/layout/process4"/>
    <dgm:cxn modelId="{735B4A51-09FD-4145-B2E9-8CCB42AD4B2A}" srcId="{5CE2AB1A-0652-4C96-84CF-CFAE0655C00D}" destId="{7FF929EE-4BC8-4C97-80C0-4AE08196BE04}" srcOrd="1" destOrd="0" parTransId="{CF9AC1DE-FD9F-4154-B769-64F36FBE6978}" sibTransId="{D7510FA6-8B58-4F82-8E26-30FA3498B14A}"/>
    <dgm:cxn modelId="{5E7FB972-AB21-4F57-8A31-E645FDF52B19}" type="presOf" srcId="{ECE1E609-772F-4387-BB8C-27586B396CE8}" destId="{F3D8BCAF-B6B7-4207-BFCB-528502A63D4F}" srcOrd="0" destOrd="0" presId="urn:microsoft.com/office/officeart/2005/8/layout/process4"/>
    <dgm:cxn modelId="{1A3D2B83-B58B-47E6-BF7A-B9B84ABE28C9}" srcId="{BBD98143-922D-4EE4-BE9C-98457CA1B4EC}" destId="{1B0CA814-0421-4B1F-8C75-5825D93F06C1}" srcOrd="0" destOrd="0" parTransId="{709293B9-1E41-4D22-BB9D-79A6928CA6F8}" sibTransId="{82D13B54-ADE5-434A-9549-6ABB8545329F}"/>
    <dgm:cxn modelId="{958EBD83-A5AE-4686-810A-D695A23821EF}" type="presOf" srcId="{BBD98143-922D-4EE4-BE9C-98457CA1B4EC}" destId="{B9722921-831F-4F25-9F84-F7A22804B1C7}" srcOrd="0" destOrd="0" presId="urn:microsoft.com/office/officeart/2005/8/layout/process4"/>
    <dgm:cxn modelId="{6B94EBA2-6975-4DE8-B648-457BB9040E69}" srcId="{5CE2AB1A-0652-4C96-84CF-CFAE0655C00D}" destId="{ECE1E609-772F-4387-BB8C-27586B396CE8}" srcOrd="0" destOrd="0" parTransId="{A3797CC3-6308-4863-8EA1-7FEB7E7E66E5}" sibTransId="{8F997D8D-32CC-4ACE-BF8A-88663C72BA2D}"/>
    <dgm:cxn modelId="{4235B2C5-063C-4F1A-8788-AA53B30EC84A}" type="presOf" srcId="{7FF929EE-4BC8-4C97-80C0-4AE08196BE04}" destId="{EEDEABE1-4737-44ED-8AA4-4C0958777E2A}" srcOrd="0" destOrd="0" presId="urn:microsoft.com/office/officeart/2005/8/layout/process4"/>
    <dgm:cxn modelId="{A52AA1ED-9E71-4921-AF03-CEF826F28B45}" srcId="{BBD98143-922D-4EE4-BE9C-98457CA1B4EC}" destId="{5CE2AB1A-0652-4C96-84CF-CFAE0655C00D}" srcOrd="1" destOrd="0" parTransId="{24397DFE-5152-4759-AADF-54BBAEAD15D6}" sibTransId="{811488FC-D713-4EAC-A2BE-33703E5259C5}"/>
    <dgm:cxn modelId="{75D386F8-3709-4BF4-A14C-FAFFEB9D8193}" type="presOf" srcId="{1B0CA814-0421-4B1F-8C75-5825D93F06C1}" destId="{82D50156-1155-475F-A19A-A07924A3D359}" srcOrd="0" destOrd="0" presId="urn:microsoft.com/office/officeart/2005/8/layout/process4"/>
    <dgm:cxn modelId="{712511FC-D2DA-4664-A095-D7405F760521}" type="presParOf" srcId="{B9722921-831F-4F25-9F84-F7A22804B1C7}" destId="{DE9B2764-EA35-436D-B0FC-303234C30353}" srcOrd="0" destOrd="0" presId="urn:microsoft.com/office/officeart/2005/8/layout/process4"/>
    <dgm:cxn modelId="{54CE2234-E2A5-4805-B298-0C00962C8D51}" type="presParOf" srcId="{DE9B2764-EA35-436D-B0FC-303234C30353}" destId="{A9938EA3-B15C-404A-92CC-86E24A603426}" srcOrd="0" destOrd="0" presId="urn:microsoft.com/office/officeart/2005/8/layout/process4"/>
    <dgm:cxn modelId="{077944EB-B809-4E65-BAA3-D5D69D26A141}" type="presParOf" srcId="{DE9B2764-EA35-436D-B0FC-303234C30353}" destId="{41F26B9E-9334-432B-A130-F470CD53A068}" srcOrd="1" destOrd="0" presId="urn:microsoft.com/office/officeart/2005/8/layout/process4"/>
    <dgm:cxn modelId="{C460D75F-A357-4E9F-93C6-573CB678770B}" type="presParOf" srcId="{DE9B2764-EA35-436D-B0FC-303234C30353}" destId="{631093C7-F340-4E71-903A-A41296917031}" srcOrd="2" destOrd="0" presId="urn:microsoft.com/office/officeart/2005/8/layout/process4"/>
    <dgm:cxn modelId="{BAD3230D-9FCC-44BD-BDB6-A5C3F9C79C9E}" type="presParOf" srcId="{631093C7-F340-4E71-903A-A41296917031}" destId="{F3D8BCAF-B6B7-4207-BFCB-528502A63D4F}" srcOrd="0" destOrd="0" presId="urn:microsoft.com/office/officeart/2005/8/layout/process4"/>
    <dgm:cxn modelId="{FF4EC7F6-F985-4A5A-97DA-9792B65719C2}" type="presParOf" srcId="{631093C7-F340-4E71-903A-A41296917031}" destId="{EEDEABE1-4737-44ED-8AA4-4C0958777E2A}" srcOrd="1" destOrd="0" presId="urn:microsoft.com/office/officeart/2005/8/layout/process4"/>
    <dgm:cxn modelId="{1A4D6730-0BC2-44B7-89B2-8137075CE182}" type="presParOf" srcId="{631093C7-F340-4E71-903A-A41296917031}" destId="{47605C34-D877-4414-BEB3-7186E7B5DF05}" srcOrd="2" destOrd="0" presId="urn:microsoft.com/office/officeart/2005/8/layout/process4"/>
    <dgm:cxn modelId="{4AC18165-919A-49A0-A39F-1DF5B2E0000A}" type="presParOf" srcId="{B9722921-831F-4F25-9F84-F7A22804B1C7}" destId="{F756B6FC-A6D4-4E04-9AB9-31B763E388CD}" srcOrd="1" destOrd="0" presId="urn:microsoft.com/office/officeart/2005/8/layout/process4"/>
    <dgm:cxn modelId="{62C4E628-D8C6-4F33-8544-9E22C76C7F99}" type="presParOf" srcId="{B9722921-831F-4F25-9F84-F7A22804B1C7}" destId="{44D050D3-4ACF-4E8F-B53B-B9C4CFA9909D}" srcOrd="2" destOrd="0" presId="urn:microsoft.com/office/officeart/2005/8/layout/process4"/>
    <dgm:cxn modelId="{9A3D9191-2704-4EBB-8D15-9DA1B64CA03D}" type="presParOf" srcId="{44D050D3-4ACF-4E8F-B53B-B9C4CFA9909D}" destId="{82D50156-1155-475F-A19A-A07924A3D35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B8C8A5-1BEC-4F89-893D-75B1CC90A69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2351645-0B4B-4543-84B9-4F6A58E81BCA}">
      <dgm:prSet/>
      <dgm:spPr/>
      <dgm:t>
        <a:bodyPr/>
        <a:lstStyle/>
        <a:p>
          <a:r>
            <a:rPr lang="en-US"/>
            <a:t>Income must be verified from the source</a:t>
          </a:r>
        </a:p>
      </dgm:t>
    </dgm:pt>
    <dgm:pt modelId="{41E2FFAC-E652-4B1D-B2C4-1B7F99E99089}" type="parTrans" cxnId="{17E2BB15-74A2-4BBA-8295-32F4355B6702}">
      <dgm:prSet/>
      <dgm:spPr/>
      <dgm:t>
        <a:bodyPr/>
        <a:lstStyle/>
        <a:p>
          <a:endParaRPr lang="en-US"/>
        </a:p>
      </dgm:t>
    </dgm:pt>
    <dgm:pt modelId="{AAFC7567-62EA-4DD9-84CD-C663BE93E3C1}" type="sibTrans" cxnId="{17E2BB15-74A2-4BBA-8295-32F4355B6702}">
      <dgm:prSet/>
      <dgm:spPr/>
      <dgm:t>
        <a:bodyPr/>
        <a:lstStyle/>
        <a:p>
          <a:endParaRPr lang="en-US"/>
        </a:p>
      </dgm:t>
    </dgm:pt>
    <dgm:pt modelId="{162C481B-AB90-4D79-9566-D95168AF3E5E}">
      <dgm:prSet/>
      <dgm:spPr/>
      <dgm:t>
        <a:bodyPr/>
        <a:lstStyle/>
        <a:p>
          <a:r>
            <a:rPr lang="en-US"/>
            <a:t>You can use the following:</a:t>
          </a:r>
        </a:p>
      </dgm:t>
    </dgm:pt>
    <dgm:pt modelId="{C04BBEE0-4630-4577-B688-85D7C5A15350}" type="parTrans" cxnId="{CB24795C-01F8-4509-983C-AA16331572CB}">
      <dgm:prSet/>
      <dgm:spPr/>
      <dgm:t>
        <a:bodyPr/>
        <a:lstStyle/>
        <a:p>
          <a:endParaRPr lang="en-US"/>
        </a:p>
      </dgm:t>
    </dgm:pt>
    <dgm:pt modelId="{868F50D1-BF4E-4748-A0B7-CBEAE334F35B}" type="sibTrans" cxnId="{CB24795C-01F8-4509-983C-AA16331572CB}">
      <dgm:prSet/>
      <dgm:spPr/>
      <dgm:t>
        <a:bodyPr/>
        <a:lstStyle/>
        <a:p>
          <a:endParaRPr lang="en-US"/>
        </a:p>
      </dgm:t>
    </dgm:pt>
    <dgm:pt modelId="{1C318573-4080-411B-84D9-59B1D3708AB3}">
      <dgm:prSet/>
      <dgm:spPr/>
      <dgm:t>
        <a:bodyPr/>
        <a:lstStyle/>
        <a:p>
          <a:r>
            <a:rPr lang="en-US"/>
            <a:t>Employment Verification</a:t>
          </a:r>
        </a:p>
      </dgm:t>
    </dgm:pt>
    <dgm:pt modelId="{3A9A9359-179B-4F53-9985-2C3F448A737E}" type="parTrans" cxnId="{A2406651-A28A-499E-AFC1-19596AE5F7F6}">
      <dgm:prSet/>
      <dgm:spPr/>
      <dgm:t>
        <a:bodyPr/>
        <a:lstStyle/>
        <a:p>
          <a:endParaRPr lang="en-US"/>
        </a:p>
      </dgm:t>
    </dgm:pt>
    <dgm:pt modelId="{F8ACACC4-4530-4DD6-A005-570F5502D991}" type="sibTrans" cxnId="{A2406651-A28A-499E-AFC1-19596AE5F7F6}">
      <dgm:prSet/>
      <dgm:spPr/>
      <dgm:t>
        <a:bodyPr/>
        <a:lstStyle/>
        <a:p>
          <a:endParaRPr lang="en-US"/>
        </a:p>
      </dgm:t>
    </dgm:pt>
    <dgm:pt modelId="{DF6CDE0B-E4BA-4CF1-A072-D472B3CC1953}">
      <dgm:prSet/>
      <dgm:spPr/>
      <dgm:t>
        <a:bodyPr/>
        <a:lstStyle/>
        <a:p>
          <a:r>
            <a:rPr lang="en-US"/>
            <a:t>Pay-Stubs</a:t>
          </a:r>
        </a:p>
      </dgm:t>
    </dgm:pt>
    <dgm:pt modelId="{B361724C-8D9D-475C-AC27-90A67615390A}" type="parTrans" cxnId="{25883823-24BA-49B6-8351-5BF5104C651C}">
      <dgm:prSet/>
      <dgm:spPr/>
      <dgm:t>
        <a:bodyPr/>
        <a:lstStyle/>
        <a:p>
          <a:endParaRPr lang="en-US"/>
        </a:p>
      </dgm:t>
    </dgm:pt>
    <dgm:pt modelId="{1CEF99B3-014F-47C5-A9FD-20920D3B658F}" type="sibTrans" cxnId="{25883823-24BA-49B6-8351-5BF5104C651C}">
      <dgm:prSet/>
      <dgm:spPr/>
      <dgm:t>
        <a:bodyPr/>
        <a:lstStyle/>
        <a:p>
          <a:endParaRPr lang="en-US"/>
        </a:p>
      </dgm:t>
    </dgm:pt>
    <dgm:pt modelId="{22BF9934-A074-4FF8-882E-E4F48D18485E}">
      <dgm:prSet/>
      <dgm:spPr/>
      <dgm:t>
        <a:bodyPr/>
        <a:lstStyle/>
        <a:p>
          <a:r>
            <a:rPr lang="en-US"/>
            <a:t>4-6 within 120 days of the Effective Date</a:t>
          </a:r>
        </a:p>
      </dgm:t>
    </dgm:pt>
    <dgm:pt modelId="{39C4902A-B598-4207-8CF1-F1E6C8CE6761}" type="parTrans" cxnId="{0B1F77D7-4AF8-404B-98D6-D0EC9C18B34E}">
      <dgm:prSet/>
      <dgm:spPr/>
      <dgm:t>
        <a:bodyPr/>
        <a:lstStyle/>
        <a:p>
          <a:endParaRPr lang="en-US"/>
        </a:p>
      </dgm:t>
    </dgm:pt>
    <dgm:pt modelId="{25CBD942-7B31-4E72-B4AE-BA6449BF02E2}" type="sibTrans" cxnId="{0B1F77D7-4AF8-404B-98D6-D0EC9C18B34E}">
      <dgm:prSet/>
      <dgm:spPr/>
      <dgm:t>
        <a:bodyPr/>
        <a:lstStyle/>
        <a:p>
          <a:endParaRPr lang="en-US"/>
        </a:p>
      </dgm:t>
    </dgm:pt>
    <dgm:pt modelId="{A27B1D79-12BE-4B37-AA69-EDF1AADA3F3D}">
      <dgm:prSet/>
      <dgm:spPr/>
      <dgm:t>
        <a:bodyPr/>
        <a:lstStyle/>
        <a:p>
          <a:r>
            <a:rPr lang="en-US"/>
            <a:t>Award Letters</a:t>
          </a:r>
        </a:p>
      </dgm:t>
    </dgm:pt>
    <dgm:pt modelId="{24811368-1158-4058-8CA7-4F1A6661FF0E}" type="parTrans" cxnId="{33301D1F-9F35-4DA4-9E4B-0823646D1A8D}">
      <dgm:prSet/>
      <dgm:spPr/>
      <dgm:t>
        <a:bodyPr/>
        <a:lstStyle/>
        <a:p>
          <a:endParaRPr lang="en-US"/>
        </a:p>
      </dgm:t>
    </dgm:pt>
    <dgm:pt modelId="{53D9C9FC-98D2-49AA-B768-832357FB40ED}" type="sibTrans" cxnId="{33301D1F-9F35-4DA4-9E4B-0823646D1A8D}">
      <dgm:prSet/>
      <dgm:spPr/>
      <dgm:t>
        <a:bodyPr/>
        <a:lstStyle/>
        <a:p>
          <a:endParaRPr lang="en-US"/>
        </a:p>
      </dgm:t>
    </dgm:pt>
    <dgm:pt modelId="{BEDF0BDC-3C57-4EC6-B400-2FD5E8C0C4BA}">
      <dgm:prSet/>
      <dgm:spPr/>
      <dgm:t>
        <a:bodyPr/>
        <a:lstStyle/>
        <a:p>
          <a:r>
            <a:rPr lang="en-US"/>
            <a:t>Certification of Zero Income</a:t>
          </a:r>
        </a:p>
      </dgm:t>
    </dgm:pt>
    <dgm:pt modelId="{7E540A25-350F-4C56-B8E4-239F6474CF2D}" type="parTrans" cxnId="{713E58F9-9A28-4D5A-AA34-8295260C2D16}">
      <dgm:prSet/>
      <dgm:spPr/>
      <dgm:t>
        <a:bodyPr/>
        <a:lstStyle/>
        <a:p>
          <a:endParaRPr lang="en-US"/>
        </a:p>
      </dgm:t>
    </dgm:pt>
    <dgm:pt modelId="{1FF6FE31-6084-46B5-B729-1D3C343B8122}" type="sibTrans" cxnId="{713E58F9-9A28-4D5A-AA34-8295260C2D16}">
      <dgm:prSet/>
      <dgm:spPr/>
      <dgm:t>
        <a:bodyPr/>
        <a:lstStyle/>
        <a:p>
          <a:endParaRPr lang="en-US"/>
        </a:p>
      </dgm:t>
    </dgm:pt>
    <dgm:pt modelId="{BC077E90-67D0-489C-88E8-07794D3F6EAE}">
      <dgm:prSet/>
      <dgm:spPr/>
      <dgm:t>
        <a:bodyPr/>
        <a:lstStyle/>
        <a:p>
          <a:r>
            <a:rPr lang="en-US"/>
            <a:t>Under $5,000 Asset Certification</a:t>
          </a:r>
        </a:p>
      </dgm:t>
    </dgm:pt>
    <dgm:pt modelId="{57DAD19C-8C45-4644-BCD5-964BC43CE427}" type="parTrans" cxnId="{EB62D225-5115-42DB-A700-A7036A8A956D}">
      <dgm:prSet/>
      <dgm:spPr/>
      <dgm:t>
        <a:bodyPr/>
        <a:lstStyle/>
        <a:p>
          <a:endParaRPr lang="en-US"/>
        </a:p>
      </dgm:t>
    </dgm:pt>
    <dgm:pt modelId="{3526C234-3A31-4EE0-8F76-1FEA769F562B}" type="sibTrans" cxnId="{EB62D225-5115-42DB-A700-A7036A8A956D}">
      <dgm:prSet/>
      <dgm:spPr/>
      <dgm:t>
        <a:bodyPr/>
        <a:lstStyle/>
        <a:p>
          <a:endParaRPr lang="en-US"/>
        </a:p>
      </dgm:t>
    </dgm:pt>
    <dgm:pt modelId="{621AC056-5B01-49A5-B866-ADB5804A6C9F}">
      <dgm:prSet/>
      <dgm:spPr/>
      <dgm:t>
        <a:bodyPr/>
        <a:lstStyle/>
        <a:p>
          <a:r>
            <a:rPr lang="en-US"/>
            <a:t>Bank Statements</a:t>
          </a:r>
        </a:p>
      </dgm:t>
    </dgm:pt>
    <dgm:pt modelId="{B38E828B-93A1-49A7-AA8E-4F60A6A975FE}" type="parTrans" cxnId="{0136D0A7-BDFA-4F5A-B79D-77088D5FC606}">
      <dgm:prSet/>
      <dgm:spPr/>
      <dgm:t>
        <a:bodyPr/>
        <a:lstStyle/>
        <a:p>
          <a:endParaRPr lang="en-US"/>
        </a:p>
      </dgm:t>
    </dgm:pt>
    <dgm:pt modelId="{213951C9-10A5-4180-ABB5-5A691FB3DFE6}" type="sibTrans" cxnId="{0136D0A7-BDFA-4F5A-B79D-77088D5FC606}">
      <dgm:prSet/>
      <dgm:spPr/>
      <dgm:t>
        <a:bodyPr/>
        <a:lstStyle/>
        <a:p>
          <a:endParaRPr lang="en-US"/>
        </a:p>
      </dgm:t>
    </dgm:pt>
    <dgm:pt modelId="{4826E3BD-BE8F-4FDC-A606-1734B344C531}" type="pres">
      <dgm:prSet presAssocID="{64B8C8A5-1BEC-4F89-893D-75B1CC90A694}" presName="linear" presStyleCnt="0">
        <dgm:presLayoutVars>
          <dgm:animLvl val="lvl"/>
          <dgm:resizeHandles val="exact"/>
        </dgm:presLayoutVars>
      </dgm:prSet>
      <dgm:spPr/>
    </dgm:pt>
    <dgm:pt modelId="{16EFAD57-3721-4AA1-9519-1DC25B905274}" type="pres">
      <dgm:prSet presAssocID="{42351645-0B4B-4543-84B9-4F6A58E81BCA}" presName="parentText" presStyleLbl="node1" presStyleIdx="0" presStyleCnt="2">
        <dgm:presLayoutVars>
          <dgm:chMax val="0"/>
          <dgm:bulletEnabled val="1"/>
        </dgm:presLayoutVars>
      </dgm:prSet>
      <dgm:spPr/>
    </dgm:pt>
    <dgm:pt modelId="{452365AB-BE67-47A4-B858-F34934F96AA4}" type="pres">
      <dgm:prSet presAssocID="{AAFC7567-62EA-4DD9-84CD-C663BE93E3C1}" presName="spacer" presStyleCnt="0"/>
      <dgm:spPr/>
    </dgm:pt>
    <dgm:pt modelId="{F39E3537-9CB3-4B21-9D56-FC5B05FD33BF}" type="pres">
      <dgm:prSet presAssocID="{162C481B-AB90-4D79-9566-D95168AF3E5E}" presName="parentText" presStyleLbl="node1" presStyleIdx="1" presStyleCnt="2">
        <dgm:presLayoutVars>
          <dgm:chMax val="0"/>
          <dgm:bulletEnabled val="1"/>
        </dgm:presLayoutVars>
      </dgm:prSet>
      <dgm:spPr/>
    </dgm:pt>
    <dgm:pt modelId="{293A4BA7-341F-4AD4-BB02-378105E003FB}" type="pres">
      <dgm:prSet presAssocID="{162C481B-AB90-4D79-9566-D95168AF3E5E}" presName="childText" presStyleLbl="revTx" presStyleIdx="0" presStyleCnt="1">
        <dgm:presLayoutVars>
          <dgm:bulletEnabled val="1"/>
        </dgm:presLayoutVars>
      </dgm:prSet>
      <dgm:spPr/>
    </dgm:pt>
  </dgm:ptLst>
  <dgm:cxnLst>
    <dgm:cxn modelId="{28241D08-68E2-41ED-840D-1BC666E32BD5}" type="presOf" srcId="{42351645-0B4B-4543-84B9-4F6A58E81BCA}" destId="{16EFAD57-3721-4AA1-9519-1DC25B905274}" srcOrd="0" destOrd="0" presId="urn:microsoft.com/office/officeart/2005/8/layout/vList2"/>
    <dgm:cxn modelId="{17E2BB15-74A2-4BBA-8295-32F4355B6702}" srcId="{64B8C8A5-1BEC-4F89-893D-75B1CC90A694}" destId="{42351645-0B4B-4543-84B9-4F6A58E81BCA}" srcOrd="0" destOrd="0" parTransId="{41E2FFAC-E652-4B1D-B2C4-1B7F99E99089}" sibTransId="{AAFC7567-62EA-4DD9-84CD-C663BE93E3C1}"/>
    <dgm:cxn modelId="{33301D1F-9F35-4DA4-9E4B-0823646D1A8D}" srcId="{162C481B-AB90-4D79-9566-D95168AF3E5E}" destId="{A27B1D79-12BE-4B37-AA69-EDF1AADA3F3D}" srcOrd="2" destOrd="0" parTransId="{24811368-1158-4058-8CA7-4F1A6661FF0E}" sibTransId="{53D9C9FC-98D2-49AA-B768-832357FB40ED}"/>
    <dgm:cxn modelId="{25883823-24BA-49B6-8351-5BF5104C651C}" srcId="{162C481B-AB90-4D79-9566-D95168AF3E5E}" destId="{DF6CDE0B-E4BA-4CF1-A072-D472B3CC1953}" srcOrd="1" destOrd="0" parTransId="{B361724C-8D9D-475C-AC27-90A67615390A}" sibTransId="{1CEF99B3-014F-47C5-A9FD-20920D3B658F}"/>
    <dgm:cxn modelId="{EB62D225-5115-42DB-A700-A7036A8A956D}" srcId="{162C481B-AB90-4D79-9566-D95168AF3E5E}" destId="{BC077E90-67D0-489C-88E8-07794D3F6EAE}" srcOrd="4" destOrd="0" parTransId="{57DAD19C-8C45-4644-BCD5-964BC43CE427}" sibTransId="{3526C234-3A31-4EE0-8F76-1FEA769F562B}"/>
    <dgm:cxn modelId="{DEA90028-85B9-4696-BA23-65838FA3CEC2}" type="presOf" srcId="{162C481B-AB90-4D79-9566-D95168AF3E5E}" destId="{F39E3537-9CB3-4B21-9D56-FC5B05FD33BF}" srcOrd="0" destOrd="0" presId="urn:microsoft.com/office/officeart/2005/8/layout/vList2"/>
    <dgm:cxn modelId="{4914BD2E-ECC8-4F66-87B6-2F1C379417C6}" type="presOf" srcId="{1C318573-4080-411B-84D9-59B1D3708AB3}" destId="{293A4BA7-341F-4AD4-BB02-378105E003FB}" srcOrd="0" destOrd="0" presId="urn:microsoft.com/office/officeart/2005/8/layout/vList2"/>
    <dgm:cxn modelId="{CB24795C-01F8-4509-983C-AA16331572CB}" srcId="{64B8C8A5-1BEC-4F89-893D-75B1CC90A694}" destId="{162C481B-AB90-4D79-9566-D95168AF3E5E}" srcOrd="1" destOrd="0" parTransId="{C04BBEE0-4630-4577-B688-85D7C5A15350}" sibTransId="{868F50D1-BF4E-4748-A0B7-CBEAE334F35B}"/>
    <dgm:cxn modelId="{A2406651-A28A-499E-AFC1-19596AE5F7F6}" srcId="{162C481B-AB90-4D79-9566-D95168AF3E5E}" destId="{1C318573-4080-411B-84D9-59B1D3708AB3}" srcOrd="0" destOrd="0" parTransId="{3A9A9359-179B-4F53-9985-2C3F448A737E}" sibTransId="{F8ACACC4-4530-4DD6-A005-570F5502D991}"/>
    <dgm:cxn modelId="{1C42DF7C-BB10-43ED-8B17-B07141B52F4F}" type="presOf" srcId="{DF6CDE0B-E4BA-4CF1-A072-D472B3CC1953}" destId="{293A4BA7-341F-4AD4-BB02-378105E003FB}" srcOrd="0" destOrd="1" presId="urn:microsoft.com/office/officeart/2005/8/layout/vList2"/>
    <dgm:cxn modelId="{F4C2B383-E1D5-4AFF-980D-75009E944DF6}" type="presOf" srcId="{BC077E90-67D0-489C-88E8-07794D3F6EAE}" destId="{293A4BA7-341F-4AD4-BB02-378105E003FB}" srcOrd="0" destOrd="5" presId="urn:microsoft.com/office/officeart/2005/8/layout/vList2"/>
    <dgm:cxn modelId="{E2340285-7E7A-4D71-BD80-398C0DFCEE93}" type="presOf" srcId="{22BF9934-A074-4FF8-882E-E4F48D18485E}" destId="{293A4BA7-341F-4AD4-BB02-378105E003FB}" srcOrd="0" destOrd="2" presId="urn:microsoft.com/office/officeart/2005/8/layout/vList2"/>
    <dgm:cxn modelId="{A02CDA86-EF75-4C75-A4A8-6692D5D609F1}" type="presOf" srcId="{64B8C8A5-1BEC-4F89-893D-75B1CC90A694}" destId="{4826E3BD-BE8F-4FDC-A606-1734B344C531}" srcOrd="0" destOrd="0" presId="urn:microsoft.com/office/officeart/2005/8/layout/vList2"/>
    <dgm:cxn modelId="{74969E98-2CD3-4B1B-8A5E-95E4BB0076BE}" type="presOf" srcId="{621AC056-5B01-49A5-B866-ADB5804A6C9F}" destId="{293A4BA7-341F-4AD4-BB02-378105E003FB}" srcOrd="0" destOrd="6" presId="urn:microsoft.com/office/officeart/2005/8/layout/vList2"/>
    <dgm:cxn modelId="{0136D0A7-BDFA-4F5A-B79D-77088D5FC606}" srcId="{162C481B-AB90-4D79-9566-D95168AF3E5E}" destId="{621AC056-5B01-49A5-B866-ADB5804A6C9F}" srcOrd="5" destOrd="0" parTransId="{B38E828B-93A1-49A7-AA8E-4F60A6A975FE}" sibTransId="{213951C9-10A5-4180-ABB5-5A691FB3DFE6}"/>
    <dgm:cxn modelId="{0B1F77D7-4AF8-404B-98D6-D0EC9C18B34E}" srcId="{DF6CDE0B-E4BA-4CF1-A072-D472B3CC1953}" destId="{22BF9934-A074-4FF8-882E-E4F48D18485E}" srcOrd="0" destOrd="0" parTransId="{39C4902A-B598-4207-8CF1-F1E6C8CE6761}" sibTransId="{25CBD942-7B31-4E72-B4AE-BA6449BF02E2}"/>
    <dgm:cxn modelId="{32721ED9-E01F-49BD-9523-4AF00AE5419E}" type="presOf" srcId="{A27B1D79-12BE-4B37-AA69-EDF1AADA3F3D}" destId="{293A4BA7-341F-4AD4-BB02-378105E003FB}" srcOrd="0" destOrd="3" presId="urn:microsoft.com/office/officeart/2005/8/layout/vList2"/>
    <dgm:cxn modelId="{527908DC-C56D-4DA4-8227-7E10D0E2B7EC}" type="presOf" srcId="{BEDF0BDC-3C57-4EC6-B400-2FD5E8C0C4BA}" destId="{293A4BA7-341F-4AD4-BB02-378105E003FB}" srcOrd="0" destOrd="4" presId="urn:microsoft.com/office/officeart/2005/8/layout/vList2"/>
    <dgm:cxn modelId="{713E58F9-9A28-4D5A-AA34-8295260C2D16}" srcId="{162C481B-AB90-4D79-9566-D95168AF3E5E}" destId="{BEDF0BDC-3C57-4EC6-B400-2FD5E8C0C4BA}" srcOrd="3" destOrd="0" parTransId="{7E540A25-350F-4C56-B8E4-239F6474CF2D}" sibTransId="{1FF6FE31-6084-46B5-B729-1D3C343B8122}"/>
    <dgm:cxn modelId="{678DC9C8-C2BA-4820-96E7-0A90C722C3FF}" type="presParOf" srcId="{4826E3BD-BE8F-4FDC-A606-1734B344C531}" destId="{16EFAD57-3721-4AA1-9519-1DC25B905274}" srcOrd="0" destOrd="0" presId="urn:microsoft.com/office/officeart/2005/8/layout/vList2"/>
    <dgm:cxn modelId="{2BEE54CA-C688-4824-9854-967523E42DF1}" type="presParOf" srcId="{4826E3BD-BE8F-4FDC-A606-1734B344C531}" destId="{452365AB-BE67-47A4-B858-F34934F96AA4}" srcOrd="1" destOrd="0" presId="urn:microsoft.com/office/officeart/2005/8/layout/vList2"/>
    <dgm:cxn modelId="{D6BD0B95-A9DF-421E-9688-F84357A6ED52}" type="presParOf" srcId="{4826E3BD-BE8F-4FDC-A606-1734B344C531}" destId="{F39E3537-9CB3-4B21-9D56-FC5B05FD33BF}" srcOrd="2" destOrd="0" presId="urn:microsoft.com/office/officeart/2005/8/layout/vList2"/>
    <dgm:cxn modelId="{88281786-A36C-4C06-B92F-E561A5A43BE4}" type="presParOf" srcId="{4826E3BD-BE8F-4FDC-A606-1734B344C531}" destId="{293A4BA7-341F-4AD4-BB02-378105E003F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D2C0E03-38FB-4902-8139-52F90DFBE90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3068379-0C1B-4EAE-BA82-DFDDB770366D}">
      <dgm:prSet/>
      <dgm:spPr/>
      <dgm:t>
        <a:bodyPr/>
        <a:lstStyle/>
        <a:p>
          <a:pPr>
            <a:lnSpc>
              <a:spcPct val="100000"/>
            </a:lnSpc>
          </a:pPr>
          <a:r>
            <a:rPr lang="en-US"/>
            <a:t>Housing Credit Qualified Allocation Plan</a:t>
          </a:r>
        </a:p>
      </dgm:t>
    </dgm:pt>
    <dgm:pt modelId="{C001EE56-4626-4420-A47A-F0578B09CBA3}" type="parTrans" cxnId="{2C16510D-7C7D-49A2-A7AC-B15466B94EC8}">
      <dgm:prSet/>
      <dgm:spPr/>
      <dgm:t>
        <a:bodyPr/>
        <a:lstStyle/>
        <a:p>
          <a:endParaRPr lang="en-US"/>
        </a:p>
      </dgm:t>
    </dgm:pt>
    <dgm:pt modelId="{B7187E6E-562B-4F9C-A612-E069FC7BC5B8}" type="sibTrans" cxnId="{2C16510D-7C7D-49A2-A7AC-B15466B94EC8}">
      <dgm:prSet/>
      <dgm:spPr/>
      <dgm:t>
        <a:bodyPr/>
        <a:lstStyle/>
        <a:p>
          <a:endParaRPr lang="en-US"/>
        </a:p>
      </dgm:t>
    </dgm:pt>
    <dgm:pt modelId="{4E3B1D10-0978-4F71-B09B-A52C9E353647}">
      <dgm:prSet/>
      <dgm:spPr/>
      <dgm:t>
        <a:bodyPr/>
        <a:lstStyle/>
        <a:p>
          <a:pPr>
            <a:lnSpc>
              <a:spcPct val="100000"/>
            </a:lnSpc>
          </a:pPr>
          <a:r>
            <a:rPr lang="en-US"/>
            <a:t>HOME Action Plan</a:t>
          </a:r>
        </a:p>
      </dgm:t>
    </dgm:pt>
    <dgm:pt modelId="{626DA9A5-B394-4C2A-B91C-992C3A25DB5A}" type="parTrans" cxnId="{B14718EC-7E12-4A81-A7BD-F902F51038CE}">
      <dgm:prSet/>
      <dgm:spPr/>
      <dgm:t>
        <a:bodyPr/>
        <a:lstStyle/>
        <a:p>
          <a:endParaRPr lang="en-US"/>
        </a:p>
      </dgm:t>
    </dgm:pt>
    <dgm:pt modelId="{1B612FEB-9C59-49A2-BD3C-244BA670B037}" type="sibTrans" cxnId="{B14718EC-7E12-4A81-A7BD-F902F51038CE}">
      <dgm:prSet/>
      <dgm:spPr/>
      <dgm:t>
        <a:bodyPr/>
        <a:lstStyle/>
        <a:p>
          <a:endParaRPr lang="en-US"/>
        </a:p>
      </dgm:t>
    </dgm:pt>
    <dgm:pt modelId="{9ECC9AE8-70DF-43CE-AF77-A4EC8E78661A}">
      <dgm:prSet/>
      <dgm:spPr/>
      <dgm:t>
        <a:bodyPr/>
        <a:lstStyle/>
        <a:p>
          <a:pPr>
            <a:lnSpc>
              <a:spcPct val="100000"/>
            </a:lnSpc>
          </a:pPr>
          <a:r>
            <a:rPr lang="en-US" dirty="0"/>
            <a:t>Make sure to review these documents so that you know what type of findings could result in a point deduction for the Project</a:t>
          </a:r>
        </a:p>
      </dgm:t>
    </dgm:pt>
    <dgm:pt modelId="{742C9FD2-8D22-4861-AD45-62B07562BF82}" type="parTrans" cxnId="{C0815DD7-8596-4BA2-916E-A86F52E6B29E}">
      <dgm:prSet/>
      <dgm:spPr/>
      <dgm:t>
        <a:bodyPr/>
        <a:lstStyle/>
        <a:p>
          <a:endParaRPr lang="en-US"/>
        </a:p>
      </dgm:t>
    </dgm:pt>
    <dgm:pt modelId="{33532B31-7127-433A-A24A-E6F385F507AC}" type="sibTrans" cxnId="{C0815DD7-8596-4BA2-916E-A86F52E6B29E}">
      <dgm:prSet/>
      <dgm:spPr/>
      <dgm:t>
        <a:bodyPr/>
        <a:lstStyle/>
        <a:p>
          <a:endParaRPr lang="en-US"/>
        </a:p>
      </dgm:t>
    </dgm:pt>
    <dgm:pt modelId="{6F6645A8-0BB0-4B26-86E3-7079E889B510}" type="pres">
      <dgm:prSet presAssocID="{6D2C0E03-38FB-4902-8139-52F90DFBE90A}" presName="root" presStyleCnt="0">
        <dgm:presLayoutVars>
          <dgm:dir/>
          <dgm:resizeHandles val="exact"/>
        </dgm:presLayoutVars>
      </dgm:prSet>
      <dgm:spPr/>
    </dgm:pt>
    <dgm:pt modelId="{D03657DE-09E7-41C3-A697-376A302368D7}" type="pres">
      <dgm:prSet presAssocID="{23068379-0C1B-4EAE-BA82-DFDDB770366D}" presName="compNode" presStyleCnt="0"/>
      <dgm:spPr/>
    </dgm:pt>
    <dgm:pt modelId="{7D851F75-2318-4E78-8061-8C156FF0A936}" type="pres">
      <dgm:prSet presAssocID="{23068379-0C1B-4EAE-BA82-DFDDB770366D}" presName="bgRect" presStyleLbl="bgShp" presStyleIdx="0" presStyleCnt="3"/>
      <dgm:spPr/>
    </dgm:pt>
    <dgm:pt modelId="{D627FE1F-C3AF-46A9-9D2F-1A496EE3D6F0}" type="pres">
      <dgm:prSet presAssocID="{23068379-0C1B-4EAE-BA82-DFDDB770366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se"/>
        </a:ext>
      </dgm:extLst>
    </dgm:pt>
    <dgm:pt modelId="{B7804E1A-11C9-49A5-9D9B-166B28767EAE}" type="pres">
      <dgm:prSet presAssocID="{23068379-0C1B-4EAE-BA82-DFDDB770366D}" presName="spaceRect" presStyleCnt="0"/>
      <dgm:spPr/>
    </dgm:pt>
    <dgm:pt modelId="{A46AA950-5508-4621-B406-7DB0FE66E0DF}" type="pres">
      <dgm:prSet presAssocID="{23068379-0C1B-4EAE-BA82-DFDDB770366D}" presName="parTx" presStyleLbl="revTx" presStyleIdx="0" presStyleCnt="3">
        <dgm:presLayoutVars>
          <dgm:chMax val="0"/>
          <dgm:chPref val="0"/>
        </dgm:presLayoutVars>
      </dgm:prSet>
      <dgm:spPr/>
    </dgm:pt>
    <dgm:pt modelId="{2896539A-3EF2-4410-B427-BB9AA53A6206}" type="pres">
      <dgm:prSet presAssocID="{B7187E6E-562B-4F9C-A612-E069FC7BC5B8}" presName="sibTrans" presStyleCnt="0"/>
      <dgm:spPr/>
    </dgm:pt>
    <dgm:pt modelId="{8AADBF77-8C99-4D19-9FA8-C9B2299A1A4D}" type="pres">
      <dgm:prSet presAssocID="{4E3B1D10-0978-4F71-B09B-A52C9E353647}" presName="compNode" presStyleCnt="0"/>
      <dgm:spPr/>
    </dgm:pt>
    <dgm:pt modelId="{56C949BC-9D62-4F29-9611-8A97FE99D1FD}" type="pres">
      <dgm:prSet presAssocID="{4E3B1D10-0978-4F71-B09B-A52C9E353647}" presName="bgRect" presStyleLbl="bgShp" presStyleIdx="1" presStyleCnt="3"/>
      <dgm:spPr/>
    </dgm:pt>
    <dgm:pt modelId="{A1A02009-2DDE-48CB-93D6-AB8102901394}" type="pres">
      <dgm:prSet presAssocID="{4E3B1D10-0978-4F71-B09B-A52C9E35364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590503A9-4F59-4CE0-A035-C9DB15A9F871}" type="pres">
      <dgm:prSet presAssocID="{4E3B1D10-0978-4F71-B09B-A52C9E353647}" presName="spaceRect" presStyleCnt="0"/>
      <dgm:spPr/>
    </dgm:pt>
    <dgm:pt modelId="{70B9E0A2-F9CD-412F-9044-03490028E664}" type="pres">
      <dgm:prSet presAssocID="{4E3B1D10-0978-4F71-B09B-A52C9E353647}" presName="parTx" presStyleLbl="revTx" presStyleIdx="1" presStyleCnt="3">
        <dgm:presLayoutVars>
          <dgm:chMax val="0"/>
          <dgm:chPref val="0"/>
        </dgm:presLayoutVars>
      </dgm:prSet>
      <dgm:spPr/>
    </dgm:pt>
    <dgm:pt modelId="{9919C234-81F2-4E5D-98CB-8F07B7DF708D}" type="pres">
      <dgm:prSet presAssocID="{1B612FEB-9C59-49A2-BD3C-244BA670B037}" presName="sibTrans" presStyleCnt="0"/>
      <dgm:spPr/>
    </dgm:pt>
    <dgm:pt modelId="{F6E8360F-FB14-4DD4-AA03-849632385A4D}" type="pres">
      <dgm:prSet presAssocID="{9ECC9AE8-70DF-43CE-AF77-A4EC8E78661A}" presName="compNode" presStyleCnt="0"/>
      <dgm:spPr/>
    </dgm:pt>
    <dgm:pt modelId="{29403C0E-3A3A-418F-BA4F-EE82ABC4CBCD}" type="pres">
      <dgm:prSet presAssocID="{9ECC9AE8-70DF-43CE-AF77-A4EC8E78661A}" presName="bgRect" presStyleLbl="bgShp" presStyleIdx="2" presStyleCnt="3"/>
      <dgm:spPr/>
    </dgm:pt>
    <dgm:pt modelId="{843C4114-A0CE-425B-9FF4-94B6FBB57420}" type="pres">
      <dgm:prSet presAssocID="{9ECC9AE8-70DF-43CE-AF77-A4EC8E78661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3D3BB31F-4853-4696-993A-DD454CDF484D}" type="pres">
      <dgm:prSet presAssocID="{9ECC9AE8-70DF-43CE-AF77-A4EC8E78661A}" presName="spaceRect" presStyleCnt="0"/>
      <dgm:spPr/>
    </dgm:pt>
    <dgm:pt modelId="{B5A95754-A183-4D92-94C9-CD445BE93E29}" type="pres">
      <dgm:prSet presAssocID="{9ECC9AE8-70DF-43CE-AF77-A4EC8E78661A}" presName="parTx" presStyleLbl="revTx" presStyleIdx="2" presStyleCnt="3">
        <dgm:presLayoutVars>
          <dgm:chMax val="0"/>
          <dgm:chPref val="0"/>
        </dgm:presLayoutVars>
      </dgm:prSet>
      <dgm:spPr/>
    </dgm:pt>
  </dgm:ptLst>
  <dgm:cxnLst>
    <dgm:cxn modelId="{2C16510D-7C7D-49A2-A7AC-B15466B94EC8}" srcId="{6D2C0E03-38FB-4902-8139-52F90DFBE90A}" destId="{23068379-0C1B-4EAE-BA82-DFDDB770366D}" srcOrd="0" destOrd="0" parTransId="{C001EE56-4626-4420-A47A-F0578B09CBA3}" sibTransId="{B7187E6E-562B-4F9C-A612-E069FC7BC5B8}"/>
    <dgm:cxn modelId="{3D105330-ECC5-4FD6-891C-48E2CD44F3E5}" type="presOf" srcId="{4E3B1D10-0978-4F71-B09B-A52C9E353647}" destId="{70B9E0A2-F9CD-412F-9044-03490028E664}" srcOrd="0" destOrd="0" presId="urn:microsoft.com/office/officeart/2018/2/layout/IconVerticalSolidList"/>
    <dgm:cxn modelId="{FB4F8A6C-A8FA-4941-9AA3-902C56CA1D90}" type="presOf" srcId="{23068379-0C1B-4EAE-BA82-DFDDB770366D}" destId="{A46AA950-5508-4621-B406-7DB0FE66E0DF}" srcOrd="0" destOrd="0" presId="urn:microsoft.com/office/officeart/2018/2/layout/IconVerticalSolidList"/>
    <dgm:cxn modelId="{F509AB54-1E36-4D2C-9A21-4A3B99792DB8}" type="presOf" srcId="{6D2C0E03-38FB-4902-8139-52F90DFBE90A}" destId="{6F6645A8-0BB0-4B26-86E3-7079E889B510}" srcOrd="0" destOrd="0" presId="urn:microsoft.com/office/officeart/2018/2/layout/IconVerticalSolidList"/>
    <dgm:cxn modelId="{C0815DD7-8596-4BA2-916E-A86F52E6B29E}" srcId="{6D2C0E03-38FB-4902-8139-52F90DFBE90A}" destId="{9ECC9AE8-70DF-43CE-AF77-A4EC8E78661A}" srcOrd="2" destOrd="0" parTransId="{742C9FD2-8D22-4861-AD45-62B07562BF82}" sibTransId="{33532B31-7127-433A-A24A-E6F385F507AC}"/>
    <dgm:cxn modelId="{B14718EC-7E12-4A81-A7BD-F902F51038CE}" srcId="{6D2C0E03-38FB-4902-8139-52F90DFBE90A}" destId="{4E3B1D10-0978-4F71-B09B-A52C9E353647}" srcOrd="1" destOrd="0" parTransId="{626DA9A5-B394-4C2A-B91C-992C3A25DB5A}" sibTransId="{1B612FEB-9C59-49A2-BD3C-244BA670B037}"/>
    <dgm:cxn modelId="{ABF715F6-D2B8-4003-97AE-0C8B74F0F18A}" type="presOf" srcId="{9ECC9AE8-70DF-43CE-AF77-A4EC8E78661A}" destId="{B5A95754-A183-4D92-94C9-CD445BE93E29}" srcOrd="0" destOrd="0" presId="urn:microsoft.com/office/officeart/2018/2/layout/IconVerticalSolidList"/>
    <dgm:cxn modelId="{BF1E83C4-B555-43B8-8566-0A9C979285D4}" type="presParOf" srcId="{6F6645A8-0BB0-4B26-86E3-7079E889B510}" destId="{D03657DE-09E7-41C3-A697-376A302368D7}" srcOrd="0" destOrd="0" presId="urn:microsoft.com/office/officeart/2018/2/layout/IconVerticalSolidList"/>
    <dgm:cxn modelId="{47F6A643-C23D-4943-88A1-24E76C4C1199}" type="presParOf" srcId="{D03657DE-09E7-41C3-A697-376A302368D7}" destId="{7D851F75-2318-4E78-8061-8C156FF0A936}" srcOrd="0" destOrd="0" presId="urn:microsoft.com/office/officeart/2018/2/layout/IconVerticalSolidList"/>
    <dgm:cxn modelId="{526BDE95-60E1-4041-89B3-DB95D3137607}" type="presParOf" srcId="{D03657DE-09E7-41C3-A697-376A302368D7}" destId="{D627FE1F-C3AF-46A9-9D2F-1A496EE3D6F0}" srcOrd="1" destOrd="0" presId="urn:microsoft.com/office/officeart/2018/2/layout/IconVerticalSolidList"/>
    <dgm:cxn modelId="{7BB670CD-1199-43FE-A6EA-6684D281248B}" type="presParOf" srcId="{D03657DE-09E7-41C3-A697-376A302368D7}" destId="{B7804E1A-11C9-49A5-9D9B-166B28767EAE}" srcOrd="2" destOrd="0" presId="urn:microsoft.com/office/officeart/2018/2/layout/IconVerticalSolidList"/>
    <dgm:cxn modelId="{3DE3249C-21EF-46A6-9C44-B3A61354E57C}" type="presParOf" srcId="{D03657DE-09E7-41C3-A697-376A302368D7}" destId="{A46AA950-5508-4621-B406-7DB0FE66E0DF}" srcOrd="3" destOrd="0" presId="urn:microsoft.com/office/officeart/2018/2/layout/IconVerticalSolidList"/>
    <dgm:cxn modelId="{F3BC9639-ACC7-4943-9645-BF9AC313B615}" type="presParOf" srcId="{6F6645A8-0BB0-4B26-86E3-7079E889B510}" destId="{2896539A-3EF2-4410-B427-BB9AA53A6206}" srcOrd="1" destOrd="0" presId="urn:microsoft.com/office/officeart/2018/2/layout/IconVerticalSolidList"/>
    <dgm:cxn modelId="{D1804D0E-6701-4FC3-B533-4BAF178BAF40}" type="presParOf" srcId="{6F6645A8-0BB0-4B26-86E3-7079E889B510}" destId="{8AADBF77-8C99-4D19-9FA8-C9B2299A1A4D}" srcOrd="2" destOrd="0" presId="urn:microsoft.com/office/officeart/2018/2/layout/IconVerticalSolidList"/>
    <dgm:cxn modelId="{BD869B03-6FDA-40FA-BC5F-59053A71C19A}" type="presParOf" srcId="{8AADBF77-8C99-4D19-9FA8-C9B2299A1A4D}" destId="{56C949BC-9D62-4F29-9611-8A97FE99D1FD}" srcOrd="0" destOrd="0" presId="urn:microsoft.com/office/officeart/2018/2/layout/IconVerticalSolidList"/>
    <dgm:cxn modelId="{7343B65C-C03B-4E2D-998F-46E8BFA0B08A}" type="presParOf" srcId="{8AADBF77-8C99-4D19-9FA8-C9B2299A1A4D}" destId="{A1A02009-2DDE-48CB-93D6-AB8102901394}" srcOrd="1" destOrd="0" presId="urn:microsoft.com/office/officeart/2018/2/layout/IconVerticalSolidList"/>
    <dgm:cxn modelId="{F45B1CF6-5EE6-4179-88E6-9DA21A1B3DED}" type="presParOf" srcId="{8AADBF77-8C99-4D19-9FA8-C9B2299A1A4D}" destId="{590503A9-4F59-4CE0-A035-C9DB15A9F871}" srcOrd="2" destOrd="0" presId="urn:microsoft.com/office/officeart/2018/2/layout/IconVerticalSolidList"/>
    <dgm:cxn modelId="{CA5E8909-600D-4CCC-986C-BEE8097013AE}" type="presParOf" srcId="{8AADBF77-8C99-4D19-9FA8-C9B2299A1A4D}" destId="{70B9E0A2-F9CD-412F-9044-03490028E664}" srcOrd="3" destOrd="0" presId="urn:microsoft.com/office/officeart/2018/2/layout/IconVerticalSolidList"/>
    <dgm:cxn modelId="{B534C6DD-6898-4865-93DB-CB203FD991F1}" type="presParOf" srcId="{6F6645A8-0BB0-4B26-86E3-7079E889B510}" destId="{9919C234-81F2-4E5D-98CB-8F07B7DF708D}" srcOrd="3" destOrd="0" presId="urn:microsoft.com/office/officeart/2018/2/layout/IconVerticalSolidList"/>
    <dgm:cxn modelId="{5C7B1132-631F-4DEF-9809-C6A22386C57E}" type="presParOf" srcId="{6F6645A8-0BB0-4B26-86E3-7079E889B510}" destId="{F6E8360F-FB14-4DD4-AA03-849632385A4D}" srcOrd="4" destOrd="0" presId="urn:microsoft.com/office/officeart/2018/2/layout/IconVerticalSolidList"/>
    <dgm:cxn modelId="{24984E20-6C7E-4766-BE33-D9C48409DE7B}" type="presParOf" srcId="{F6E8360F-FB14-4DD4-AA03-849632385A4D}" destId="{29403C0E-3A3A-418F-BA4F-EE82ABC4CBCD}" srcOrd="0" destOrd="0" presId="urn:microsoft.com/office/officeart/2018/2/layout/IconVerticalSolidList"/>
    <dgm:cxn modelId="{0B763D50-A4D9-4E71-9E97-30905B876025}" type="presParOf" srcId="{F6E8360F-FB14-4DD4-AA03-849632385A4D}" destId="{843C4114-A0CE-425B-9FF4-94B6FBB57420}" srcOrd="1" destOrd="0" presId="urn:microsoft.com/office/officeart/2018/2/layout/IconVerticalSolidList"/>
    <dgm:cxn modelId="{A0DA7E2D-F14B-4E0C-9CEB-392AF9978CC9}" type="presParOf" srcId="{F6E8360F-FB14-4DD4-AA03-849632385A4D}" destId="{3D3BB31F-4853-4696-993A-DD454CDF484D}" srcOrd="2" destOrd="0" presId="urn:microsoft.com/office/officeart/2018/2/layout/IconVerticalSolidList"/>
    <dgm:cxn modelId="{566DB639-80F5-4E50-8476-99F906D3147C}" type="presParOf" srcId="{F6E8360F-FB14-4DD4-AA03-849632385A4D}" destId="{B5A95754-A183-4D92-94C9-CD445BE93E2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7FDBE6B-8F63-4C3C-9B53-6C9E9F079D79}"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9FE988D5-4D9A-4352-9F76-F12167D940E0}">
      <dgm:prSet/>
      <dgm:spPr/>
      <dgm:t>
        <a:bodyPr/>
        <a:lstStyle/>
        <a:p>
          <a:r>
            <a:rPr lang="en-US" dirty="0"/>
            <a:t>  </a:t>
          </a:r>
          <a:r>
            <a:rPr lang="en-US" dirty="0">
              <a:hlinkClick xmlns:r="http://schemas.openxmlformats.org/officeDocument/2006/relationships" r:id="rId1"/>
            </a:rPr>
            <a:t>mfcompliance@ahfa.com</a:t>
          </a:r>
          <a:endParaRPr lang="en-US" dirty="0"/>
        </a:p>
      </dgm:t>
    </dgm:pt>
    <dgm:pt modelId="{A0B4A0F8-48D4-42F0-B4F1-4A2CEC59CDFE}" type="parTrans" cxnId="{1A3B9E7C-6D7E-4806-9298-D0C53D222AC7}">
      <dgm:prSet/>
      <dgm:spPr/>
      <dgm:t>
        <a:bodyPr/>
        <a:lstStyle/>
        <a:p>
          <a:endParaRPr lang="en-US"/>
        </a:p>
      </dgm:t>
    </dgm:pt>
    <dgm:pt modelId="{1867FF29-50B8-41FF-A8C5-1BCBFD6B6AA4}" type="sibTrans" cxnId="{1A3B9E7C-6D7E-4806-9298-D0C53D222AC7}">
      <dgm:prSet/>
      <dgm:spPr/>
      <dgm:t>
        <a:bodyPr/>
        <a:lstStyle/>
        <a:p>
          <a:endParaRPr lang="en-US"/>
        </a:p>
      </dgm:t>
    </dgm:pt>
    <dgm:pt modelId="{494FE2EE-9D7B-4819-B7AE-14ED4CB12838}">
      <dgm:prSet/>
      <dgm:spPr/>
      <dgm:t>
        <a:bodyPr/>
        <a:lstStyle/>
        <a:p>
          <a:r>
            <a:rPr lang="en-US" dirty="0"/>
            <a:t>334-244-9200 </a:t>
          </a:r>
        </a:p>
        <a:p>
          <a:r>
            <a:rPr lang="en-US" dirty="0"/>
            <a:t>800-325-2432</a:t>
          </a:r>
        </a:p>
      </dgm:t>
    </dgm:pt>
    <dgm:pt modelId="{6FAAA1A4-8ED7-4B04-AEA5-DF713B0EBA52}" type="parTrans" cxnId="{10A8BA38-74F5-4FBF-9989-5EB824616264}">
      <dgm:prSet/>
      <dgm:spPr/>
      <dgm:t>
        <a:bodyPr/>
        <a:lstStyle/>
        <a:p>
          <a:endParaRPr lang="en-US"/>
        </a:p>
      </dgm:t>
    </dgm:pt>
    <dgm:pt modelId="{94E9C01C-91A1-4291-86FF-A66CF8A7443F}" type="sibTrans" cxnId="{10A8BA38-74F5-4FBF-9989-5EB824616264}">
      <dgm:prSet/>
      <dgm:spPr/>
      <dgm:t>
        <a:bodyPr/>
        <a:lstStyle/>
        <a:p>
          <a:endParaRPr lang="en-US"/>
        </a:p>
      </dgm:t>
    </dgm:pt>
    <dgm:pt modelId="{EBBE8593-C44B-468E-AF53-8DDF979AF7C1}">
      <dgm:prSet/>
      <dgm:spPr/>
      <dgm:t>
        <a:bodyPr/>
        <a:lstStyle/>
        <a:p>
          <a:r>
            <a:rPr lang="en-US" dirty="0"/>
            <a:t>7460 Halcyon Pointe Drive, Montgomery, AL 36117</a:t>
          </a:r>
        </a:p>
      </dgm:t>
    </dgm:pt>
    <dgm:pt modelId="{9B1D7B6E-6653-4453-A147-9FE1A1FB5E57}" type="parTrans" cxnId="{65C383E9-1B87-4D1C-BCD9-FF12F9E63A9D}">
      <dgm:prSet/>
      <dgm:spPr/>
      <dgm:t>
        <a:bodyPr/>
        <a:lstStyle/>
        <a:p>
          <a:endParaRPr lang="en-US"/>
        </a:p>
      </dgm:t>
    </dgm:pt>
    <dgm:pt modelId="{E3CD9EC2-3E60-4A18-8C04-067C3363673E}" type="sibTrans" cxnId="{65C383E9-1B87-4D1C-BCD9-FF12F9E63A9D}">
      <dgm:prSet/>
      <dgm:spPr/>
      <dgm:t>
        <a:bodyPr/>
        <a:lstStyle/>
        <a:p>
          <a:endParaRPr lang="en-US"/>
        </a:p>
      </dgm:t>
    </dgm:pt>
    <dgm:pt modelId="{A45C7BE2-9707-4B11-9D7C-9C72E85A815A}" type="pres">
      <dgm:prSet presAssocID="{57FDBE6B-8F63-4C3C-9B53-6C9E9F079D79}" presName="vert0" presStyleCnt="0">
        <dgm:presLayoutVars>
          <dgm:dir/>
          <dgm:animOne val="branch"/>
          <dgm:animLvl val="lvl"/>
        </dgm:presLayoutVars>
      </dgm:prSet>
      <dgm:spPr/>
    </dgm:pt>
    <dgm:pt modelId="{9CC25393-A4CF-4B59-A15D-7AEA06857FE4}" type="pres">
      <dgm:prSet presAssocID="{9FE988D5-4D9A-4352-9F76-F12167D940E0}" presName="thickLine" presStyleLbl="alignNode1" presStyleIdx="0" presStyleCnt="3"/>
      <dgm:spPr/>
    </dgm:pt>
    <dgm:pt modelId="{DA07157E-CB82-4C79-A697-F9AC3D0840A5}" type="pres">
      <dgm:prSet presAssocID="{9FE988D5-4D9A-4352-9F76-F12167D940E0}" presName="horz1" presStyleCnt="0"/>
      <dgm:spPr/>
    </dgm:pt>
    <dgm:pt modelId="{512E3785-EA0E-4ED2-BC5C-484415F98A5C}" type="pres">
      <dgm:prSet presAssocID="{9FE988D5-4D9A-4352-9F76-F12167D940E0}" presName="tx1" presStyleLbl="revTx" presStyleIdx="0" presStyleCnt="3"/>
      <dgm:spPr/>
    </dgm:pt>
    <dgm:pt modelId="{85201962-3C1A-4549-B16B-113CA86D26F9}" type="pres">
      <dgm:prSet presAssocID="{9FE988D5-4D9A-4352-9F76-F12167D940E0}" presName="vert1" presStyleCnt="0"/>
      <dgm:spPr/>
    </dgm:pt>
    <dgm:pt modelId="{608ADA00-153B-46C7-AB5E-3691D4BCA47C}" type="pres">
      <dgm:prSet presAssocID="{494FE2EE-9D7B-4819-B7AE-14ED4CB12838}" presName="thickLine" presStyleLbl="alignNode1" presStyleIdx="1" presStyleCnt="3"/>
      <dgm:spPr/>
    </dgm:pt>
    <dgm:pt modelId="{65A85E83-D48B-4EBF-8534-895CA5BC0993}" type="pres">
      <dgm:prSet presAssocID="{494FE2EE-9D7B-4819-B7AE-14ED4CB12838}" presName="horz1" presStyleCnt="0"/>
      <dgm:spPr/>
    </dgm:pt>
    <dgm:pt modelId="{E4395133-63F7-4449-9F81-025426367706}" type="pres">
      <dgm:prSet presAssocID="{494FE2EE-9D7B-4819-B7AE-14ED4CB12838}" presName="tx1" presStyleLbl="revTx" presStyleIdx="1" presStyleCnt="3"/>
      <dgm:spPr/>
    </dgm:pt>
    <dgm:pt modelId="{447C9048-7435-4A65-A11C-ACB0FDCE4058}" type="pres">
      <dgm:prSet presAssocID="{494FE2EE-9D7B-4819-B7AE-14ED4CB12838}" presName="vert1" presStyleCnt="0"/>
      <dgm:spPr/>
    </dgm:pt>
    <dgm:pt modelId="{C152A12D-C8F2-4B07-A9D9-87C17D5CA609}" type="pres">
      <dgm:prSet presAssocID="{EBBE8593-C44B-468E-AF53-8DDF979AF7C1}" presName="thickLine" presStyleLbl="alignNode1" presStyleIdx="2" presStyleCnt="3"/>
      <dgm:spPr/>
    </dgm:pt>
    <dgm:pt modelId="{FC56E945-8F07-4AC1-AD0C-2566A413624B}" type="pres">
      <dgm:prSet presAssocID="{EBBE8593-C44B-468E-AF53-8DDF979AF7C1}" presName="horz1" presStyleCnt="0"/>
      <dgm:spPr/>
    </dgm:pt>
    <dgm:pt modelId="{AAF314D5-8EDA-4515-9E9F-54FFFA00A552}" type="pres">
      <dgm:prSet presAssocID="{EBBE8593-C44B-468E-AF53-8DDF979AF7C1}" presName="tx1" presStyleLbl="revTx" presStyleIdx="2" presStyleCnt="3"/>
      <dgm:spPr/>
    </dgm:pt>
    <dgm:pt modelId="{31374995-6799-4A40-A219-E03700906904}" type="pres">
      <dgm:prSet presAssocID="{EBBE8593-C44B-468E-AF53-8DDF979AF7C1}" presName="vert1" presStyleCnt="0"/>
      <dgm:spPr/>
    </dgm:pt>
  </dgm:ptLst>
  <dgm:cxnLst>
    <dgm:cxn modelId="{10A8BA38-74F5-4FBF-9989-5EB824616264}" srcId="{57FDBE6B-8F63-4C3C-9B53-6C9E9F079D79}" destId="{494FE2EE-9D7B-4819-B7AE-14ED4CB12838}" srcOrd="1" destOrd="0" parTransId="{6FAAA1A4-8ED7-4B04-AEA5-DF713B0EBA52}" sibTransId="{94E9C01C-91A1-4291-86FF-A66CF8A7443F}"/>
    <dgm:cxn modelId="{8D50056F-2088-486E-B1FF-33A20280900F}" type="presOf" srcId="{57FDBE6B-8F63-4C3C-9B53-6C9E9F079D79}" destId="{A45C7BE2-9707-4B11-9D7C-9C72E85A815A}" srcOrd="0" destOrd="0" presId="urn:microsoft.com/office/officeart/2008/layout/LinedList"/>
    <dgm:cxn modelId="{1A3B9E7C-6D7E-4806-9298-D0C53D222AC7}" srcId="{57FDBE6B-8F63-4C3C-9B53-6C9E9F079D79}" destId="{9FE988D5-4D9A-4352-9F76-F12167D940E0}" srcOrd="0" destOrd="0" parTransId="{A0B4A0F8-48D4-42F0-B4F1-4A2CEC59CDFE}" sibTransId="{1867FF29-50B8-41FF-A8C5-1BCBFD6B6AA4}"/>
    <dgm:cxn modelId="{1BE1658D-B2A4-4998-8969-5823EFFEE5EF}" type="presOf" srcId="{9FE988D5-4D9A-4352-9F76-F12167D940E0}" destId="{512E3785-EA0E-4ED2-BC5C-484415F98A5C}" srcOrd="0" destOrd="0" presId="urn:microsoft.com/office/officeart/2008/layout/LinedList"/>
    <dgm:cxn modelId="{49EC0DC8-917C-4301-810E-21D06B2CD2B9}" type="presOf" srcId="{494FE2EE-9D7B-4819-B7AE-14ED4CB12838}" destId="{E4395133-63F7-4449-9F81-025426367706}" srcOrd="0" destOrd="0" presId="urn:microsoft.com/office/officeart/2008/layout/LinedList"/>
    <dgm:cxn modelId="{65C383E9-1B87-4D1C-BCD9-FF12F9E63A9D}" srcId="{57FDBE6B-8F63-4C3C-9B53-6C9E9F079D79}" destId="{EBBE8593-C44B-468E-AF53-8DDF979AF7C1}" srcOrd="2" destOrd="0" parTransId="{9B1D7B6E-6653-4453-A147-9FE1A1FB5E57}" sibTransId="{E3CD9EC2-3E60-4A18-8C04-067C3363673E}"/>
    <dgm:cxn modelId="{DBF6EBEE-865E-45CA-A16A-6CD32B7B1BFE}" type="presOf" srcId="{EBBE8593-C44B-468E-AF53-8DDF979AF7C1}" destId="{AAF314D5-8EDA-4515-9E9F-54FFFA00A552}" srcOrd="0" destOrd="0" presId="urn:microsoft.com/office/officeart/2008/layout/LinedList"/>
    <dgm:cxn modelId="{C1305871-602E-4651-BCA9-CC322BC96EC4}" type="presParOf" srcId="{A45C7BE2-9707-4B11-9D7C-9C72E85A815A}" destId="{9CC25393-A4CF-4B59-A15D-7AEA06857FE4}" srcOrd="0" destOrd="0" presId="urn:microsoft.com/office/officeart/2008/layout/LinedList"/>
    <dgm:cxn modelId="{7C7B1926-ECC6-48C7-A4F1-FE3D1E007A68}" type="presParOf" srcId="{A45C7BE2-9707-4B11-9D7C-9C72E85A815A}" destId="{DA07157E-CB82-4C79-A697-F9AC3D0840A5}" srcOrd="1" destOrd="0" presId="urn:microsoft.com/office/officeart/2008/layout/LinedList"/>
    <dgm:cxn modelId="{7C72A011-73BE-4B04-9978-9E2D3A332984}" type="presParOf" srcId="{DA07157E-CB82-4C79-A697-F9AC3D0840A5}" destId="{512E3785-EA0E-4ED2-BC5C-484415F98A5C}" srcOrd="0" destOrd="0" presId="urn:microsoft.com/office/officeart/2008/layout/LinedList"/>
    <dgm:cxn modelId="{A282BA10-1516-436B-ADE6-E76ACC93FE46}" type="presParOf" srcId="{DA07157E-CB82-4C79-A697-F9AC3D0840A5}" destId="{85201962-3C1A-4549-B16B-113CA86D26F9}" srcOrd="1" destOrd="0" presId="urn:microsoft.com/office/officeart/2008/layout/LinedList"/>
    <dgm:cxn modelId="{BAD03FCA-A98A-4DB7-B47F-013F4D906243}" type="presParOf" srcId="{A45C7BE2-9707-4B11-9D7C-9C72E85A815A}" destId="{608ADA00-153B-46C7-AB5E-3691D4BCA47C}" srcOrd="2" destOrd="0" presId="urn:microsoft.com/office/officeart/2008/layout/LinedList"/>
    <dgm:cxn modelId="{0C0ADC1D-0087-4B42-8FE8-8B85B4B37D06}" type="presParOf" srcId="{A45C7BE2-9707-4B11-9D7C-9C72E85A815A}" destId="{65A85E83-D48B-4EBF-8534-895CA5BC0993}" srcOrd="3" destOrd="0" presId="urn:microsoft.com/office/officeart/2008/layout/LinedList"/>
    <dgm:cxn modelId="{37F925D2-2D50-48AF-A9A6-FAD91B344325}" type="presParOf" srcId="{65A85E83-D48B-4EBF-8534-895CA5BC0993}" destId="{E4395133-63F7-4449-9F81-025426367706}" srcOrd="0" destOrd="0" presId="urn:microsoft.com/office/officeart/2008/layout/LinedList"/>
    <dgm:cxn modelId="{7201DF0A-F3FC-49D4-B444-BB7ADC5D5F05}" type="presParOf" srcId="{65A85E83-D48B-4EBF-8534-895CA5BC0993}" destId="{447C9048-7435-4A65-A11C-ACB0FDCE4058}" srcOrd="1" destOrd="0" presId="urn:microsoft.com/office/officeart/2008/layout/LinedList"/>
    <dgm:cxn modelId="{2D0F72C4-7AA7-44BA-A4A8-0DA66DC386C9}" type="presParOf" srcId="{A45C7BE2-9707-4B11-9D7C-9C72E85A815A}" destId="{C152A12D-C8F2-4B07-A9D9-87C17D5CA609}" srcOrd="4" destOrd="0" presId="urn:microsoft.com/office/officeart/2008/layout/LinedList"/>
    <dgm:cxn modelId="{06B446FA-6CDD-4FFE-9CAA-303B7F70589E}" type="presParOf" srcId="{A45C7BE2-9707-4B11-9D7C-9C72E85A815A}" destId="{FC56E945-8F07-4AC1-AD0C-2566A413624B}" srcOrd="5" destOrd="0" presId="urn:microsoft.com/office/officeart/2008/layout/LinedList"/>
    <dgm:cxn modelId="{E44FD8D8-1BE7-420F-96CD-3DE285676A0B}" type="presParOf" srcId="{FC56E945-8F07-4AC1-AD0C-2566A413624B}" destId="{AAF314D5-8EDA-4515-9E9F-54FFFA00A552}" srcOrd="0" destOrd="0" presId="urn:microsoft.com/office/officeart/2008/layout/LinedList"/>
    <dgm:cxn modelId="{33E5EB41-5AF6-4ACE-9D99-5120CA073A72}" type="presParOf" srcId="{FC56E945-8F07-4AC1-AD0C-2566A413624B}" destId="{31374995-6799-4A40-A219-E0370090690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E51898-8CF3-49D1-8ED8-9202A90B29A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87679D8-216B-42B6-B97C-883CF984F187}">
      <dgm:prSet/>
      <dgm:spPr/>
      <dgm:t>
        <a:bodyPr/>
        <a:lstStyle/>
        <a:p>
          <a:pPr>
            <a:lnSpc>
              <a:spcPct val="100000"/>
            </a:lnSpc>
          </a:pPr>
          <a:r>
            <a:rPr lang="en-US"/>
            <a:t>Housing Credit and HOME have two different Student Rules</a:t>
          </a:r>
        </a:p>
      </dgm:t>
    </dgm:pt>
    <dgm:pt modelId="{6F448173-67BD-4B53-959F-1DCCDF82BB8F}" type="parTrans" cxnId="{72C86C3F-00F7-4C5E-A7F0-6AF0A5754FA1}">
      <dgm:prSet/>
      <dgm:spPr/>
      <dgm:t>
        <a:bodyPr/>
        <a:lstStyle/>
        <a:p>
          <a:endParaRPr lang="en-US"/>
        </a:p>
      </dgm:t>
    </dgm:pt>
    <dgm:pt modelId="{CA28E187-1D8F-448B-9EE6-7A72FF559A4B}" type="sibTrans" cxnId="{72C86C3F-00F7-4C5E-A7F0-6AF0A5754FA1}">
      <dgm:prSet/>
      <dgm:spPr/>
      <dgm:t>
        <a:bodyPr/>
        <a:lstStyle/>
        <a:p>
          <a:endParaRPr lang="en-US"/>
        </a:p>
      </dgm:t>
    </dgm:pt>
    <dgm:pt modelId="{1BBBC20E-E8B8-44C2-8293-66B7A114F890}">
      <dgm:prSet/>
      <dgm:spPr/>
      <dgm:t>
        <a:bodyPr/>
        <a:lstStyle/>
        <a:p>
          <a:pPr>
            <a:lnSpc>
              <a:spcPct val="100000"/>
            </a:lnSpc>
          </a:pPr>
          <a:r>
            <a:rPr lang="en-US"/>
            <a:t>Depending on the funding the Project received, the Project must comply with one of the two rules or both</a:t>
          </a:r>
        </a:p>
      </dgm:t>
    </dgm:pt>
    <dgm:pt modelId="{97465898-C6EF-4645-9281-4340BD24834A}" type="parTrans" cxnId="{9A41E91A-B453-4A71-80D1-AD952FFDB980}">
      <dgm:prSet/>
      <dgm:spPr/>
      <dgm:t>
        <a:bodyPr/>
        <a:lstStyle/>
        <a:p>
          <a:endParaRPr lang="en-US"/>
        </a:p>
      </dgm:t>
    </dgm:pt>
    <dgm:pt modelId="{A898023F-665B-480A-A715-7F4E7D4018B4}" type="sibTrans" cxnId="{9A41E91A-B453-4A71-80D1-AD952FFDB980}">
      <dgm:prSet/>
      <dgm:spPr/>
      <dgm:t>
        <a:bodyPr/>
        <a:lstStyle/>
        <a:p>
          <a:endParaRPr lang="en-US"/>
        </a:p>
      </dgm:t>
    </dgm:pt>
    <dgm:pt modelId="{A03FFDBD-DE6A-4B70-902F-2ABEBA5158EE}" type="pres">
      <dgm:prSet presAssocID="{7CE51898-8CF3-49D1-8ED8-9202A90B29AD}" presName="root" presStyleCnt="0">
        <dgm:presLayoutVars>
          <dgm:dir/>
          <dgm:resizeHandles val="exact"/>
        </dgm:presLayoutVars>
      </dgm:prSet>
      <dgm:spPr/>
    </dgm:pt>
    <dgm:pt modelId="{A3E360E5-C337-4477-82DB-2B8D6DDA9209}" type="pres">
      <dgm:prSet presAssocID="{B87679D8-216B-42B6-B97C-883CF984F187}" presName="compNode" presStyleCnt="0"/>
      <dgm:spPr/>
    </dgm:pt>
    <dgm:pt modelId="{CB4B463D-6BCF-4206-8D3A-F350283EE10B}" type="pres">
      <dgm:prSet presAssocID="{B87679D8-216B-42B6-B97C-883CF984F187}" presName="bgRect" presStyleLbl="bgShp" presStyleIdx="0" presStyleCnt="2"/>
      <dgm:spPr/>
    </dgm:pt>
    <dgm:pt modelId="{72D14BFF-6D32-49B4-A1E2-97ACA7621CD3}" type="pres">
      <dgm:prSet presAssocID="{B87679D8-216B-42B6-B97C-883CF984F18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use"/>
        </a:ext>
      </dgm:extLst>
    </dgm:pt>
    <dgm:pt modelId="{81CC7509-B7CD-48C2-A318-CDC0F0416918}" type="pres">
      <dgm:prSet presAssocID="{B87679D8-216B-42B6-B97C-883CF984F187}" presName="spaceRect" presStyleCnt="0"/>
      <dgm:spPr/>
    </dgm:pt>
    <dgm:pt modelId="{1DDAA520-9BB5-4FFA-8242-227659FFC2DF}" type="pres">
      <dgm:prSet presAssocID="{B87679D8-216B-42B6-B97C-883CF984F187}" presName="parTx" presStyleLbl="revTx" presStyleIdx="0" presStyleCnt="2">
        <dgm:presLayoutVars>
          <dgm:chMax val="0"/>
          <dgm:chPref val="0"/>
        </dgm:presLayoutVars>
      </dgm:prSet>
      <dgm:spPr/>
    </dgm:pt>
    <dgm:pt modelId="{7B5409C8-5CE4-4199-A0A2-43280695A855}" type="pres">
      <dgm:prSet presAssocID="{CA28E187-1D8F-448B-9EE6-7A72FF559A4B}" presName="sibTrans" presStyleCnt="0"/>
      <dgm:spPr/>
    </dgm:pt>
    <dgm:pt modelId="{9ECB69E6-379C-4E7A-A8F8-A0DADA732793}" type="pres">
      <dgm:prSet presAssocID="{1BBBC20E-E8B8-44C2-8293-66B7A114F890}" presName="compNode" presStyleCnt="0"/>
      <dgm:spPr/>
    </dgm:pt>
    <dgm:pt modelId="{6B16469B-9C0A-4A49-9D30-3E502AC8A945}" type="pres">
      <dgm:prSet presAssocID="{1BBBC20E-E8B8-44C2-8293-66B7A114F890}" presName="bgRect" presStyleLbl="bgShp" presStyleIdx="1" presStyleCnt="2"/>
      <dgm:spPr/>
    </dgm:pt>
    <dgm:pt modelId="{8796C0B6-F935-46E0-99C4-31F262413C3F}" type="pres">
      <dgm:prSet presAssocID="{1BBBC20E-E8B8-44C2-8293-66B7A114F89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Checklist"/>
        </a:ext>
      </dgm:extLst>
    </dgm:pt>
    <dgm:pt modelId="{D5D71952-6EE2-4644-8083-95611191A525}" type="pres">
      <dgm:prSet presAssocID="{1BBBC20E-E8B8-44C2-8293-66B7A114F890}" presName="spaceRect" presStyleCnt="0"/>
      <dgm:spPr/>
    </dgm:pt>
    <dgm:pt modelId="{8802B7F4-FF4F-4834-B549-4ADF179A3C82}" type="pres">
      <dgm:prSet presAssocID="{1BBBC20E-E8B8-44C2-8293-66B7A114F890}" presName="parTx" presStyleLbl="revTx" presStyleIdx="1" presStyleCnt="2">
        <dgm:presLayoutVars>
          <dgm:chMax val="0"/>
          <dgm:chPref val="0"/>
        </dgm:presLayoutVars>
      </dgm:prSet>
      <dgm:spPr/>
    </dgm:pt>
  </dgm:ptLst>
  <dgm:cxnLst>
    <dgm:cxn modelId="{F77BC206-F416-48AE-98B7-F9EF52A46C83}" type="presOf" srcId="{1BBBC20E-E8B8-44C2-8293-66B7A114F890}" destId="{8802B7F4-FF4F-4834-B549-4ADF179A3C82}" srcOrd="0" destOrd="0" presId="urn:microsoft.com/office/officeart/2018/2/layout/IconVerticalSolidList"/>
    <dgm:cxn modelId="{2F863D16-4B06-4CE6-A8B4-F33CC1C99ED6}" type="presOf" srcId="{B87679D8-216B-42B6-B97C-883CF984F187}" destId="{1DDAA520-9BB5-4FFA-8242-227659FFC2DF}" srcOrd="0" destOrd="0" presId="urn:microsoft.com/office/officeart/2018/2/layout/IconVerticalSolidList"/>
    <dgm:cxn modelId="{9A41E91A-B453-4A71-80D1-AD952FFDB980}" srcId="{7CE51898-8CF3-49D1-8ED8-9202A90B29AD}" destId="{1BBBC20E-E8B8-44C2-8293-66B7A114F890}" srcOrd="1" destOrd="0" parTransId="{97465898-C6EF-4645-9281-4340BD24834A}" sibTransId="{A898023F-665B-480A-A715-7F4E7D4018B4}"/>
    <dgm:cxn modelId="{72C86C3F-00F7-4C5E-A7F0-6AF0A5754FA1}" srcId="{7CE51898-8CF3-49D1-8ED8-9202A90B29AD}" destId="{B87679D8-216B-42B6-B97C-883CF984F187}" srcOrd="0" destOrd="0" parTransId="{6F448173-67BD-4B53-959F-1DCCDF82BB8F}" sibTransId="{CA28E187-1D8F-448B-9EE6-7A72FF559A4B}"/>
    <dgm:cxn modelId="{3E7DA9AD-31D4-43EE-A299-6B8CA133041F}" type="presOf" srcId="{7CE51898-8CF3-49D1-8ED8-9202A90B29AD}" destId="{A03FFDBD-DE6A-4B70-902F-2ABEBA5158EE}" srcOrd="0" destOrd="0" presId="urn:microsoft.com/office/officeart/2018/2/layout/IconVerticalSolidList"/>
    <dgm:cxn modelId="{15ECCCB3-8CE5-446A-87D7-F3938193428D}" type="presParOf" srcId="{A03FFDBD-DE6A-4B70-902F-2ABEBA5158EE}" destId="{A3E360E5-C337-4477-82DB-2B8D6DDA9209}" srcOrd="0" destOrd="0" presId="urn:microsoft.com/office/officeart/2018/2/layout/IconVerticalSolidList"/>
    <dgm:cxn modelId="{3CF9555C-1A80-472B-BF5F-C6757C97DAB0}" type="presParOf" srcId="{A3E360E5-C337-4477-82DB-2B8D6DDA9209}" destId="{CB4B463D-6BCF-4206-8D3A-F350283EE10B}" srcOrd="0" destOrd="0" presId="urn:microsoft.com/office/officeart/2018/2/layout/IconVerticalSolidList"/>
    <dgm:cxn modelId="{A94A4C3F-FCD6-4D66-BAE0-957146FB5D1B}" type="presParOf" srcId="{A3E360E5-C337-4477-82DB-2B8D6DDA9209}" destId="{72D14BFF-6D32-49B4-A1E2-97ACA7621CD3}" srcOrd="1" destOrd="0" presId="urn:microsoft.com/office/officeart/2018/2/layout/IconVerticalSolidList"/>
    <dgm:cxn modelId="{639A1570-3E89-4E07-9621-4DAC2309B06C}" type="presParOf" srcId="{A3E360E5-C337-4477-82DB-2B8D6DDA9209}" destId="{81CC7509-B7CD-48C2-A318-CDC0F0416918}" srcOrd="2" destOrd="0" presId="urn:microsoft.com/office/officeart/2018/2/layout/IconVerticalSolidList"/>
    <dgm:cxn modelId="{F431B753-370B-494D-8C60-2AF5EEECFEF1}" type="presParOf" srcId="{A3E360E5-C337-4477-82DB-2B8D6DDA9209}" destId="{1DDAA520-9BB5-4FFA-8242-227659FFC2DF}" srcOrd="3" destOrd="0" presId="urn:microsoft.com/office/officeart/2018/2/layout/IconVerticalSolidList"/>
    <dgm:cxn modelId="{67C9AFDB-E8A6-4129-AD5C-B7FD78C86A24}" type="presParOf" srcId="{A03FFDBD-DE6A-4B70-902F-2ABEBA5158EE}" destId="{7B5409C8-5CE4-4199-A0A2-43280695A855}" srcOrd="1" destOrd="0" presId="urn:microsoft.com/office/officeart/2018/2/layout/IconVerticalSolidList"/>
    <dgm:cxn modelId="{F1331298-5533-435E-B332-726843BF80D5}" type="presParOf" srcId="{A03FFDBD-DE6A-4B70-902F-2ABEBA5158EE}" destId="{9ECB69E6-379C-4E7A-A8F8-A0DADA732793}" srcOrd="2" destOrd="0" presId="urn:microsoft.com/office/officeart/2018/2/layout/IconVerticalSolidList"/>
    <dgm:cxn modelId="{923E3FF1-C17B-42F3-8FA1-A34DB257348B}" type="presParOf" srcId="{9ECB69E6-379C-4E7A-A8F8-A0DADA732793}" destId="{6B16469B-9C0A-4A49-9D30-3E502AC8A945}" srcOrd="0" destOrd="0" presId="urn:microsoft.com/office/officeart/2018/2/layout/IconVerticalSolidList"/>
    <dgm:cxn modelId="{E7916FCC-4EDC-4001-9E91-ED86F5CBD18E}" type="presParOf" srcId="{9ECB69E6-379C-4E7A-A8F8-A0DADA732793}" destId="{8796C0B6-F935-46E0-99C4-31F262413C3F}" srcOrd="1" destOrd="0" presId="urn:microsoft.com/office/officeart/2018/2/layout/IconVerticalSolidList"/>
    <dgm:cxn modelId="{70FCE3C9-6AF8-4EF1-93F7-C108C4AD6CF8}" type="presParOf" srcId="{9ECB69E6-379C-4E7A-A8F8-A0DADA732793}" destId="{D5D71952-6EE2-4644-8083-95611191A525}" srcOrd="2" destOrd="0" presId="urn:microsoft.com/office/officeart/2018/2/layout/IconVerticalSolidList"/>
    <dgm:cxn modelId="{22836CC4-C4EE-4C41-8916-048A3D55A87F}" type="presParOf" srcId="{9ECB69E6-379C-4E7A-A8F8-A0DADA732793}" destId="{8802B7F4-FF4F-4834-B549-4ADF179A3C8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13A435-81B4-4A5D-A260-E5F93875A2B0}" type="doc">
      <dgm:prSet loTypeId="urn:microsoft.com/office/officeart/2016/7/layout/BasicLinearProcessNumbered" loCatId="process" qsTypeId="urn:microsoft.com/office/officeart/2005/8/quickstyle/simple1" qsCatId="simple" csTypeId="urn:microsoft.com/office/officeart/2005/8/colors/accent4_2" csCatId="accent4" phldr="1"/>
      <dgm:spPr/>
      <dgm:t>
        <a:bodyPr/>
        <a:lstStyle/>
        <a:p>
          <a:endParaRPr lang="en-US"/>
        </a:p>
      </dgm:t>
    </dgm:pt>
    <dgm:pt modelId="{51CF81D9-1B17-4556-A2BE-80A67EDB1677}">
      <dgm:prSet/>
      <dgm:spPr/>
      <dgm:t>
        <a:bodyPr/>
        <a:lstStyle/>
        <a:p>
          <a:r>
            <a:rPr lang="en-US"/>
            <a:t>Housing Credit will be inspected once every 3 years during the Compliance Period</a:t>
          </a:r>
        </a:p>
      </dgm:t>
    </dgm:pt>
    <dgm:pt modelId="{3EAB8E42-ABB7-4290-9ADB-BCF22D103528}" type="parTrans" cxnId="{E659F8B5-C678-43D2-91AA-442596661C2C}">
      <dgm:prSet/>
      <dgm:spPr/>
      <dgm:t>
        <a:bodyPr/>
        <a:lstStyle/>
        <a:p>
          <a:endParaRPr lang="en-US"/>
        </a:p>
      </dgm:t>
    </dgm:pt>
    <dgm:pt modelId="{FEAD52C7-F0E0-410D-B6EE-DEF1444773AF}" type="sibTrans" cxnId="{E659F8B5-C678-43D2-91AA-442596661C2C}">
      <dgm:prSet phldrT="1" phldr="0"/>
      <dgm:spPr/>
      <dgm:t>
        <a:bodyPr/>
        <a:lstStyle/>
        <a:p>
          <a:r>
            <a:rPr lang="en-US"/>
            <a:t>1</a:t>
          </a:r>
        </a:p>
      </dgm:t>
    </dgm:pt>
    <dgm:pt modelId="{A4546B49-9413-47BA-AA47-F7C979DB9035}">
      <dgm:prSet/>
      <dgm:spPr/>
      <dgm:t>
        <a:bodyPr/>
        <a:lstStyle/>
        <a:p>
          <a:r>
            <a:rPr lang="en-US"/>
            <a:t>HOME will be inspected annually throughout the HOME Affordability Period</a:t>
          </a:r>
        </a:p>
      </dgm:t>
    </dgm:pt>
    <dgm:pt modelId="{98D47C61-38D4-413E-9AA6-D7ABE4AE2C8B}" type="parTrans" cxnId="{64543E82-F253-4F22-8A82-A2F4B1F6D529}">
      <dgm:prSet/>
      <dgm:spPr/>
      <dgm:t>
        <a:bodyPr/>
        <a:lstStyle/>
        <a:p>
          <a:endParaRPr lang="en-US"/>
        </a:p>
      </dgm:t>
    </dgm:pt>
    <dgm:pt modelId="{879D4F8C-C6AA-4508-80ED-528D281E6B9F}" type="sibTrans" cxnId="{64543E82-F253-4F22-8A82-A2F4B1F6D529}">
      <dgm:prSet phldrT="2" phldr="0"/>
      <dgm:spPr/>
      <dgm:t>
        <a:bodyPr/>
        <a:lstStyle/>
        <a:p>
          <a:r>
            <a:rPr lang="en-US"/>
            <a:t>2</a:t>
          </a:r>
        </a:p>
      </dgm:t>
    </dgm:pt>
    <dgm:pt modelId="{E87279A4-0D1F-4456-B6F2-FCD1FE725F03}">
      <dgm:prSet/>
      <dgm:spPr/>
      <dgm:t>
        <a:bodyPr/>
        <a:lstStyle/>
        <a:p>
          <a:r>
            <a:rPr lang="en-US"/>
            <a:t>On-site Inspections of the Project will be at least once a year</a:t>
          </a:r>
        </a:p>
      </dgm:t>
    </dgm:pt>
    <dgm:pt modelId="{D00BDD49-58A5-43A6-8E77-8A5C5D99EA80}" type="parTrans" cxnId="{2797EE88-1E0A-4F69-A4FD-FF8437B58DCA}">
      <dgm:prSet/>
      <dgm:spPr/>
      <dgm:t>
        <a:bodyPr/>
        <a:lstStyle/>
        <a:p>
          <a:endParaRPr lang="en-US"/>
        </a:p>
      </dgm:t>
    </dgm:pt>
    <dgm:pt modelId="{7B7133AA-EB3E-4717-83EC-7652B33E1873}" type="sibTrans" cxnId="{2797EE88-1E0A-4F69-A4FD-FF8437B58DCA}">
      <dgm:prSet/>
      <dgm:spPr/>
      <dgm:t>
        <a:bodyPr/>
        <a:lstStyle/>
        <a:p>
          <a:endParaRPr lang="en-US"/>
        </a:p>
      </dgm:t>
    </dgm:pt>
    <dgm:pt modelId="{7CAD294E-3069-41B2-AF89-B551BBDD9CB6}">
      <dgm:prSet/>
      <dgm:spPr/>
      <dgm:t>
        <a:bodyPr/>
        <a:lstStyle/>
        <a:p>
          <a:r>
            <a:rPr lang="en-US"/>
            <a:t>Housing Trust Fund will be inspected once every 3 years during the Housing Trust Fund Affordability Period</a:t>
          </a:r>
        </a:p>
      </dgm:t>
    </dgm:pt>
    <dgm:pt modelId="{34767928-22B3-4CAB-8F38-1AFD1180B5EF}" type="parTrans" cxnId="{4703A373-FB81-4EA5-9961-6455C7858645}">
      <dgm:prSet/>
      <dgm:spPr/>
      <dgm:t>
        <a:bodyPr/>
        <a:lstStyle/>
        <a:p>
          <a:endParaRPr lang="en-US"/>
        </a:p>
      </dgm:t>
    </dgm:pt>
    <dgm:pt modelId="{27250F31-6F31-4B88-9D23-D555FFB8D902}" type="sibTrans" cxnId="{4703A373-FB81-4EA5-9961-6455C7858645}">
      <dgm:prSet phldrT="3" phldr="0"/>
      <dgm:spPr/>
      <dgm:t>
        <a:bodyPr/>
        <a:lstStyle/>
        <a:p>
          <a:r>
            <a:rPr lang="en-US"/>
            <a:t>3</a:t>
          </a:r>
        </a:p>
      </dgm:t>
    </dgm:pt>
    <dgm:pt modelId="{625A04B3-8FBE-4FD2-9604-B0DD53688DD3}" type="pres">
      <dgm:prSet presAssocID="{B613A435-81B4-4A5D-A260-E5F93875A2B0}" presName="Name0" presStyleCnt="0">
        <dgm:presLayoutVars>
          <dgm:animLvl val="lvl"/>
          <dgm:resizeHandles val="exact"/>
        </dgm:presLayoutVars>
      </dgm:prSet>
      <dgm:spPr/>
    </dgm:pt>
    <dgm:pt modelId="{F2F87AAD-2677-4557-A8D8-2E30EE4BFC59}" type="pres">
      <dgm:prSet presAssocID="{51CF81D9-1B17-4556-A2BE-80A67EDB1677}" presName="compositeNode" presStyleCnt="0">
        <dgm:presLayoutVars>
          <dgm:bulletEnabled val="1"/>
        </dgm:presLayoutVars>
      </dgm:prSet>
      <dgm:spPr/>
    </dgm:pt>
    <dgm:pt modelId="{E8C8DB1F-5848-4624-B936-736A5BF410BC}" type="pres">
      <dgm:prSet presAssocID="{51CF81D9-1B17-4556-A2BE-80A67EDB1677}" presName="bgRect" presStyleLbl="bgAccFollowNode1" presStyleIdx="0" presStyleCnt="3"/>
      <dgm:spPr/>
    </dgm:pt>
    <dgm:pt modelId="{AAF55D6B-B62A-46E3-98A1-7A69920F630F}" type="pres">
      <dgm:prSet presAssocID="{FEAD52C7-F0E0-410D-B6EE-DEF1444773AF}" presName="sibTransNodeCircle" presStyleLbl="alignNode1" presStyleIdx="0" presStyleCnt="6">
        <dgm:presLayoutVars>
          <dgm:chMax val="0"/>
          <dgm:bulletEnabled/>
        </dgm:presLayoutVars>
      </dgm:prSet>
      <dgm:spPr/>
    </dgm:pt>
    <dgm:pt modelId="{C4587587-0684-46B7-AAA7-6D4062EA6FCD}" type="pres">
      <dgm:prSet presAssocID="{51CF81D9-1B17-4556-A2BE-80A67EDB1677}" presName="bottomLine" presStyleLbl="alignNode1" presStyleIdx="1" presStyleCnt="6">
        <dgm:presLayoutVars/>
      </dgm:prSet>
      <dgm:spPr/>
    </dgm:pt>
    <dgm:pt modelId="{1E03410F-16B2-4D47-BAEF-D36E443931A4}" type="pres">
      <dgm:prSet presAssocID="{51CF81D9-1B17-4556-A2BE-80A67EDB1677}" presName="nodeText" presStyleLbl="bgAccFollowNode1" presStyleIdx="0" presStyleCnt="3">
        <dgm:presLayoutVars>
          <dgm:bulletEnabled val="1"/>
        </dgm:presLayoutVars>
      </dgm:prSet>
      <dgm:spPr/>
    </dgm:pt>
    <dgm:pt modelId="{D06C6683-C6DD-4A11-A1CB-73D189B4455F}" type="pres">
      <dgm:prSet presAssocID="{FEAD52C7-F0E0-410D-B6EE-DEF1444773AF}" presName="sibTrans" presStyleCnt="0"/>
      <dgm:spPr/>
    </dgm:pt>
    <dgm:pt modelId="{49B880E8-FDA3-4064-839A-2EB188691CCD}" type="pres">
      <dgm:prSet presAssocID="{A4546B49-9413-47BA-AA47-F7C979DB9035}" presName="compositeNode" presStyleCnt="0">
        <dgm:presLayoutVars>
          <dgm:bulletEnabled val="1"/>
        </dgm:presLayoutVars>
      </dgm:prSet>
      <dgm:spPr/>
    </dgm:pt>
    <dgm:pt modelId="{EAA92257-B4AB-458A-AE67-855A4B456CEB}" type="pres">
      <dgm:prSet presAssocID="{A4546B49-9413-47BA-AA47-F7C979DB9035}" presName="bgRect" presStyleLbl="bgAccFollowNode1" presStyleIdx="1" presStyleCnt="3"/>
      <dgm:spPr/>
    </dgm:pt>
    <dgm:pt modelId="{EA951AE4-1ED0-46E2-A810-8FDAB1952D2E}" type="pres">
      <dgm:prSet presAssocID="{879D4F8C-C6AA-4508-80ED-528D281E6B9F}" presName="sibTransNodeCircle" presStyleLbl="alignNode1" presStyleIdx="2" presStyleCnt="6">
        <dgm:presLayoutVars>
          <dgm:chMax val="0"/>
          <dgm:bulletEnabled/>
        </dgm:presLayoutVars>
      </dgm:prSet>
      <dgm:spPr/>
    </dgm:pt>
    <dgm:pt modelId="{B10300A8-C1E1-4E6C-83CC-38EC5A183693}" type="pres">
      <dgm:prSet presAssocID="{A4546B49-9413-47BA-AA47-F7C979DB9035}" presName="bottomLine" presStyleLbl="alignNode1" presStyleIdx="3" presStyleCnt="6">
        <dgm:presLayoutVars/>
      </dgm:prSet>
      <dgm:spPr/>
    </dgm:pt>
    <dgm:pt modelId="{E3EE9DD3-BA12-4214-B587-F054BABBE746}" type="pres">
      <dgm:prSet presAssocID="{A4546B49-9413-47BA-AA47-F7C979DB9035}" presName="nodeText" presStyleLbl="bgAccFollowNode1" presStyleIdx="1" presStyleCnt="3">
        <dgm:presLayoutVars>
          <dgm:bulletEnabled val="1"/>
        </dgm:presLayoutVars>
      </dgm:prSet>
      <dgm:spPr/>
    </dgm:pt>
    <dgm:pt modelId="{FA176AA6-B495-4EC8-BBFF-F09CB9001CBE}" type="pres">
      <dgm:prSet presAssocID="{879D4F8C-C6AA-4508-80ED-528D281E6B9F}" presName="sibTrans" presStyleCnt="0"/>
      <dgm:spPr/>
    </dgm:pt>
    <dgm:pt modelId="{798E22A1-2F4E-4CEB-B6C4-0B6EB2E16EF0}" type="pres">
      <dgm:prSet presAssocID="{7CAD294E-3069-41B2-AF89-B551BBDD9CB6}" presName="compositeNode" presStyleCnt="0">
        <dgm:presLayoutVars>
          <dgm:bulletEnabled val="1"/>
        </dgm:presLayoutVars>
      </dgm:prSet>
      <dgm:spPr/>
    </dgm:pt>
    <dgm:pt modelId="{7AFA0CE9-99E8-48A2-97F1-11CC02D7A14C}" type="pres">
      <dgm:prSet presAssocID="{7CAD294E-3069-41B2-AF89-B551BBDD9CB6}" presName="bgRect" presStyleLbl="bgAccFollowNode1" presStyleIdx="2" presStyleCnt="3"/>
      <dgm:spPr/>
    </dgm:pt>
    <dgm:pt modelId="{EA9FF8A9-249A-422A-9752-1D6D27F2DB27}" type="pres">
      <dgm:prSet presAssocID="{27250F31-6F31-4B88-9D23-D555FFB8D902}" presName="sibTransNodeCircle" presStyleLbl="alignNode1" presStyleIdx="4" presStyleCnt="6">
        <dgm:presLayoutVars>
          <dgm:chMax val="0"/>
          <dgm:bulletEnabled/>
        </dgm:presLayoutVars>
      </dgm:prSet>
      <dgm:spPr/>
    </dgm:pt>
    <dgm:pt modelId="{615D3C2C-BAAA-4AE7-B356-CAE103A98660}" type="pres">
      <dgm:prSet presAssocID="{7CAD294E-3069-41B2-AF89-B551BBDD9CB6}" presName="bottomLine" presStyleLbl="alignNode1" presStyleIdx="5" presStyleCnt="6">
        <dgm:presLayoutVars/>
      </dgm:prSet>
      <dgm:spPr/>
    </dgm:pt>
    <dgm:pt modelId="{A495BE02-40A4-482A-A8BF-A76C2B64908B}" type="pres">
      <dgm:prSet presAssocID="{7CAD294E-3069-41B2-AF89-B551BBDD9CB6}" presName="nodeText" presStyleLbl="bgAccFollowNode1" presStyleIdx="2" presStyleCnt="3">
        <dgm:presLayoutVars>
          <dgm:bulletEnabled val="1"/>
        </dgm:presLayoutVars>
      </dgm:prSet>
      <dgm:spPr/>
    </dgm:pt>
  </dgm:ptLst>
  <dgm:cxnLst>
    <dgm:cxn modelId="{E940D012-6C25-4C0C-BEF0-529473AD68A1}" type="presOf" srcId="{7CAD294E-3069-41B2-AF89-B551BBDD9CB6}" destId="{7AFA0CE9-99E8-48A2-97F1-11CC02D7A14C}" srcOrd="0" destOrd="0" presId="urn:microsoft.com/office/officeart/2016/7/layout/BasicLinearProcessNumbered"/>
    <dgm:cxn modelId="{BEBEED1A-1439-4C92-8AF4-B441F022DBEB}" type="presOf" srcId="{51CF81D9-1B17-4556-A2BE-80A67EDB1677}" destId="{1E03410F-16B2-4D47-BAEF-D36E443931A4}" srcOrd="1" destOrd="0" presId="urn:microsoft.com/office/officeart/2016/7/layout/BasicLinearProcessNumbered"/>
    <dgm:cxn modelId="{E0F04560-C3A2-425A-8638-825A778B1A15}" type="presOf" srcId="{51CF81D9-1B17-4556-A2BE-80A67EDB1677}" destId="{E8C8DB1F-5848-4624-B936-736A5BF410BC}" srcOrd="0" destOrd="0" presId="urn:microsoft.com/office/officeart/2016/7/layout/BasicLinearProcessNumbered"/>
    <dgm:cxn modelId="{8FB1C54A-89F3-4621-9B40-93EE1EF6F5D9}" type="presOf" srcId="{E87279A4-0D1F-4456-B6F2-FCD1FE725F03}" destId="{E3EE9DD3-BA12-4214-B587-F054BABBE746}" srcOrd="0" destOrd="1" presId="urn:microsoft.com/office/officeart/2016/7/layout/BasicLinearProcessNumbered"/>
    <dgm:cxn modelId="{06907751-1AAD-425C-8E49-289EF1E772C3}" type="presOf" srcId="{879D4F8C-C6AA-4508-80ED-528D281E6B9F}" destId="{EA951AE4-1ED0-46E2-A810-8FDAB1952D2E}" srcOrd="0" destOrd="0" presId="urn:microsoft.com/office/officeart/2016/7/layout/BasicLinearProcessNumbered"/>
    <dgm:cxn modelId="{4703A373-FB81-4EA5-9961-6455C7858645}" srcId="{B613A435-81B4-4A5D-A260-E5F93875A2B0}" destId="{7CAD294E-3069-41B2-AF89-B551BBDD9CB6}" srcOrd="2" destOrd="0" parTransId="{34767928-22B3-4CAB-8F38-1AFD1180B5EF}" sibTransId="{27250F31-6F31-4B88-9D23-D555FFB8D902}"/>
    <dgm:cxn modelId="{6C5AF656-AEAE-4FA9-A11F-E61F49C215A3}" type="presOf" srcId="{A4546B49-9413-47BA-AA47-F7C979DB9035}" destId="{EAA92257-B4AB-458A-AE67-855A4B456CEB}" srcOrd="0" destOrd="0" presId="urn:microsoft.com/office/officeart/2016/7/layout/BasicLinearProcessNumbered"/>
    <dgm:cxn modelId="{64543E82-F253-4F22-8A82-A2F4B1F6D529}" srcId="{B613A435-81B4-4A5D-A260-E5F93875A2B0}" destId="{A4546B49-9413-47BA-AA47-F7C979DB9035}" srcOrd="1" destOrd="0" parTransId="{98D47C61-38D4-413E-9AA6-D7ABE4AE2C8B}" sibTransId="{879D4F8C-C6AA-4508-80ED-528D281E6B9F}"/>
    <dgm:cxn modelId="{2797EE88-1E0A-4F69-A4FD-FF8437B58DCA}" srcId="{A4546B49-9413-47BA-AA47-F7C979DB9035}" destId="{E87279A4-0D1F-4456-B6F2-FCD1FE725F03}" srcOrd="0" destOrd="0" parTransId="{D00BDD49-58A5-43A6-8E77-8A5C5D99EA80}" sibTransId="{7B7133AA-EB3E-4717-83EC-7652B33E1873}"/>
    <dgm:cxn modelId="{A0066A9B-F37F-47A1-912B-0718606A21A8}" type="presOf" srcId="{FEAD52C7-F0E0-410D-B6EE-DEF1444773AF}" destId="{AAF55D6B-B62A-46E3-98A1-7A69920F630F}" srcOrd="0" destOrd="0" presId="urn:microsoft.com/office/officeart/2016/7/layout/BasicLinearProcessNumbered"/>
    <dgm:cxn modelId="{FC5527AA-3FCD-4C6F-B8C8-AA5ED0DC5998}" type="presOf" srcId="{7CAD294E-3069-41B2-AF89-B551BBDD9CB6}" destId="{A495BE02-40A4-482A-A8BF-A76C2B64908B}" srcOrd="1" destOrd="0" presId="urn:microsoft.com/office/officeart/2016/7/layout/BasicLinearProcessNumbered"/>
    <dgm:cxn modelId="{E659F8B5-C678-43D2-91AA-442596661C2C}" srcId="{B613A435-81B4-4A5D-A260-E5F93875A2B0}" destId="{51CF81D9-1B17-4556-A2BE-80A67EDB1677}" srcOrd="0" destOrd="0" parTransId="{3EAB8E42-ABB7-4290-9ADB-BCF22D103528}" sibTransId="{FEAD52C7-F0E0-410D-B6EE-DEF1444773AF}"/>
    <dgm:cxn modelId="{86A880C5-2976-40F1-9A72-A94975548E71}" type="presOf" srcId="{B613A435-81B4-4A5D-A260-E5F93875A2B0}" destId="{625A04B3-8FBE-4FD2-9604-B0DD53688DD3}" srcOrd="0" destOrd="0" presId="urn:microsoft.com/office/officeart/2016/7/layout/BasicLinearProcessNumbered"/>
    <dgm:cxn modelId="{3C083AEF-F3FA-4005-812B-2A0B42EF5149}" type="presOf" srcId="{27250F31-6F31-4B88-9D23-D555FFB8D902}" destId="{EA9FF8A9-249A-422A-9752-1D6D27F2DB27}" srcOrd="0" destOrd="0" presId="urn:microsoft.com/office/officeart/2016/7/layout/BasicLinearProcessNumbered"/>
    <dgm:cxn modelId="{1B7353F7-BBCF-4C05-934A-41AAA09AD313}" type="presOf" srcId="{A4546B49-9413-47BA-AA47-F7C979DB9035}" destId="{E3EE9DD3-BA12-4214-B587-F054BABBE746}" srcOrd="1" destOrd="0" presId="urn:microsoft.com/office/officeart/2016/7/layout/BasicLinearProcessNumbered"/>
    <dgm:cxn modelId="{239F13C2-93E9-4A4B-A744-47761DDC508C}" type="presParOf" srcId="{625A04B3-8FBE-4FD2-9604-B0DD53688DD3}" destId="{F2F87AAD-2677-4557-A8D8-2E30EE4BFC59}" srcOrd="0" destOrd="0" presId="urn:microsoft.com/office/officeart/2016/7/layout/BasicLinearProcessNumbered"/>
    <dgm:cxn modelId="{A74C6D10-85A0-442D-9F72-EBD8AD81E078}" type="presParOf" srcId="{F2F87AAD-2677-4557-A8D8-2E30EE4BFC59}" destId="{E8C8DB1F-5848-4624-B936-736A5BF410BC}" srcOrd="0" destOrd="0" presId="urn:microsoft.com/office/officeart/2016/7/layout/BasicLinearProcessNumbered"/>
    <dgm:cxn modelId="{ED08DF01-2913-4780-86EC-DCF6FC92C6D2}" type="presParOf" srcId="{F2F87AAD-2677-4557-A8D8-2E30EE4BFC59}" destId="{AAF55D6B-B62A-46E3-98A1-7A69920F630F}" srcOrd="1" destOrd="0" presId="urn:microsoft.com/office/officeart/2016/7/layout/BasicLinearProcessNumbered"/>
    <dgm:cxn modelId="{06D55D46-346B-4A87-973F-710360F39912}" type="presParOf" srcId="{F2F87AAD-2677-4557-A8D8-2E30EE4BFC59}" destId="{C4587587-0684-46B7-AAA7-6D4062EA6FCD}" srcOrd="2" destOrd="0" presId="urn:microsoft.com/office/officeart/2016/7/layout/BasicLinearProcessNumbered"/>
    <dgm:cxn modelId="{CFAE31E3-0426-4CC8-89E2-CB4EB7F9297E}" type="presParOf" srcId="{F2F87AAD-2677-4557-A8D8-2E30EE4BFC59}" destId="{1E03410F-16B2-4D47-BAEF-D36E443931A4}" srcOrd="3" destOrd="0" presId="urn:microsoft.com/office/officeart/2016/7/layout/BasicLinearProcessNumbered"/>
    <dgm:cxn modelId="{E422A94A-A366-4473-B554-657103930335}" type="presParOf" srcId="{625A04B3-8FBE-4FD2-9604-B0DD53688DD3}" destId="{D06C6683-C6DD-4A11-A1CB-73D189B4455F}" srcOrd="1" destOrd="0" presId="urn:microsoft.com/office/officeart/2016/7/layout/BasicLinearProcessNumbered"/>
    <dgm:cxn modelId="{90D81719-E9A9-4E0D-A84D-4F5F0A679DBE}" type="presParOf" srcId="{625A04B3-8FBE-4FD2-9604-B0DD53688DD3}" destId="{49B880E8-FDA3-4064-839A-2EB188691CCD}" srcOrd="2" destOrd="0" presId="urn:microsoft.com/office/officeart/2016/7/layout/BasicLinearProcessNumbered"/>
    <dgm:cxn modelId="{62361207-2D05-4D8D-A7A5-2D7ACF1C8268}" type="presParOf" srcId="{49B880E8-FDA3-4064-839A-2EB188691CCD}" destId="{EAA92257-B4AB-458A-AE67-855A4B456CEB}" srcOrd="0" destOrd="0" presId="urn:microsoft.com/office/officeart/2016/7/layout/BasicLinearProcessNumbered"/>
    <dgm:cxn modelId="{DBA85826-A268-46A1-A80A-8FC89797CB77}" type="presParOf" srcId="{49B880E8-FDA3-4064-839A-2EB188691CCD}" destId="{EA951AE4-1ED0-46E2-A810-8FDAB1952D2E}" srcOrd="1" destOrd="0" presId="urn:microsoft.com/office/officeart/2016/7/layout/BasicLinearProcessNumbered"/>
    <dgm:cxn modelId="{F7DA5EA2-C904-4D0A-981E-33FAFDFDD2F1}" type="presParOf" srcId="{49B880E8-FDA3-4064-839A-2EB188691CCD}" destId="{B10300A8-C1E1-4E6C-83CC-38EC5A183693}" srcOrd="2" destOrd="0" presId="urn:microsoft.com/office/officeart/2016/7/layout/BasicLinearProcessNumbered"/>
    <dgm:cxn modelId="{31C8DCD4-6CD4-4D85-B1D6-26279FF3E692}" type="presParOf" srcId="{49B880E8-FDA3-4064-839A-2EB188691CCD}" destId="{E3EE9DD3-BA12-4214-B587-F054BABBE746}" srcOrd="3" destOrd="0" presId="urn:microsoft.com/office/officeart/2016/7/layout/BasicLinearProcessNumbered"/>
    <dgm:cxn modelId="{7BC380FD-2F38-408C-AA7F-7B5220C50ABD}" type="presParOf" srcId="{625A04B3-8FBE-4FD2-9604-B0DD53688DD3}" destId="{FA176AA6-B495-4EC8-BBFF-F09CB9001CBE}" srcOrd="3" destOrd="0" presId="urn:microsoft.com/office/officeart/2016/7/layout/BasicLinearProcessNumbered"/>
    <dgm:cxn modelId="{56B15922-3DFA-4CBB-9918-D883B26D0610}" type="presParOf" srcId="{625A04B3-8FBE-4FD2-9604-B0DD53688DD3}" destId="{798E22A1-2F4E-4CEB-B6C4-0B6EB2E16EF0}" srcOrd="4" destOrd="0" presId="urn:microsoft.com/office/officeart/2016/7/layout/BasicLinearProcessNumbered"/>
    <dgm:cxn modelId="{085B765D-81F3-4990-9BAF-173803D53D59}" type="presParOf" srcId="{798E22A1-2F4E-4CEB-B6C4-0B6EB2E16EF0}" destId="{7AFA0CE9-99E8-48A2-97F1-11CC02D7A14C}" srcOrd="0" destOrd="0" presId="urn:microsoft.com/office/officeart/2016/7/layout/BasicLinearProcessNumbered"/>
    <dgm:cxn modelId="{F3D07F64-7EA0-4C6C-94DE-C558E9C13FFB}" type="presParOf" srcId="{798E22A1-2F4E-4CEB-B6C4-0B6EB2E16EF0}" destId="{EA9FF8A9-249A-422A-9752-1D6D27F2DB27}" srcOrd="1" destOrd="0" presId="urn:microsoft.com/office/officeart/2016/7/layout/BasicLinearProcessNumbered"/>
    <dgm:cxn modelId="{985A565B-1703-4688-80BC-DC4166FEDEC7}" type="presParOf" srcId="{798E22A1-2F4E-4CEB-B6C4-0B6EB2E16EF0}" destId="{615D3C2C-BAAA-4AE7-B356-CAE103A98660}" srcOrd="2" destOrd="0" presId="urn:microsoft.com/office/officeart/2016/7/layout/BasicLinearProcessNumbered"/>
    <dgm:cxn modelId="{325C7301-8969-417D-A830-893C82CD6028}" type="presParOf" srcId="{798E22A1-2F4E-4CEB-B6C4-0B6EB2E16EF0}" destId="{A495BE02-40A4-482A-A8BF-A76C2B64908B}"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E508EE-38D1-4AA2-BA07-BB884F093C69}"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en-US"/>
        </a:p>
      </dgm:t>
    </dgm:pt>
    <dgm:pt modelId="{7E22DD1E-059B-48B6-B8F4-994EBE9D45F4}">
      <dgm:prSet/>
      <dgm:spPr/>
      <dgm:t>
        <a:bodyPr/>
        <a:lstStyle/>
        <a:p>
          <a:pPr>
            <a:lnSpc>
              <a:spcPct val="100000"/>
            </a:lnSpc>
          </a:pPr>
          <a:r>
            <a:rPr lang="en-US"/>
            <a:t>Whichever is less of 20% of the units or Minimum Sample Size Chart are inspected</a:t>
          </a:r>
        </a:p>
      </dgm:t>
    </dgm:pt>
    <dgm:pt modelId="{378C08E8-13F5-45DB-AAA2-85B9A609C2FF}" type="parTrans" cxnId="{FB88E73C-DF97-4D08-9653-10D6E0893445}">
      <dgm:prSet/>
      <dgm:spPr/>
      <dgm:t>
        <a:bodyPr/>
        <a:lstStyle/>
        <a:p>
          <a:endParaRPr lang="en-US"/>
        </a:p>
      </dgm:t>
    </dgm:pt>
    <dgm:pt modelId="{2553ABF0-8DE6-41AE-A7BD-E119E4E13643}" type="sibTrans" cxnId="{FB88E73C-DF97-4D08-9653-10D6E0893445}">
      <dgm:prSet/>
      <dgm:spPr/>
      <dgm:t>
        <a:bodyPr/>
        <a:lstStyle/>
        <a:p>
          <a:endParaRPr lang="en-US"/>
        </a:p>
      </dgm:t>
    </dgm:pt>
    <dgm:pt modelId="{3A1D67FA-1CF3-470E-96F2-F1DBEDAF6C6A}">
      <dgm:prSet/>
      <dgm:spPr/>
      <dgm:t>
        <a:bodyPr/>
        <a:lstStyle/>
        <a:p>
          <a:pPr>
            <a:lnSpc>
              <a:spcPct val="100000"/>
            </a:lnSpc>
          </a:pPr>
          <a:r>
            <a:rPr lang="en-US" dirty="0"/>
            <a:t>Whichever is less of 20% of the files or the Minimum Sample Size Chart are reviewed</a:t>
          </a:r>
        </a:p>
      </dgm:t>
    </dgm:pt>
    <dgm:pt modelId="{F7F8B3EA-0F18-45E9-8DB8-E111449D6084}" type="parTrans" cxnId="{0034A3B5-3129-4C73-82D6-DD6F9A159DBB}">
      <dgm:prSet/>
      <dgm:spPr/>
      <dgm:t>
        <a:bodyPr/>
        <a:lstStyle/>
        <a:p>
          <a:endParaRPr lang="en-US"/>
        </a:p>
      </dgm:t>
    </dgm:pt>
    <dgm:pt modelId="{3459DFF7-FE7B-466D-801C-4F7D9FBE7B13}" type="sibTrans" cxnId="{0034A3B5-3129-4C73-82D6-DD6F9A159DBB}">
      <dgm:prSet/>
      <dgm:spPr/>
      <dgm:t>
        <a:bodyPr/>
        <a:lstStyle/>
        <a:p>
          <a:endParaRPr lang="en-US"/>
        </a:p>
      </dgm:t>
    </dgm:pt>
    <dgm:pt modelId="{E5DE403D-0AD4-4A70-BEAF-03C402C24354}" type="pres">
      <dgm:prSet presAssocID="{44E508EE-38D1-4AA2-BA07-BB884F093C69}" presName="hierChild1" presStyleCnt="0">
        <dgm:presLayoutVars>
          <dgm:chPref val="1"/>
          <dgm:dir/>
          <dgm:animOne val="branch"/>
          <dgm:animLvl val="lvl"/>
          <dgm:resizeHandles/>
        </dgm:presLayoutVars>
      </dgm:prSet>
      <dgm:spPr/>
    </dgm:pt>
    <dgm:pt modelId="{96B79AC2-C20D-40BD-9B6F-634CFDC23FD3}" type="pres">
      <dgm:prSet presAssocID="{7E22DD1E-059B-48B6-B8F4-994EBE9D45F4}" presName="hierRoot1" presStyleCnt="0"/>
      <dgm:spPr/>
    </dgm:pt>
    <dgm:pt modelId="{600B3B1E-4294-4E0B-A3A8-34D16F96DA14}" type="pres">
      <dgm:prSet presAssocID="{7E22DD1E-059B-48B6-B8F4-994EBE9D45F4}" presName="composite" presStyleCnt="0"/>
      <dgm:spPr/>
    </dgm:pt>
    <dgm:pt modelId="{8D7B870B-C7B2-4337-A8C5-A823B774DDF8}" type="pres">
      <dgm:prSet presAssocID="{7E22DD1E-059B-48B6-B8F4-994EBE9D45F4}" presName="background" presStyleLbl="node0" presStyleIdx="0" presStyleCnt="2"/>
      <dgm:spPr/>
    </dgm:pt>
    <dgm:pt modelId="{2371F780-5519-43D8-B6FC-64EE5997BAC6}" type="pres">
      <dgm:prSet presAssocID="{7E22DD1E-059B-48B6-B8F4-994EBE9D45F4}" presName="text" presStyleLbl="fgAcc0" presStyleIdx="0" presStyleCnt="2">
        <dgm:presLayoutVars>
          <dgm:chPref val="3"/>
        </dgm:presLayoutVars>
      </dgm:prSet>
      <dgm:spPr/>
    </dgm:pt>
    <dgm:pt modelId="{1E3E835B-5396-48B8-8D81-C006DB56AB29}" type="pres">
      <dgm:prSet presAssocID="{7E22DD1E-059B-48B6-B8F4-994EBE9D45F4}" presName="hierChild2" presStyleCnt="0"/>
      <dgm:spPr/>
    </dgm:pt>
    <dgm:pt modelId="{08C1BCFF-E28D-4B6F-BC7E-3F94A8A4BAAD}" type="pres">
      <dgm:prSet presAssocID="{3A1D67FA-1CF3-470E-96F2-F1DBEDAF6C6A}" presName="hierRoot1" presStyleCnt="0"/>
      <dgm:spPr/>
    </dgm:pt>
    <dgm:pt modelId="{9FF7BF9A-D0FC-4E04-8210-3605B95AFB7A}" type="pres">
      <dgm:prSet presAssocID="{3A1D67FA-1CF3-470E-96F2-F1DBEDAF6C6A}" presName="composite" presStyleCnt="0"/>
      <dgm:spPr/>
    </dgm:pt>
    <dgm:pt modelId="{4FC00B52-4EA6-4997-B8D0-C766BF746A60}" type="pres">
      <dgm:prSet presAssocID="{3A1D67FA-1CF3-470E-96F2-F1DBEDAF6C6A}" presName="background" presStyleLbl="node0" presStyleIdx="1" presStyleCnt="2"/>
      <dgm:spPr/>
    </dgm:pt>
    <dgm:pt modelId="{EE61B8FE-0425-4A5B-8013-6ECE53BD30DC}" type="pres">
      <dgm:prSet presAssocID="{3A1D67FA-1CF3-470E-96F2-F1DBEDAF6C6A}" presName="text" presStyleLbl="fgAcc0" presStyleIdx="1" presStyleCnt="2">
        <dgm:presLayoutVars>
          <dgm:chPref val="3"/>
        </dgm:presLayoutVars>
      </dgm:prSet>
      <dgm:spPr/>
    </dgm:pt>
    <dgm:pt modelId="{5FF2981E-EBB7-4DB7-BB7C-6F6E6B4FD6C7}" type="pres">
      <dgm:prSet presAssocID="{3A1D67FA-1CF3-470E-96F2-F1DBEDAF6C6A}" presName="hierChild2" presStyleCnt="0"/>
      <dgm:spPr/>
    </dgm:pt>
  </dgm:ptLst>
  <dgm:cxnLst>
    <dgm:cxn modelId="{FB88E73C-DF97-4D08-9653-10D6E0893445}" srcId="{44E508EE-38D1-4AA2-BA07-BB884F093C69}" destId="{7E22DD1E-059B-48B6-B8F4-994EBE9D45F4}" srcOrd="0" destOrd="0" parTransId="{378C08E8-13F5-45DB-AAA2-85B9A609C2FF}" sibTransId="{2553ABF0-8DE6-41AE-A7BD-E119E4E13643}"/>
    <dgm:cxn modelId="{25464846-A4C4-448A-A444-2AF2EB4AF0E4}" type="presOf" srcId="{7E22DD1E-059B-48B6-B8F4-994EBE9D45F4}" destId="{2371F780-5519-43D8-B6FC-64EE5997BAC6}" srcOrd="0" destOrd="0" presId="urn:microsoft.com/office/officeart/2005/8/layout/hierarchy1"/>
    <dgm:cxn modelId="{50F92849-D5D0-49B9-A648-9B5EC61D1761}" type="presOf" srcId="{3A1D67FA-1CF3-470E-96F2-F1DBEDAF6C6A}" destId="{EE61B8FE-0425-4A5B-8013-6ECE53BD30DC}" srcOrd="0" destOrd="0" presId="urn:microsoft.com/office/officeart/2005/8/layout/hierarchy1"/>
    <dgm:cxn modelId="{332080A4-442D-4B6D-8CCC-D8D3E3BAD5C5}" type="presOf" srcId="{44E508EE-38D1-4AA2-BA07-BB884F093C69}" destId="{E5DE403D-0AD4-4A70-BEAF-03C402C24354}" srcOrd="0" destOrd="0" presId="urn:microsoft.com/office/officeart/2005/8/layout/hierarchy1"/>
    <dgm:cxn modelId="{0034A3B5-3129-4C73-82D6-DD6F9A159DBB}" srcId="{44E508EE-38D1-4AA2-BA07-BB884F093C69}" destId="{3A1D67FA-1CF3-470E-96F2-F1DBEDAF6C6A}" srcOrd="1" destOrd="0" parTransId="{F7F8B3EA-0F18-45E9-8DB8-E111449D6084}" sibTransId="{3459DFF7-FE7B-466D-801C-4F7D9FBE7B13}"/>
    <dgm:cxn modelId="{D111449B-6793-4C10-9981-0B4ABC522B88}" type="presParOf" srcId="{E5DE403D-0AD4-4A70-BEAF-03C402C24354}" destId="{96B79AC2-C20D-40BD-9B6F-634CFDC23FD3}" srcOrd="0" destOrd="0" presId="urn:microsoft.com/office/officeart/2005/8/layout/hierarchy1"/>
    <dgm:cxn modelId="{A45ED9EA-DC6C-479E-861B-DB4D5C9EB4D1}" type="presParOf" srcId="{96B79AC2-C20D-40BD-9B6F-634CFDC23FD3}" destId="{600B3B1E-4294-4E0B-A3A8-34D16F96DA14}" srcOrd="0" destOrd="0" presId="urn:microsoft.com/office/officeart/2005/8/layout/hierarchy1"/>
    <dgm:cxn modelId="{078F7CD0-BF29-4AEC-9BBD-8063A2C6D4DE}" type="presParOf" srcId="{600B3B1E-4294-4E0B-A3A8-34D16F96DA14}" destId="{8D7B870B-C7B2-4337-A8C5-A823B774DDF8}" srcOrd="0" destOrd="0" presId="urn:microsoft.com/office/officeart/2005/8/layout/hierarchy1"/>
    <dgm:cxn modelId="{8437D0CE-0235-44EF-AC64-B50922A403ED}" type="presParOf" srcId="{600B3B1E-4294-4E0B-A3A8-34D16F96DA14}" destId="{2371F780-5519-43D8-B6FC-64EE5997BAC6}" srcOrd="1" destOrd="0" presId="urn:microsoft.com/office/officeart/2005/8/layout/hierarchy1"/>
    <dgm:cxn modelId="{0F2DAB4E-B1A5-43C1-A391-3C57C8443A35}" type="presParOf" srcId="{96B79AC2-C20D-40BD-9B6F-634CFDC23FD3}" destId="{1E3E835B-5396-48B8-8D81-C006DB56AB29}" srcOrd="1" destOrd="0" presId="urn:microsoft.com/office/officeart/2005/8/layout/hierarchy1"/>
    <dgm:cxn modelId="{37707CEE-C666-4D49-98E7-31D5047F7C80}" type="presParOf" srcId="{E5DE403D-0AD4-4A70-BEAF-03C402C24354}" destId="{08C1BCFF-E28D-4B6F-BC7E-3F94A8A4BAAD}" srcOrd="1" destOrd="0" presId="urn:microsoft.com/office/officeart/2005/8/layout/hierarchy1"/>
    <dgm:cxn modelId="{5F22063C-3300-4105-B6F2-58EC45FCF64A}" type="presParOf" srcId="{08C1BCFF-E28D-4B6F-BC7E-3F94A8A4BAAD}" destId="{9FF7BF9A-D0FC-4E04-8210-3605B95AFB7A}" srcOrd="0" destOrd="0" presId="urn:microsoft.com/office/officeart/2005/8/layout/hierarchy1"/>
    <dgm:cxn modelId="{3D0EC5F9-3037-4377-9B3C-AA90BE3E2AE9}" type="presParOf" srcId="{9FF7BF9A-D0FC-4E04-8210-3605B95AFB7A}" destId="{4FC00B52-4EA6-4997-B8D0-C766BF746A60}" srcOrd="0" destOrd="0" presId="urn:microsoft.com/office/officeart/2005/8/layout/hierarchy1"/>
    <dgm:cxn modelId="{45A89559-8F03-403C-80A7-9C8DE19115AB}" type="presParOf" srcId="{9FF7BF9A-D0FC-4E04-8210-3605B95AFB7A}" destId="{EE61B8FE-0425-4A5B-8013-6ECE53BD30DC}" srcOrd="1" destOrd="0" presId="urn:microsoft.com/office/officeart/2005/8/layout/hierarchy1"/>
    <dgm:cxn modelId="{0FF7A36A-9D1C-4501-9C55-915B952E5A39}" type="presParOf" srcId="{08C1BCFF-E28D-4B6F-BC7E-3F94A8A4BAAD}" destId="{5FF2981E-EBB7-4DB7-BB7C-6F6E6B4FD6C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7C0A1A-FAEF-4792-8CE4-4594E34FDF19}" type="doc">
      <dgm:prSet loTypeId="urn:microsoft.com/office/officeart/2016/7/layout/LinearBlockProcessNumbered" loCatId="process" qsTypeId="urn:microsoft.com/office/officeart/2005/8/quickstyle/simple4" qsCatId="simple" csTypeId="urn:microsoft.com/office/officeart/2005/8/colors/accent2_2" csCatId="accent2" phldr="1"/>
      <dgm:spPr/>
      <dgm:t>
        <a:bodyPr/>
        <a:lstStyle/>
        <a:p>
          <a:endParaRPr lang="en-US"/>
        </a:p>
      </dgm:t>
    </dgm:pt>
    <dgm:pt modelId="{76976342-4350-4BF7-8A82-8DB956527DFE}">
      <dgm:prSet/>
      <dgm:spPr/>
      <dgm:t>
        <a:bodyPr/>
        <a:lstStyle/>
        <a:p>
          <a:pPr>
            <a:defRPr cap="all"/>
          </a:pPr>
          <a:r>
            <a:rPr lang="en-US"/>
            <a:t>The household files will be sent to AHFA for review.</a:t>
          </a:r>
        </a:p>
      </dgm:t>
    </dgm:pt>
    <dgm:pt modelId="{3DA45B3A-2319-4769-A92F-B4428E81C559}" type="parTrans" cxnId="{6B0B70FD-2D4F-4E37-AEA6-6EF3A026974D}">
      <dgm:prSet/>
      <dgm:spPr/>
      <dgm:t>
        <a:bodyPr/>
        <a:lstStyle/>
        <a:p>
          <a:endParaRPr lang="en-US"/>
        </a:p>
      </dgm:t>
    </dgm:pt>
    <dgm:pt modelId="{B2CC452B-C4FC-4F56-B5FB-834029187196}" type="sibTrans" cxnId="{6B0B70FD-2D4F-4E37-AEA6-6EF3A026974D}">
      <dgm:prSet phldrT="01" phldr="0"/>
      <dgm:spPr/>
      <dgm:t>
        <a:bodyPr/>
        <a:lstStyle/>
        <a:p>
          <a:r>
            <a:rPr lang="en-US"/>
            <a:t>01</a:t>
          </a:r>
        </a:p>
      </dgm:t>
    </dgm:pt>
    <dgm:pt modelId="{E1DA20CB-438E-43C3-B129-E12BDD9DC60B}">
      <dgm:prSet/>
      <dgm:spPr/>
      <dgm:t>
        <a:bodyPr/>
        <a:lstStyle/>
        <a:p>
          <a:pPr>
            <a:defRPr cap="all"/>
          </a:pPr>
          <a:r>
            <a:rPr lang="en-US" dirty="0"/>
            <a:t>Make sure to send what is listed on the checklist</a:t>
          </a:r>
        </a:p>
      </dgm:t>
    </dgm:pt>
    <dgm:pt modelId="{C95633DF-180B-4DDE-B5C0-0DF9AE976496}" type="parTrans" cxnId="{A28431E8-38E4-41ED-A920-7766B159564C}">
      <dgm:prSet/>
      <dgm:spPr/>
      <dgm:t>
        <a:bodyPr/>
        <a:lstStyle/>
        <a:p>
          <a:endParaRPr lang="en-US"/>
        </a:p>
      </dgm:t>
    </dgm:pt>
    <dgm:pt modelId="{EC8234A3-2E94-43CC-8669-9142DEF59F33}" type="sibTrans" cxnId="{A28431E8-38E4-41ED-A920-7766B159564C}">
      <dgm:prSet phldrT="02" phldr="0"/>
      <dgm:spPr/>
      <dgm:t>
        <a:bodyPr/>
        <a:lstStyle/>
        <a:p>
          <a:r>
            <a:rPr lang="en-US"/>
            <a:t>02</a:t>
          </a:r>
        </a:p>
      </dgm:t>
    </dgm:pt>
    <dgm:pt modelId="{F63EC4D7-4057-499E-8D5A-ABBD1C5891A7}">
      <dgm:prSet/>
      <dgm:spPr/>
      <dgm:t>
        <a:bodyPr/>
        <a:lstStyle/>
        <a:p>
          <a:pPr>
            <a:defRPr cap="all"/>
          </a:pPr>
          <a:r>
            <a:rPr lang="en-US"/>
            <a:t>Make sure to send the requested files and information by the due date</a:t>
          </a:r>
        </a:p>
      </dgm:t>
    </dgm:pt>
    <dgm:pt modelId="{BB53CB41-F7D8-4100-A5BB-D5FC9284E022}" type="parTrans" cxnId="{40FA24DB-91F4-4B39-BBF1-F22B0CF9163A}">
      <dgm:prSet/>
      <dgm:spPr/>
      <dgm:t>
        <a:bodyPr/>
        <a:lstStyle/>
        <a:p>
          <a:endParaRPr lang="en-US"/>
        </a:p>
      </dgm:t>
    </dgm:pt>
    <dgm:pt modelId="{069CD14F-D2C1-4685-A797-3DFB944B8FFD}" type="sibTrans" cxnId="{40FA24DB-91F4-4B39-BBF1-F22B0CF9163A}">
      <dgm:prSet phldrT="03" phldr="0"/>
      <dgm:spPr/>
      <dgm:t>
        <a:bodyPr/>
        <a:lstStyle/>
        <a:p>
          <a:r>
            <a:rPr lang="en-US"/>
            <a:t>03</a:t>
          </a:r>
        </a:p>
      </dgm:t>
    </dgm:pt>
    <dgm:pt modelId="{1ACB34BB-8780-458E-BB12-5F8F18F35A5A}">
      <dgm:prSet/>
      <dgm:spPr/>
      <dgm:t>
        <a:bodyPr/>
        <a:lstStyle/>
        <a:p>
          <a:pPr>
            <a:defRPr cap="all"/>
          </a:pPr>
          <a:r>
            <a:rPr lang="en-US"/>
            <a:t>Make sure AHFA DMS has been updated through the required timeframe</a:t>
          </a:r>
        </a:p>
      </dgm:t>
    </dgm:pt>
    <dgm:pt modelId="{C50008BA-6046-450D-BB84-0C2B19E9AC50}" type="parTrans" cxnId="{0AA763B6-1BA8-451D-81EC-9F2C9C7DFC8B}">
      <dgm:prSet/>
      <dgm:spPr/>
      <dgm:t>
        <a:bodyPr/>
        <a:lstStyle/>
        <a:p>
          <a:endParaRPr lang="en-US"/>
        </a:p>
      </dgm:t>
    </dgm:pt>
    <dgm:pt modelId="{12F74A72-CDCA-49B0-84B0-654E751D135D}" type="sibTrans" cxnId="{0AA763B6-1BA8-451D-81EC-9F2C9C7DFC8B}">
      <dgm:prSet phldrT="04" phldr="0"/>
      <dgm:spPr/>
      <dgm:t>
        <a:bodyPr/>
        <a:lstStyle/>
        <a:p>
          <a:r>
            <a:rPr lang="en-US"/>
            <a:t>04</a:t>
          </a:r>
        </a:p>
      </dgm:t>
    </dgm:pt>
    <dgm:pt modelId="{E9643C18-C3F5-4CAF-BF50-5CB986EFDECB}" type="pres">
      <dgm:prSet presAssocID="{AE7C0A1A-FAEF-4792-8CE4-4594E34FDF19}" presName="Name0" presStyleCnt="0">
        <dgm:presLayoutVars>
          <dgm:animLvl val="lvl"/>
          <dgm:resizeHandles val="exact"/>
        </dgm:presLayoutVars>
      </dgm:prSet>
      <dgm:spPr/>
    </dgm:pt>
    <dgm:pt modelId="{C5B3A276-6238-4BF0-9E1A-903892F62710}" type="pres">
      <dgm:prSet presAssocID="{76976342-4350-4BF7-8A82-8DB956527DFE}" presName="compositeNode" presStyleCnt="0">
        <dgm:presLayoutVars>
          <dgm:bulletEnabled val="1"/>
        </dgm:presLayoutVars>
      </dgm:prSet>
      <dgm:spPr/>
    </dgm:pt>
    <dgm:pt modelId="{9E1441D6-212C-4332-B722-77198AA036E8}" type="pres">
      <dgm:prSet presAssocID="{76976342-4350-4BF7-8A82-8DB956527DFE}" presName="bgRect" presStyleLbl="alignNode1" presStyleIdx="0" presStyleCnt="4"/>
      <dgm:spPr/>
    </dgm:pt>
    <dgm:pt modelId="{50A5BF20-21C9-4A52-B8E0-D74C125FDE99}" type="pres">
      <dgm:prSet presAssocID="{B2CC452B-C4FC-4F56-B5FB-834029187196}" presName="sibTransNodeRect" presStyleLbl="alignNode1" presStyleIdx="0" presStyleCnt="4">
        <dgm:presLayoutVars>
          <dgm:chMax val="0"/>
          <dgm:bulletEnabled val="1"/>
        </dgm:presLayoutVars>
      </dgm:prSet>
      <dgm:spPr/>
    </dgm:pt>
    <dgm:pt modelId="{F8EB3DAF-57CA-4B73-B09F-37AED34119E8}" type="pres">
      <dgm:prSet presAssocID="{76976342-4350-4BF7-8A82-8DB956527DFE}" presName="nodeRect" presStyleLbl="alignNode1" presStyleIdx="0" presStyleCnt="4">
        <dgm:presLayoutVars>
          <dgm:bulletEnabled val="1"/>
        </dgm:presLayoutVars>
      </dgm:prSet>
      <dgm:spPr/>
    </dgm:pt>
    <dgm:pt modelId="{084357B3-070F-48BC-9A79-3520B8B2F55F}" type="pres">
      <dgm:prSet presAssocID="{B2CC452B-C4FC-4F56-B5FB-834029187196}" presName="sibTrans" presStyleCnt="0"/>
      <dgm:spPr/>
    </dgm:pt>
    <dgm:pt modelId="{728F857D-4651-4C05-8F73-59A353D64042}" type="pres">
      <dgm:prSet presAssocID="{E1DA20CB-438E-43C3-B129-E12BDD9DC60B}" presName="compositeNode" presStyleCnt="0">
        <dgm:presLayoutVars>
          <dgm:bulletEnabled val="1"/>
        </dgm:presLayoutVars>
      </dgm:prSet>
      <dgm:spPr/>
    </dgm:pt>
    <dgm:pt modelId="{27AA64F5-9127-483E-8117-39F1AC8492C4}" type="pres">
      <dgm:prSet presAssocID="{E1DA20CB-438E-43C3-B129-E12BDD9DC60B}" presName="bgRect" presStyleLbl="alignNode1" presStyleIdx="1" presStyleCnt="4"/>
      <dgm:spPr/>
    </dgm:pt>
    <dgm:pt modelId="{1E9B57B3-F90F-46F9-9252-B33AA94BDF82}" type="pres">
      <dgm:prSet presAssocID="{EC8234A3-2E94-43CC-8669-9142DEF59F33}" presName="sibTransNodeRect" presStyleLbl="alignNode1" presStyleIdx="1" presStyleCnt="4">
        <dgm:presLayoutVars>
          <dgm:chMax val="0"/>
          <dgm:bulletEnabled val="1"/>
        </dgm:presLayoutVars>
      </dgm:prSet>
      <dgm:spPr/>
    </dgm:pt>
    <dgm:pt modelId="{5A58C147-BD90-47F9-97C6-3E848DCFFEE3}" type="pres">
      <dgm:prSet presAssocID="{E1DA20CB-438E-43C3-B129-E12BDD9DC60B}" presName="nodeRect" presStyleLbl="alignNode1" presStyleIdx="1" presStyleCnt="4">
        <dgm:presLayoutVars>
          <dgm:bulletEnabled val="1"/>
        </dgm:presLayoutVars>
      </dgm:prSet>
      <dgm:spPr/>
    </dgm:pt>
    <dgm:pt modelId="{B2BE6062-9743-4AEF-AFB6-E6186BF1447E}" type="pres">
      <dgm:prSet presAssocID="{EC8234A3-2E94-43CC-8669-9142DEF59F33}" presName="sibTrans" presStyleCnt="0"/>
      <dgm:spPr/>
    </dgm:pt>
    <dgm:pt modelId="{5C94D4F9-17D5-4351-995F-4392D852819A}" type="pres">
      <dgm:prSet presAssocID="{F63EC4D7-4057-499E-8D5A-ABBD1C5891A7}" presName="compositeNode" presStyleCnt="0">
        <dgm:presLayoutVars>
          <dgm:bulletEnabled val="1"/>
        </dgm:presLayoutVars>
      </dgm:prSet>
      <dgm:spPr/>
    </dgm:pt>
    <dgm:pt modelId="{49FF3F3D-8209-4444-9B7A-0E02C1366996}" type="pres">
      <dgm:prSet presAssocID="{F63EC4D7-4057-499E-8D5A-ABBD1C5891A7}" presName="bgRect" presStyleLbl="alignNode1" presStyleIdx="2" presStyleCnt="4"/>
      <dgm:spPr/>
    </dgm:pt>
    <dgm:pt modelId="{4BCB126F-AC1D-4993-9353-829C518A5CFB}" type="pres">
      <dgm:prSet presAssocID="{069CD14F-D2C1-4685-A797-3DFB944B8FFD}" presName="sibTransNodeRect" presStyleLbl="alignNode1" presStyleIdx="2" presStyleCnt="4">
        <dgm:presLayoutVars>
          <dgm:chMax val="0"/>
          <dgm:bulletEnabled val="1"/>
        </dgm:presLayoutVars>
      </dgm:prSet>
      <dgm:spPr/>
    </dgm:pt>
    <dgm:pt modelId="{BE4C872B-299F-4D02-8584-C3893669C2C5}" type="pres">
      <dgm:prSet presAssocID="{F63EC4D7-4057-499E-8D5A-ABBD1C5891A7}" presName="nodeRect" presStyleLbl="alignNode1" presStyleIdx="2" presStyleCnt="4">
        <dgm:presLayoutVars>
          <dgm:bulletEnabled val="1"/>
        </dgm:presLayoutVars>
      </dgm:prSet>
      <dgm:spPr/>
    </dgm:pt>
    <dgm:pt modelId="{787483FB-4EF0-4BFD-A31D-BEE77773C8B3}" type="pres">
      <dgm:prSet presAssocID="{069CD14F-D2C1-4685-A797-3DFB944B8FFD}" presName="sibTrans" presStyleCnt="0"/>
      <dgm:spPr/>
    </dgm:pt>
    <dgm:pt modelId="{55D833AB-5446-4F7A-A601-6D3873C9ECF5}" type="pres">
      <dgm:prSet presAssocID="{1ACB34BB-8780-458E-BB12-5F8F18F35A5A}" presName="compositeNode" presStyleCnt="0">
        <dgm:presLayoutVars>
          <dgm:bulletEnabled val="1"/>
        </dgm:presLayoutVars>
      </dgm:prSet>
      <dgm:spPr/>
    </dgm:pt>
    <dgm:pt modelId="{CAB217D3-A6A6-4E15-8388-AED28AD12B9D}" type="pres">
      <dgm:prSet presAssocID="{1ACB34BB-8780-458E-BB12-5F8F18F35A5A}" presName="bgRect" presStyleLbl="alignNode1" presStyleIdx="3" presStyleCnt="4"/>
      <dgm:spPr/>
    </dgm:pt>
    <dgm:pt modelId="{75E09338-7EA8-4D2A-B839-2C3BE733636A}" type="pres">
      <dgm:prSet presAssocID="{12F74A72-CDCA-49B0-84B0-654E751D135D}" presName="sibTransNodeRect" presStyleLbl="alignNode1" presStyleIdx="3" presStyleCnt="4">
        <dgm:presLayoutVars>
          <dgm:chMax val="0"/>
          <dgm:bulletEnabled val="1"/>
        </dgm:presLayoutVars>
      </dgm:prSet>
      <dgm:spPr/>
    </dgm:pt>
    <dgm:pt modelId="{4351E76C-1409-46EC-A33A-6473B2DCD42D}" type="pres">
      <dgm:prSet presAssocID="{1ACB34BB-8780-458E-BB12-5F8F18F35A5A}" presName="nodeRect" presStyleLbl="alignNode1" presStyleIdx="3" presStyleCnt="4">
        <dgm:presLayoutVars>
          <dgm:bulletEnabled val="1"/>
        </dgm:presLayoutVars>
      </dgm:prSet>
      <dgm:spPr/>
    </dgm:pt>
  </dgm:ptLst>
  <dgm:cxnLst>
    <dgm:cxn modelId="{469E2932-597E-4762-B77B-670FC5E40FA2}" type="presOf" srcId="{76976342-4350-4BF7-8A82-8DB956527DFE}" destId="{9E1441D6-212C-4332-B722-77198AA036E8}" srcOrd="0" destOrd="0" presId="urn:microsoft.com/office/officeart/2016/7/layout/LinearBlockProcessNumbered"/>
    <dgm:cxn modelId="{DB30795B-0AC4-4352-A069-25D265A69ADE}" type="presOf" srcId="{12F74A72-CDCA-49B0-84B0-654E751D135D}" destId="{75E09338-7EA8-4D2A-B839-2C3BE733636A}" srcOrd="0" destOrd="0" presId="urn:microsoft.com/office/officeart/2016/7/layout/LinearBlockProcessNumbered"/>
    <dgm:cxn modelId="{60ECAF48-AD51-47BC-9EF2-E4E01264648F}" type="presOf" srcId="{1ACB34BB-8780-458E-BB12-5F8F18F35A5A}" destId="{CAB217D3-A6A6-4E15-8388-AED28AD12B9D}" srcOrd="0" destOrd="0" presId="urn:microsoft.com/office/officeart/2016/7/layout/LinearBlockProcessNumbered"/>
    <dgm:cxn modelId="{52CA294C-7A70-4D9C-910D-9D1E64572EFC}" type="presOf" srcId="{AE7C0A1A-FAEF-4792-8CE4-4594E34FDF19}" destId="{E9643C18-C3F5-4CAF-BF50-5CB986EFDECB}" srcOrd="0" destOrd="0" presId="urn:microsoft.com/office/officeart/2016/7/layout/LinearBlockProcessNumbered"/>
    <dgm:cxn modelId="{E4701E6D-651E-4EB4-BF6A-90B4E58F188A}" type="presOf" srcId="{E1DA20CB-438E-43C3-B129-E12BDD9DC60B}" destId="{27AA64F5-9127-483E-8117-39F1AC8492C4}" srcOrd="0" destOrd="0" presId="urn:microsoft.com/office/officeart/2016/7/layout/LinearBlockProcessNumbered"/>
    <dgm:cxn modelId="{478AB86F-2DB4-4AA2-AB67-4A61BD519D1F}" type="presOf" srcId="{F63EC4D7-4057-499E-8D5A-ABBD1C5891A7}" destId="{BE4C872B-299F-4D02-8584-C3893669C2C5}" srcOrd="1" destOrd="0" presId="urn:microsoft.com/office/officeart/2016/7/layout/LinearBlockProcessNumbered"/>
    <dgm:cxn modelId="{5AA82D84-43F9-49DC-9403-B653714CCC7C}" type="presOf" srcId="{1ACB34BB-8780-458E-BB12-5F8F18F35A5A}" destId="{4351E76C-1409-46EC-A33A-6473B2DCD42D}" srcOrd="1" destOrd="0" presId="urn:microsoft.com/office/officeart/2016/7/layout/LinearBlockProcessNumbered"/>
    <dgm:cxn modelId="{EC528C8D-4BD1-45E0-B1FB-11B7D0C094C0}" type="presOf" srcId="{F63EC4D7-4057-499E-8D5A-ABBD1C5891A7}" destId="{49FF3F3D-8209-4444-9B7A-0E02C1366996}" srcOrd="0" destOrd="0" presId="urn:microsoft.com/office/officeart/2016/7/layout/LinearBlockProcessNumbered"/>
    <dgm:cxn modelId="{5F42D694-1460-49B5-B84E-A9CDA2C00D56}" type="presOf" srcId="{E1DA20CB-438E-43C3-B129-E12BDD9DC60B}" destId="{5A58C147-BD90-47F9-97C6-3E848DCFFEE3}" srcOrd="1" destOrd="0" presId="urn:microsoft.com/office/officeart/2016/7/layout/LinearBlockProcessNumbered"/>
    <dgm:cxn modelId="{277B9899-3A7F-40C3-97F9-2B75AC5A0EE2}" type="presOf" srcId="{069CD14F-D2C1-4685-A797-3DFB944B8FFD}" destId="{4BCB126F-AC1D-4993-9353-829C518A5CFB}" srcOrd="0" destOrd="0" presId="urn:microsoft.com/office/officeart/2016/7/layout/LinearBlockProcessNumbered"/>
    <dgm:cxn modelId="{B156B2A1-F43A-411F-B7F5-FDC09106039D}" type="presOf" srcId="{B2CC452B-C4FC-4F56-B5FB-834029187196}" destId="{50A5BF20-21C9-4A52-B8E0-D74C125FDE99}" srcOrd="0" destOrd="0" presId="urn:microsoft.com/office/officeart/2016/7/layout/LinearBlockProcessNumbered"/>
    <dgm:cxn modelId="{C9B845A5-50F4-4B02-9F96-5A5BDEEDC283}" type="presOf" srcId="{76976342-4350-4BF7-8A82-8DB956527DFE}" destId="{F8EB3DAF-57CA-4B73-B09F-37AED34119E8}" srcOrd="1" destOrd="0" presId="urn:microsoft.com/office/officeart/2016/7/layout/LinearBlockProcessNumbered"/>
    <dgm:cxn modelId="{0AA763B6-1BA8-451D-81EC-9F2C9C7DFC8B}" srcId="{AE7C0A1A-FAEF-4792-8CE4-4594E34FDF19}" destId="{1ACB34BB-8780-458E-BB12-5F8F18F35A5A}" srcOrd="3" destOrd="0" parTransId="{C50008BA-6046-450D-BB84-0C2B19E9AC50}" sibTransId="{12F74A72-CDCA-49B0-84B0-654E751D135D}"/>
    <dgm:cxn modelId="{40FA24DB-91F4-4B39-BBF1-F22B0CF9163A}" srcId="{AE7C0A1A-FAEF-4792-8CE4-4594E34FDF19}" destId="{F63EC4D7-4057-499E-8D5A-ABBD1C5891A7}" srcOrd="2" destOrd="0" parTransId="{BB53CB41-F7D8-4100-A5BB-D5FC9284E022}" sibTransId="{069CD14F-D2C1-4685-A797-3DFB944B8FFD}"/>
    <dgm:cxn modelId="{3B6471E2-3296-476B-96E2-372E966D6193}" type="presOf" srcId="{EC8234A3-2E94-43CC-8669-9142DEF59F33}" destId="{1E9B57B3-F90F-46F9-9252-B33AA94BDF82}" srcOrd="0" destOrd="0" presId="urn:microsoft.com/office/officeart/2016/7/layout/LinearBlockProcessNumbered"/>
    <dgm:cxn modelId="{A28431E8-38E4-41ED-A920-7766B159564C}" srcId="{AE7C0A1A-FAEF-4792-8CE4-4594E34FDF19}" destId="{E1DA20CB-438E-43C3-B129-E12BDD9DC60B}" srcOrd="1" destOrd="0" parTransId="{C95633DF-180B-4DDE-B5C0-0DF9AE976496}" sibTransId="{EC8234A3-2E94-43CC-8669-9142DEF59F33}"/>
    <dgm:cxn modelId="{6B0B70FD-2D4F-4E37-AEA6-6EF3A026974D}" srcId="{AE7C0A1A-FAEF-4792-8CE4-4594E34FDF19}" destId="{76976342-4350-4BF7-8A82-8DB956527DFE}" srcOrd="0" destOrd="0" parTransId="{3DA45B3A-2319-4769-A92F-B4428E81C559}" sibTransId="{B2CC452B-C4FC-4F56-B5FB-834029187196}"/>
    <dgm:cxn modelId="{4518F955-06D1-45E3-A7FB-753A72E13D62}" type="presParOf" srcId="{E9643C18-C3F5-4CAF-BF50-5CB986EFDECB}" destId="{C5B3A276-6238-4BF0-9E1A-903892F62710}" srcOrd="0" destOrd="0" presId="urn:microsoft.com/office/officeart/2016/7/layout/LinearBlockProcessNumbered"/>
    <dgm:cxn modelId="{D5BA0146-6306-4D32-91FE-922131C2B8D7}" type="presParOf" srcId="{C5B3A276-6238-4BF0-9E1A-903892F62710}" destId="{9E1441D6-212C-4332-B722-77198AA036E8}" srcOrd="0" destOrd="0" presId="urn:microsoft.com/office/officeart/2016/7/layout/LinearBlockProcessNumbered"/>
    <dgm:cxn modelId="{208EED50-002E-4673-82FC-372A18670DED}" type="presParOf" srcId="{C5B3A276-6238-4BF0-9E1A-903892F62710}" destId="{50A5BF20-21C9-4A52-B8E0-D74C125FDE99}" srcOrd="1" destOrd="0" presId="urn:microsoft.com/office/officeart/2016/7/layout/LinearBlockProcessNumbered"/>
    <dgm:cxn modelId="{59FDADA2-DB57-4048-A90A-775CBFCCA81B}" type="presParOf" srcId="{C5B3A276-6238-4BF0-9E1A-903892F62710}" destId="{F8EB3DAF-57CA-4B73-B09F-37AED34119E8}" srcOrd="2" destOrd="0" presId="urn:microsoft.com/office/officeart/2016/7/layout/LinearBlockProcessNumbered"/>
    <dgm:cxn modelId="{371BCB2C-C386-4F9C-B40F-BAFA01296BCC}" type="presParOf" srcId="{E9643C18-C3F5-4CAF-BF50-5CB986EFDECB}" destId="{084357B3-070F-48BC-9A79-3520B8B2F55F}" srcOrd="1" destOrd="0" presId="urn:microsoft.com/office/officeart/2016/7/layout/LinearBlockProcessNumbered"/>
    <dgm:cxn modelId="{9276C04B-1457-4514-B098-017C9ABA57EF}" type="presParOf" srcId="{E9643C18-C3F5-4CAF-BF50-5CB986EFDECB}" destId="{728F857D-4651-4C05-8F73-59A353D64042}" srcOrd="2" destOrd="0" presId="urn:microsoft.com/office/officeart/2016/7/layout/LinearBlockProcessNumbered"/>
    <dgm:cxn modelId="{90A19EED-F2B5-40A3-992A-C45435598720}" type="presParOf" srcId="{728F857D-4651-4C05-8F73-59A353D64042}" destId="{27AA64F5-9127-483E-8117-39F1AC8492C4}" srcOrd="0" destOrd="0" presId="urn:microsoft.com/office/officeart/2016/7/layout/LinearBlockProcessNumbered"/>
    <dgm:cxn modelId="{4CABC8FE-8479-4849-982B-DF855C9263FE}" type="presParOf" srcId="{728F857D-4651-4C05-8F73-59A353D64042}" destId="{1E9B57B3-F90F-46F9-9252-B33AA94BDF82}" srcOrd="1" destOrd="0" presId="urn:microsoft.com/office/officeart/2016/7/layout/LinearBlockProcessNumbered"/>
    <dgm:cxn modelId="{65E3D7DD-16CA-4B6B-93E0-9B2EA2BB3CED}" type="presParOf" srcId="{728F857D-4651-4C05-8F73-59A353D64042}" destId="{5A58C147-BD90-47F9-97C6-3E848DCFFEE3}" srcOrd="2" destOrd="0" presId="urn:microsoft.com/office/officeart/2016/7/layout/LinearBlockProcessNumbered"/>
    <dgm:cxn modelId="{1D13A814-3F48-4565-ADD4-AFE25C826D39}" type="presParOf" srcId="{E9643C18-C3F5-4CAF-BF50-5CB986EFDECB}" destId="{B2BE6062-9743-4AEF-AFB6-E6186BF1447E}" srcOrd="3" destOrd="0" presId="urn:microsoft.com/office/officeart/2016/7/layout/LinearBlockProcessNumbered"/>
    <dgm:cxn modelId="{9004225A-C8E0-4067-8D52-889A38A0E81A}" type="presParOf" srcId="{E9643C18-C3F5-4CAF-BF50-5CB986EFDECB}" destId="{5C94D4F9-17D5-4351-995F-4392D852819A}" srcOrd="4" destOrd="0" presId="urn:microsoft.com/office/officeart/2016/7/layout/LinearBlockProcessNumbered"/>
    <dgm:cxn modelId="{CAB28679-F524-4897-A423-2E4A1B0AFD1C}" type="presParOf" srcId="{5C94D4F9-17D5-4351-995F-4392D852819A}" destId="{49FF3F3D-8209-4444-9B7A-0E02C1366996}" srcOrd="0" destOrd="0" presId="urn:microsoft.com/office/officeart/2016/7/layout/LinearBlockProcessNumbered"/>
    <dgm:cxn modelId="{470A9E69-A9BA-4725-B482-28F111192480}" type="presParOf" srcId="{5C94D4F9-17D5-4351-995F-4392D852819A}" destId="{4BCB126F-AC1D-4993-9353-829C518A5CFB}" srcOrd="1" destOrd="0" presId="urn:microsoft.com/office/officeart/2016/7/layout/LinearBlockProcessNumbered"/>
    <dgm:cxn modelId="{AABC42CE-E418-4CE4-BD17-940D729DEF8C}" type="presParOf" srcId="{5C94D4F9-17D5-4351-995F-4392D852819A}" destId="{BE4C872B-299F-4D02-8584-C3893669C2C5}" srcOrd="2" destOrd="0" presId="urn:microsoft.com/office/officeart/2016/7/layout/LinearBlockProcessNumbered"/>
    <dgm:cxn modelId="{5F26B083-41C3-46B4-B053-1EEFC85F6C9C}" type="presParOf" srcId="{E9643C18-C3F5-4CAF-BF50-5CB986EFDECB}" destId="{787483FB-4EF0-4BFD-A31D-BEE77773C8B3}" srcOrd="5" destOrd="0" presId="urn:microsoft.com/office/officeart/2016/7/layout/LinearBlockProcessNumbered"/>
    <dgm:cxn modelId="{38A0BC6E-5467-410F-AF16-CD5E17BF3179}" type="presParOf" srcId="{E9643C18-C3F5-4CAF-BF50-5CB986EFDECB}" destId="{55D833AB-5446-4F7A-A601-6D3873C9ECF5}" srcOrd="6" destOrd="0" presId="urn:microsoft.com/office/officeart/2016/7/layout/LinearBlockProcessNumbered"/>
    <dgm:cxn modelId="{5E57978B-E8FC-4234-A998-29B276C92615}" type="presParOf" srcId="{55D833AB-5446-4F7A-A601-6D3873C9ECF5}" destId="{CAB217D3-A6A6-4E15-8388-AED28AD12B9D}" srcOrd="0" destOrd="0" presId="urn:microsoft.com/office/officeart/2016/7/layout/LinearBlockProcessNumbered"/>
    <dgm:cxn modelId="{E26578A2-8D77-4904-B75E-9DC1BE2E599D}" type="presParOf" srcId="{55D833AB-5446-4F7A-A601-6D3873C9ECF5}" destId="{75E09338-7EA8-4D2A-B839-2C3BE733636A}" srcOrd="1" destOrd="0" presId="urn:microsoft.com/office/officeart/2016/7/layout/LinearBlockProcessNumbered"/>
    <dgm:cxn modelId="{3D721DC9-B7EC-49E5-A4C5-31657037014A}" type="presParOf" srcId="{55D833AB-5446-4F7A-A601-6D3873C9ECF5}" destId="{4351E76C-1409-46EC-A33A-6473B2DCD42D}"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7E323D-F41E-49A6-A3E5-4600A405A94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0CE48002-8DC4-4481-8F07-07C069C2DB51}">
      <dgm:prSet/>
      <dgm:spPr/>
      <dgm:t>
        <a:bodyPr/>
        <a:lstStyle/>
        <a:p>
          <a:r>
            <a:rPr lang="en-US" dirty="0"/>
            <a:t>Rent Increase do not have to be approved by AHFA.</a:t>
          </a:r>
        </a:p>
      </dgm:t>
    </dgm:pt>
    <dgm:pt modelId="{FE2A73EA-1BA1-4FA3-8401-1D6E74C83919}" type="parTrans" cxnId="{8E98018A-FDC9-4878-B6FB-E0658AB2C563}">
      <dgm:prSet/>
      <dgm:spPr/>
      <dgm:t>
        <a:bodyPr/>
        <a:lstStyle/>
        <a:p>
          <a:endParaRPr lang="en-US"/>
        </a:p>
      </dgm:t>
    </dgm:pt>
    <dgm:pt modelId="{4C86E87E-4596-4438-8CB4-88EC1F355E53}" type="sibTrans" cxnId="{8E98018A-FDC9-4878-B6FB-E0658AB2C563}">
      <dgm:prSet/>
      <dgm:spPr/>
      <dgm:t>
        <a:bodyPr/>
        <a:lstStyle/>
        <a:p>
          <a:endParaRPr lang="en-US"/>
        </a:p>
      </dgm:t>
    </dgm:pt>
    <dgm:pt modelId="{AE7D3403-8B21-44F6-9109-B5C9B71CDFF7}">
      <dgm:prSet/>
      <dgm:spPr/>
      <dgm:t>
        <a:bodyPr/>
        <a:lstStyle/>
        <a:p>
          <a:r>
            <a:rPr lang="en-US"/>
            <a:t>The following are the components of Gross Rent:</a:t>
          </a:r>
        </a:p>
      </dgm:t>
    </dgm:pt>
    <dgm:pt modelId="{5F51FDD9-DBB2-4516-BFB0-8D7896DD84FD}" type="parTrans" cxnId="{5B81DDD3-2C9B-4B2D-8B93-13A5DD8B2112}">
      <dgm:prSet/>
      <dgm:spPr/>
      <dgm:t>
        <a:bodyPr/>
        <a:lstStyle/>
        <a:p>
          <a:endParaRPr lang="en-US"/>
        </a:p>
      </dgm:t>
    </dgm:pt>
    <dgm:pt modelId="{69651BFC-F364-417D-A0B9-2381C72D638C}" type="sibTrans" cxnId="{5B81DDD3-2C9B-4B2D-8B93-13A5DD8B2112}">
      <dgm:prSet/>
      <dgm:spPr/>
      <dgm:t>
        <a:bodyPr/>
        <a:lstStyle/>
        <a:p>
          <a:endParaRPr lang="en-US"/>
        </a:p>
      </dgm:t>
    </dgm:pt>
    <dgm:pt modelId="{1EC41BA7-CCF2-43DF-9259-7CC1B1ED0116}">
      <dgm:prSet/>
      <dgm:spPr/>
      <dgm:t>
        <a:bodyPr/>
        <a:lstStyle/>
        <a:p>
          <a:r>
            <a:rPr lang="en-US"/>
            <a:t>Tenant Paid Rent</a:t>
          </a:r>
        </a:p>
      </dgm:t>
    </dgm:pt>
    <dgm:pt modelId="{F0ABD99A-070F-4DAC-BF47-DE8EFC8FF8AE}" type="parTrans" cxnId="{4328C3A1-54BE-41A7-980C-FCF0F382EEE0}">
      <dgm:prSet/>
      <dgm:spPr/>
      <dgm:t>
        <a:bodyPr/>
        <a:lstStyle/>
        <a:p>
          <a:endParaRPr lang="en-US"/>
        </a:p>
      </dgm:t>
    </dgm:pt>
    <dgm:pt modelId="{D32D4051-E13D-4460-B2E9-5D1576703661}" type="sibTrans" cxnId="{4328C3A1-54BE-41A7-980C-FCF0F382EEE0}">
      <dgm:prSet/>
      <dgm:spPr/>
      <dgm:t>
        <a:bodyPr/>
        <a:lstStyle/>
        <a:p>
          <a:endParaRPr lang="en-US"/>
        </a:p>
      </dgm:t>
    </dgm:pt>
    <dgm:pt modelId="{5C3B2F47-E875-4087-9603-8C99825694FE}">
      <dgm:prSet/>
      <dgm:spPr/>
      <dgm:t>
        <a:bodyPr/>
        <a:lstStyle/>
        <a:p>
          <a:r>
            <a:rPr lang="en-US"/>
            <a:t>Utility Allowance</a:t>
          </a:r>
        </a:p>
      </dgm:t>
    </dgm:pt>
    <dgm:pt modelId="{F8E481DD-3CF0-42A6-83FD-19ED40836DB2}" type="parTrans" cxnId="{315FEF4B-0CAD-4A75-A8BA-BECE96BF29BD}">
      <dgm:prSet/>
      <dgm:spPr/>
      <dgm:t>
        <a:bodyPr/>
        <a:lstStyle/>
        <a:p>
          <a:endParaRPr lang="en-US"/>
        </a:p>
      </dgm:t>
    </dgm:pt>
    <dgm:pt modelId="{2850B3F0-6467-4829-82E3-B75632CC8ACE}" type="sibTrans" cxnId="{315FEF4B-0CAD-4A75-A8BA-BECE96BF29BD}">
      <dgm:prSet/>
      <dgm:spPr/>
      <dgm:t>
        <a:bodyPr/>
        <a:lstStyle/>
        <a:p>
          <a:endParaRPr lang="en-US"/>
        </a:p>
      </dgm:t>
    </dgm:pt>
    <dgm:pt modelId="{93BB5FA5-5E8A-4D5B-A72F-93019D1DB9E2}">
      <dgm:prSet/>
      <dgm:spPr/>
      <dgm:t>
        <a:bodyPr/>
        <a:lstStyle/>
        <a:p>
          <a:r>
            <a:rPr lang="en-US"/>
            <a:t>Make sure to check the following to determine the Housing Credit Income and Rent set-aside requirement:</a:t>
          </a:r>
        </a:p>
      </dgm:t>
    </dgm:pt>
    <dgm:pt modelId="{6901112F-AD91-43FB-AC60-D88C37BA7B2D}" type="parTrans" cxnId="{C707D585-4249-439D-A5DB-8241375A41AD}">
      <dgm:prSet/>
      <dgm:spPr/>
      <dgm:t>
        <a:bodyPr/>
        <a:lstStyle/>
        <a:p>
          <a:endParaRPr lang="en-US"/>
        </a:p>
      </dgm:t>
    </dgm:pt>
    <dgm:pt modelId="{9102F20E-B6C6-43D5-A172-D5FE1F24EFDB}" type="sibTrans" cxnId="{C707D585-4249-439D-A5DB-8241375A41AD}">
      <dgm:prSet/>
      <dgm:spPr/>
      <dgm:t>
        <a:bodyPr/>
        <a:lstStyle/>
        <a:p>
          <a:endParaRPr lang="en-US"/>
        </a:p>
      </dgm:t>
    </dgm:pt>
    <dgm:pt modelId="{342597BD-2928-4A84-A619-9FD36054CFBA}">
      <dgm:prSet/>
      <dgm:spPr/>
      <dgm:t>
        <a:bodyPr/>
        <a:lstStyle/>
        <a:p>
          <a:r>
            <a:rPr lang="en-US" dirty="0"/>
            <a:t>Housing Credit LURC</a:t>
          </a:r>
        </a:p>
      </dgm:t>
    </dgm:pt>
    <dgm:pt modelId="{61BB0500-D5E5-404A-8789-95094D2EC8B0}" type="parTrans" cxnId="{3869E18A-2F99-42B5-BFCA-8D18443A204E}">
      <dgm:prSet/>
      <dgm:spPr/>
      <dgm:t>
        <a:bodyPr/>
        <a:lstStyle/>
        <a:p>
          <a:endParaRPr lang="en-US"/>
        </a:p>
      </dgm:t>
    </dgm:pt>
    <dgm:pt modelId="{EFCD13A6-DD5A-424B-BBF0-D23B53507761}" type="sibTrans" cxnId="{3869E18A-2F99-42B5-BFCA-8D18443A204E}">
      <dgm:prSet/>
      <dgm:spPr/>
      <dgm:t>
        <a:bodyPr/>
        <a:lstStyle/>
        <a:p>
          <a:endParaRPr lang="en-US"/>
        </a:p>
      </dgm:t>
    </dgm:pt>
    <dgm:pt modelId="{14E4A8BF-EDA2-4AD4-8EB0-9E0B8450B585}">
      <dgm:prSet/>
      <dgm:spPr/>
      <dgm:t>
        <a:bodyPr/>
        <a:lstStyle/>
        <a:p>
          <a:r>
            <a:rPr lang="en-US"/>
            <a:t>Project Application</a:t>
          </a:r>
        </a:p>
      </dgm:t>
    </dgm:pt>
    <dgm:pt modelId="{50E8CEC1-2DE7-4692-AE5B-8B916DE5AE32}" type="parTrans" cxnId="{48125D5E-4760-4CB4-B1A9-B73400820F61}">
      <dgm:prSet/>
      <dgm:spPr/>
      <dgm:t>
        <a:bodyPr/>
        <a:lstStyle/>
        <a:p>
          <a:endParaRPr lang="en-US"/>
        </a:p>
      </dgm:t>
    </dgm:pt>
    <dgm:pt modelId="{350E21CD-8E67-4C53-9FE1-763D4C9060BD}" type="sibTrans" cxnId="{48125D5E-4760-4CB4-B1A9-B73400820F61}">
      <dgm:prSet/>
      <dgm:spPr/>
      <dgm:t>
        <a:bodyPr/>
        <a:lstStyle/>
        <a:p>
          <a:endParaRPr lang="en-US"/>
        </a:p>
      </dgm:t>
    </dgm:pt>
    <dgm:pt modelId="{4F429A29-CD9F-41E6-8803-CA66B1366590}" type="pres">
      <dgm:prSet presAssocID="{907E323D-F41E-49A6-A3E5-4600A405A94C}" presName="linear" presStyleCnt="0">
        <dgm:presLayoutVars>
          <dgm:animLvl val="lvl"/>
          <dgm:resizeHandles val="exact"/>
        </dgm:presLayoutVars>
      </dgm:prSet>
      <dgm:spPr/>
    </dgm:pt>
    <dgm:pt modelId="{00682497-8907-46D3-ACAB-9A475D274303}" type="pres">
      <dgm:prSet presAssocID="{0CE48002-8DC4-4481-8F07-07C069C2DB51}" presName="parentText" presStyleLbl="node1" presStyleIdx="0" presStyleCnt="3">
        <dgm:presLayoutVars>
          <dgm:chMax val="0"/>
          <dgm:bulletEnabled val="1"/>
        </dgm:presLayoutVars>
      </dgm:prSet>
      <dgm:spPr/>
    </dgm:pt>
    <dgm:pt modelId="{305AD214-247E-4076-B535-7BF26262CE03}" type="pres">
      <dgm:prSet presAssocID="{4C86E87E-4596-4438-8CB4-88EC1F355E53}" presName="spacer" presStyleCnt="0"/>
      <dgm:spPr/>
    </dgm:pt>
    <dgm:pt modelId="{1F07DAF1-46E9-4501-946F-4BE62A7BC2B0}" type="pres">
      <dgm:prSet presAssocID="{AE7D3403-8B21-44F6-9109-B5C9B71CDFF7}" presName="parentText" presStyleLbl="node1" presStyleIdx="1" presStyleCnt="3">
        <dgm:presLayoutVars>
          <dgm:chMax val="0"/>
          <dgm:bulletEnabled val="1"/>
        </dgm:presLayoutVars>
      </dgm:prSet>
      <dgm:spPr/>
    </dgm:pt>
    <dgm:pt modelId="{9286C803-9E4F-443F-BAC4-73726728A21A}" type="pres">
      <dgm:prSet presAssocID="{AE7D3403-8B21-44F6-9109-B5C9B71CDFF7}" presName="childText" presStyleLbl="revTx" presStyleIdx="0" presStyleCnt="2">
        <dgm:presLayoutVars>
          <dgm:bulletEnabled val="1"/>
        </dgm:presLayoutVars>
      </dgm:prSet>
      <dgm:spPr/>
    </dgm:pt>
    <dgm:pt modelId="{63F50922-BB12-47CA-B611-6D00502B3699}" type="pres">
      <dgm:prSet presAssocID="{93BB5FA5-5E8A-4D5B-A72F-93019D1DB9E2}" presName="parentText" presStyleLbl="node1" presStyleIdx="2" presStyleCnt="3">
        <dgm:presLayoutVars>
          <dgm:chMax val="0"/>
          <dgm:bulletEnabled val="1"/>
        </dgm:presLayoutVars>
      </dgm:prSet>
      <dgm:spPr/>
    </dgm:pt>
    <dgm:pt modelId="{86932B91-FE7A-4542-93E5-8F32AAF280E3}" type="pres">
      <dgm:prSet presAssocID="{93BB5FA5-5E8A-4D5B-A72F-93019D1DB9E2}" presName="childText" presStyleLbl="revTx" presStyleIdx="1" presStyleCnt="2">
        <dgm:presLayoutVars>
          <dgm:bulletEnabled val="1"/>
        </dgm:presLayoutVars>
      </dgm:prSet>
      <dgm:spPr/>
    </dgm:pt>
  </dgm:ptLst>
  <dgm:cxnLst>
    <dgm:cxn modelId="{66583004-84DC-4C65-9117-D827BE2CF7DC}" type="presOf" srcId="{93BB5FA5-5E8A-4D5B-A72F-93019D1DB9E2}" destId="{63F50922-BB12-47CA-B611-6D00502B3699}" srcOrd="0" destOrd="0" presId="urn:microsoft.com/office/officeart/2005/8/layout/vList2"/>
    <dgm:cxn modelId="{8777570C-3D01-4AAB-9A03-8EBE365CF7AB}" type="presOf" srcId="{5C3B2F47-E875-4087-9603-8C99825694FE}" destId="{9286C803-9E4F-443F-BAC4-73726728A21A}" srcOrd="0" destOrd="1" presId="urn:microsoft.com/office/officeart/2005/8/layout/vList2"/>
    <dgm:cxn modelId="{781ACB2E-DA47-4415-A85F-2401E928ADBC}" type="presOf" srcId="{1EC41BA7-CCF2-43DF-9259-7CC1B1ED0116}" destId="{9286C803-9E4F-443F-BAC4-73726728A21A}" srcOrd="0" destOrd="0" presId="urn:microsoft.com/office/officeart/2005/8/layout/vList2"/>
    <dgm:cxn modelId="{FD09805D-A92E-4BFF-B52B-FE90D4362C47}" type="presOf" srcId="{907E323D-F41E-49A6-A3E5-4600A405A94C}" destId="{4F429A29-CD9F-41E6-8803-CA66B1366590}" srcOrd="0" destOrd="0" presId="urn:microsoft.com/office/officeart/2005/8/layout/vList2"/>
    <dgm:cxn modelId="{CCE1965D-4083-4B85-B3B8-4259D4290D4C}" type="presOf" srcId="{14E4A8BF-EDA2-4AD4-8EB0-9E0B8450B585}" destId="{86932B91-FE7A-4542-93E5-8F32AAF280E3}" srcOrd="0" destOrd="1" presId="urn:microsoft.com/office/officeart/2005/8/layout/vList2"/>
    <dgm:cxn modelId="{48125D5E-4760-4CB4-B1A9-B73400820F61}" srcId="{93BB5FA5-5E8A-4D5B-A72F-93019D1DB9E2}" destId="{14E4A8BF-EDA2-4AD4-8EB0-9E0B8450B585}" srcOrd="1" destOrd="0" parTransId="{50E8CEC1-2DE7-4692-AE5B-8B916DE5AE32}" sibTransId="{350E21CD-8E67-4C53-9FE1-763D4C9060BD}"/>
    <dgm:cxn modelId="{315FEF4B-0CAD-4A75-A8BA-BECE96BF29BD}" srcId="{AE7D3403-8B21-44F6-9109-B5C9B71CDFF7}" destId="{5C3B2F47-E875-4087-9603-8C99825694FE}" srcOrd="1" destOrd="0" parTransId="{F8E481DD-3CF0-42A6-83FD-19ED40836DB2}" sibTransId="{2850B3F0-6467-4829-82E3-B75632CC8ACE}"/>
    <dgm:cxn modelId="{BFF00F84-AC9A-496B-B00B-181C570AA008}" type="presOf" srcId="{0CE48002-8DC4-4481-8F07-07C069C2DB51}" destId="{00682497-8907-46D3-ACAB-9A475D274303}" srcOrd="0" destOrd="0" presId="urn:microsoft.com/office/officeart/2005/8/layout/vList2"/>
    <dgm:cxn modelId="{C707D585-4249-439D-A5DB-8241375A41AD}" srcId="{907E323D-F41E-49A6-A3E5-4600A405A94C}" destId="{93BB5FA5-5E8A-4D5B-A72F-93019D1DB9E2}" srcOrd="2" destOrd="0" parTransId="{6901112F-AD91-43FB-AC60-D88C37BA7B2D}" sibTransId="{9102F20E-B6C6-43D5-A172-D5FE1F24EFDB}"/>
    <dgm:cxn modelId="{8E98018A-FDC9-4878-B6FB-E0658AB2C563}" srcId="{907E323D-F41E-49A6-A3E5-4600A405A94C}" destId="{0CE48002-8DC4-4481-8F07-07C069C2DB51}" srcOrd="0" destOrd="0" parTransId="{FE2A73EA-1BA1-4FA3-8401-1D6E74C83919}" sibTransId="{4C86E87E-4596-4438-8CB4-88EC1F355E53}"/>
    <dgm:cxn modelId="{3869E18A-2F99-42B5-BFCA-8D18443A204E}" srcId="{93BB5FA5-5E8A-4D5B-A72F-93019D1DB9E2}" destId="{342597BD-2928-4A84-A619-9FD36054CFBA}" srcOrd="0" destOrd="0" parTransId="{61BB0500-D5E5-404A-8789-95094D2EC8B0}" sibTransId="{EFCD13A6-DD5A-424B-BBF0-D23B53507761}"/>
    <dgm:cxn modelId="{4328C3A1-54BE-41A7-980C-FCF0F382EEE0}" srcId="{AE7D3403-8B21-44F6-9109-B5C9B71CDFF7}" destId="{1EC41BA7-CCF2-43DF-9259-7CC1B1ED0116}" srcOrd="0" destOrd="0" parTransId="{F0ABD99A-070F-4DAC-BF47-DE8EFC8FF8AE}" sibTransId="{D32D4051-E13D-4460-B2E9-5D1576703661}"/>
    <dgm:cxn modelId="{BCFD13CF-F5B2-4B0F-9928-32687FB347C8}" type="presOf" srcId="{342597BD-2928-4A84-A619-9FD36054CFBA}" destId="{86932B91-FE7A-4542-93E5-8F32AAF280E3}" srcOrd="0" destOrd="0" presId="urn:microsoft.com/office/officeart/2005/8/layout/vList2"/>
    <dgm:cxn modelId="{5B81DDD3-2C9B-4B2D-8B93-13A5DD8B2112}" srcId="{907E323D-F41E-49A6-A3E5-4600A405A94C}" destId="{AE7D3403-8B21-44F6-9109-B5C9B71CDFF7}" srcOrd="1" destOrd="0" parTransId="{5F51FDD9-DBB2-4516-BFB0-8D7896DD84FD}" sibTransId="{69651BFC-F364-417D-A0B9-2381C72D638C}"/>
    <dgm:cxn modelId="{C6ED72DD-D381-4BBF-8280-D31855C61489}" type="presOf" srcId="{AE7D3403-8B21-44F6-9109-B5C9B71CDFF7}" destId="{1F07DAF1-46E9-4501-946F-4BE62A7BC2B0}" srcOrd="0" destOrd="0" presId="urn:microsoft.com/office/officeart/2005/8/layout/vList2"/>
    <dgm:cxn modelId="{5BBFA5BD-1028-4D86-9C6A-05AB9F72C560}" type="presParOf" srcId="{4F429A29-CD9F-41E6-8803-CA66B1366590}" destId="{00682497-8907-46D3-ACAB-9A475D274303}" srcOrd="0" destOrd="0" presId="urn:microsoft.com/office/officeart/2005/8/layout/vList2"/>
    <dgm:cxn modelId="{FB7CCD3C-BF64-4B77-894B-4E2BBF99DA18}" type="presParOf" srcId="{4F429A29-CD9F-41E6-8803-CA66B1366590}" destId="{305AD214-247E-4076-B535-7BF26262CE03}" srcOrd="1" destOrd="0" presId="urn:microsoft.com/office/officeart/2005/8/layout/vList2"/>
    <dgm:cxn modelId="{67E34001-F09B-4A19-B5A3-8F718412F137}" type="presParOf" srcId="{4F429A29-CD9F-41E6-8803-CA66B1366590}" destId="{1F07DAF1-46E9-4501-946F-4BE62A7BC2B0}" srcOrd="2" destOrd="0" presId="urn:microsoft.com/office/officeart/2005/8/layout/vList2"/>
    <dgm:cxn modelId="{2F4956F2-D3C9-4BC1-A49D-C092A53C6EF1}" type="presParOf" srcId="{4F429A29-CD9F-41E6-8803-CA66B1366590}" destId="{9286C803-9E4F-443F-BAC4-73726728A21A}" srcOrd="3" destOrd="0" presId="urn:microsoft.com/office/officeart/2005/8/layout/vList2"/>
    <dgm:cxn modelId="{09478688-6042-4C87-B571-4DD47654C431}" type="presParOf" srcId="{4F429A29-CD9F-41E6-8803-CA66B1366590}" destId="{63F50922-BB12-47CA-B611-6D00502B3699}" srcOrd="4" destOrd="0" presId="urn:microsoft.com/office/officeart/2005/8/layout/vList2"/>
    <dgm:cxn modelId="{F94165CF-C7C2-4F7F-959D-C690B3AB29FF}" type="presParOf" srcId="{4F429A29-CD9F-41E6-8803-CA66B1366590}" destId="{86932B91-FE7A-4542-93E5-8F32AAF280E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BFB6A9-4770-4496-AD2A-EC0C755AA5A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E189AE4-3067-4E4B-90E7-75CC950F959B}">
      <dgm:prSet/>
      <dgm:spPr/>
      <dgm:t>
        <a:bodyPr/>
        <a:lstStyle/>
        <a:p>
          <a:pPr>
            <a:lnSpc>
              <a:spcPct val="100000"/>
            </a:lnSpc>
          </a:pPr>
          <a:r>
            <a:rPr lang="en-US" dirty="0"/>
            <a:t>Submit HOME Project rent increases following the guidelines of Section 6.23 of AHFA’s compliance manual.</a:t>
          </a:r>
        </a:p>
      </dgm:t>
    </dgm:pt>
    <dgm:pt modelId="{AE4A1155-4C7C-4FEC-978D-1697FCD8003A}" type="parTrans" cxnId="{80F70297-19FC-4C0A-B883-AA9C29A78C94}">
      <dgm:prSet/>
      <dgm:spPr/>
      <dgm:t>
        <a:bodyPr/>
        <a:lstStyle/>
        <a:p>
          <a:endParaRPr lang="en-US"/>
        </a:p>
      </dgm:t>
    </dgm:pt>
    <dgm:pt modelId="{441388ED-5F59-454B-AEE9-E267991FD78B}" type="sibTrans" cxnId="{80F70297-19FC-4C0A-B883-AA9C29A78C94}">
      <dgm:prSet/>
      <dgm:spPr/>
      <dgm:t>
        <a:bodyPr/>
        <a:lstStyle/>
        <a:p>
          <a:endParaRPr lang="en-US"/>
        </a:p>
      </dgm:t>
    </dgm:pt>
    <dgm:pt modelId="{8BE93378-14E9-40A9-8929-74567382D5B0}">
      <dgm:prSet/>
      <dgm:spPr/>
      <dgm:t>
        <a:bodyPr/>
        <a:lstStyle/>
        <a:p>
          <a:pPr>
            <a:lnSpc>
              <a:spcPct val="100000"/>
            </a:lnSpc>
          </a:pPr>
          <a:r>
            <a:rPr lang="en-US" dirty="0"/>
            <a:t>The following are the components of Gross Rent </a:t>
          </a:r>
          <a:r>
            <a:rPr lang="en-US" b="1" dirty="0"/>
            <a:t>(New)</a:t>
          </a:r>
          <a:r>
            <a:rPr lang="en-US" dirty="0"/>
            <a:t>:</a:t>
          </a:r>
        </a:p>
      </dgm:t>
    </dgm:pt>
    <dgm:pt modelId="{133095A3-54C6-46BE-9DC2-E326A4911701}" type="parTrans" cxnId="{960AA54A-2E26-463B-A15E-2DABFAE65B45}">
      <dgm:prSet/>
      <dgm:spPr/>
      <dgm:t>
        <a:bodyPr/>
        <a:lstStyle/>
        <a:p>
          <a:endParaRPr lang="en-US"/>
        </a:p>
      </dgm:t>
    </dgm:pt>
    <dgm:pt modelId="{CCB2EEAE-BB9F-42E0-AF6B-81A1DD0F52A3}" type="sibTrans" cxnId="{960AA54A-2E26-463B-A15E-2DABFAE65B45}">
      <dgm:prSet/>
      <dgm:spPr/>
      <dgm:t>
        <a:bodyPr/>
        <a:lstStyle/>
        <a:p>
          <a:endParaRPr lang="en-US"/>
        </a:p>
      </dgm:t>
    </dgm:pt>
    <dgm:pt modelId="{2EE84D31-762D-4535-B848-46FFCCA5DB1D}">
      <dgm:prSet/>
      <dgm:spPr/>
      <dgm:t>
        <a:bodyPr/>
        <a:lstStyle/>
        <a:p>
          <a:pPr>
            <a:lnSpc>
              <a:spcPct val="100000"/>
            </a:lnSpc>
          </a:pPr>
          <a:r>
            <a:rPr lang="en-US"/>
            <a:t>Tenant Paid Rent</a:t>
          </a:r>
        </a:p>
      </dgm:t>
    </dgm:pt>
    <dgm:pt modelId="{5282BBB7-FECD-497B-A1B8-FD69ADBDD11C}" type="parTrans" cxnId="{D103DC73-478C-46CD-8C11-63291D05CD75}">
      <dgm:prSet/>
      <dgm:spPr/>
      <dgm:t>
        <a:bodyPr/>
        <a:lstStyle/>
        <a:p>
          <a:endParaRPr lang="en-US"/>
        </a:p>
      </dgm:t>
    </dgm:pt>
    <dgm:pt modelId="{48E58EE8-B42C-4249-BF01-DC53335712F7}" type="sibTrans" cxnId="{D103DC73-478C-46CD-8C11-63291D05CD75}">
      <dgm:prSet/>
      <dgm:spPr/>
      <dgm:t>
        <a:bodyPr/>
        <a:lstStyle/>
        <a:p>
          <a:endParaRPr lang="en-US"/>
        </a:p>
      </dgm:t>
    </dgm:pt>
    <dgm:pt modelId="{E897EE53-B5EE-4757-8072-57DAF6E74F97}">
      <dgm:prSet/>
      <dgm:spPr/>
      <dgm:t>
        <a:bodyPr/>
        <a:lstStyle/>
        <a:p>
          <a:pPr>
            <a:lnSpc>
              <a:spcPct val="100000"/>
            </a:lnSpc>
          </a:pPr>
          <a:r>
            <a:rPr lang="en-US" dirty="0"/>
            <a:t>Utility Allowance</a:t>
          </a:r>
        </a:p>
      </dgm:t>
    </dgm:pt>
    <dgm:pt modelId="{AEE3B9D6-EC4E-4A5F-8625-EA6B42F96FCC}" type="parTrans" cxnId="{47C68570-E06A-4AB1-862F-B5C58883D5F7}">
      <dgm:prSet/>
      <dgm:spPr/>
      <dgm:t>
        <a:bodyPr/>
        <a:lstStyle/>
        <a:p>
          <a:endParaRPr lang="en-US"/>
        </a:p>
      </dgm:t>
    </dgm:pt>
    <dgm:pt modelId="{24791276-E947-4253-9492-043B978F0A73}" type="sibTrans" cxnId="{47C68570-E06A-4AB1-862F-B5C58883D5F7}">
      <dgm:prSet/>
      <dgm:spPr/>
      <dgm:t>
        <a:bodyPr/>
        <a:lstStyle/>
        <a:p>
          <a:endParaRPr lang="en-US"/>
        </a:p>
      </dgm:t>
    </dgm:pt>
    <dgm:pt modelId="{1D4D721F-603C-4099-8152-C90AC625141E}">
      <dgm:prSet/>
      <dgm:spPr/>
      <dgm:t>
        <a:bodyPr/>
        <a:lstStyle/>
        <a:p>
          <a:pPr>
            <a:lnSpc>
              <a:spcPct val="100000"/>
            </a:lnSpc>
          </a:pPr>
          <a:r>
            <a:rPr lang="en-US"/>
            <a:t>The gross rent must be at or below the current HOME Rent limits.</a:t>
          </a:r>
        </a:p>
      </dgm:t>
    </dgm:pt>
    <dgm:pt modelId="{4ED9D3DD-63F5-47F7-A3D3-93CFA8E0D353}" type="parTrans" cxnId="{868F6610-0C84-45BE-B830-3F44E2980996}">
      <dgm:prSet/>
      <dgm:spPr/>
      <dgm:t>
        <a:bodyPr/>
        <a:lstStyle/>
        <a:p>
          <a:endParaRPr lang="en-US"/>
        </a:p>
      </dgm:t>
    </dgm:pt>
    <dgm:pt modelId="{A03721B3-4BBF-435B-859D-BCE626A66FAC}" type="sibTrans" cxnId="{868F6610-0C84-45BE-B830-3F44E2980996}">
      <dgm:prSet/>
      <dgm:spPr/>
      <dgm:t>
        <a:bodyPr/>
        <a:lstStyle/>
        <a:p>
          <a:endParaRPr lang="en-US"/>
        </a:p>
      </dgm:t>
    </dgm:pt>
    <dgm:pt modelId="{67B0113B-5080-4BB0-9B12-C307781B3D26}">
      <dgm:prSet/>
      <dgm:spPr/>
      <dgm:t>
        <a:bodyPr/>
        <a:lstStyle/>
        <a:p>
          <a:pPr>
            <a:lnSpc>
              <a:spcPct val="100000"/>
            </a:lnSpc>
          </a:pPr>
          <a:r>
            <a:rPr lang="en-US" dirty="0"/>
            <a:t>AHFA will post the HOME income and rent limits each year once they are in affect.</a:t>
          </a:r>
        </a:p>
      </dgm:t>
    </dgm:pt>
    <dgm:pt modelId="{1153DF69-7F80-4DF5-A56F-6C0BEFF44AB1}" type="parTrans" cxnId="{E25B7488-3398-4D51-B568-9185D8A00E79}">
      <dgm:prSet/>
      <dgm:spPr/>
      <dgm:t>
        <a:bodyPr/>
        <a:lstStyle/>
        <a:p>
          <a:endParaRPr lang="en-US"/>
        </a:p>
      </dgm:t>
    </dgm:pt>
    <dgm:pt modelId="{6E81D09E-9E42-4F12-97B0-F9060430AC53}" type="sibTrans" cxnId="{E25B7488-3398-4D51-B568-9185D8A00E79}">
      <dgm:prSet/>
      <dgm:spPr/>
      <dgm:t>
        <a:bodyPr/>
        <a:lstStyle/>
        <a:p>
          <a:endParaRPr lang="en-US"/>
        </a:p>
      </dgm:t>
    </dgm:pt>
    <dgm:pt modelId="{99CAEDD9-656D-4781-9DB2-FAFFC70BF78D}" type="pres">
      <dgm:prSet presAssocID="{89BFB6A9-4770-4496-AD2A-EC0C755AA5A8}" presName="root" presStyleCnt="0">
        <dgm:presLayoutVars>
          <dgm:dir/>
          <dgm:resizeHandles val="exact"/>
        </dgm:presLayoutVars>
      </dgm:prSet>
      <dgm:spPr/>
    </dgm:pt>
    <dgm:pt modelId="{B324C1D9-19A8-48BA-8E14-D94377C39741}" type="pres">
      <dgm:prSet presAssocID="{EE189AE4-3067-4E4B-90E7-75CC950F959B}" presName="compNode" presStyleCnt="0"/>
      <dgm:spPr/>
    </dgm:pt>
    <dgm:pt modelId="{4762E000-AC20-4120-97B3-350DBEC878B7}" type="pres">
      <dgm:prSet presAssocID="{EE189AE4-3067-4E4B-90E7-75CC950F959B}" presName="bgRect" presStyleLbl="bgShp" presStyleIdx="0" presStyleCnt="4"/>
      <dgm:spPr/>
    </dgm:pt>
    <dgm:pt modelId="{25891F8C-C36B-49F6-8B36-99DF1E56F8F2}" type="pres">
      <dgm:prSet presAssocID="{EE189AE4-3067-4E4B-90E7-75CC950F959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me"/>
        </a:ext>
      </dgm:extLst>
    </dgm:pt>
    <dgm:pt modelId="{40907AF0-B2AE-47DD-9B64-945F5473103F}" type="pres">
      <dgm:prSet presAssocID="{EE189AE4-3067-4E4B-90E7-75CC950F959B}" presName="spaceRect" presStyleCnt="0"/>
      <dgm:spPr/>
    </dgm:pt>
    <dgm:pt modelId="{5E8E9109-0CCD-4D12-A6C0-855D9B2C76FC}" type="pres">
      <dgm:prSet presAssocID="{EE189AE4-3067-4E4B-90E7-75CC950F959B}" presName="parTx" presStyleLbl="revTx" presStyleIdx="0" presStyleCnt="5">
        <dgm:presLayoutVars>
          <dgm:chMax val="0"/>
          <dgm:chPref val="0"/>
        </dgm:presLayoutVars>
      </dgm:prSet>
      <dgm:spPr/>
    </dgm:pt>
    <dgm:pt modelId="{B78B0698-0FF3-422D-A49A-B9E3E1155370}" type="pres">
      <dgm:prSet presAssocID="{441388ED-5F59-454B-AEE9-E267991FD78B}" presName="sibTrans" presStyleCnt="0"/>
      <dgm:spPr/>
    </dgm:pt>
    <dgm:pt modelId="{26785C0E-448A-418E-B9EF-17D8B8419B71}" type="pres">
      <dgm:prSet presAssocID="{8BE93378-14E9-40A9-8929-74567382D5B0}" presName="compNode" presStyleCnt="0"/>
      <dgm:spPr/>
    </dgm:pt>
    <dgm:pt modelId="{5D2B489B-916E-46D6-BADC-867E4384B80E}" type="pres">
      <dgm:prSet presAssocID="{8BE93378-14E9-40A9-8929-74567382D5B0}" presName="bgRect" presStyleLbl="bgShp" presStyleIdx="1" presStyleCnt="4"/>
      <dgm:spPr/>
    </dgm:pt>
    <dgm:pt modelId="{BE84D220-D407-4768-B64F-762AA190129D}" type="pres">
      <dgm:prSet presAssocID="{8BE93378-14E9-40A9-8929-74567382D5B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3DA542F5-3A3A-4719-97D8-C0A5D5921E74}" type="pres">
      <dgm:prSet presAssocID="{8BE93378-14E9-40A9-8929-74567382D5B0}" presName="spaceRect" presStyleCnt="0"/>
      <dgm:spPr/>
    </dgm:pt>
    <dgm:pt modelId="{25243128-5122-4466-90E3-6FFE75981BE7}" type="pres">
      <dgm:prSet presAssocID="{8BE93378-14E9-40A9-8929-74567382D5B0}" presName="parTx" presStyleLbl="revTx" presStyleIdx="1" presStyleCnt="5">
        <dgm:presLayoutVars>
          <dgm:chMax val="0"/>
          <dgm:chPref val="0"/>
        </dgm:presLayoutVars>
      </dgm:prSet>
      <dgm:spPr/>
    </dgm:pt>
    <dgm:pt modelId="{EF0F092E-C7F5-4F55-A3D1-EB438D49B404}" type="pres">
      <dgm:prSet presAssocID="{8BE93378-14E9-40A9-8929-74567382D5B0}" presName="desTx" presStyleLbl="revTx" presStyleIdx="2" presStyleCnt="5">
        <dgm:presLayoutVars/>
      </dgm:prSet>
      <dgm:spPr/>
    </dgm:pt>
    <dgm:pt modelId="{0F8D68CD-7D6E-44A7-954F-ACD954845E9A}" type="pres">
      <dgm:prSet presAssocID="{CCB2EEAE-BB9F-42E0-AF6B-81A1DD0F52A3}" presName="sibTrans" presStyleCnt="0"/>
      <dgm:spPr/>
    </dgm:pt>
    <dgm:pt modelId="{B759711E-C1E4-4841-9964-8FB337094A26}" type="pres">
      <dgm:prSet presAssocID="{1D4D721F-603C-4099-8152-C90AC625141E}" presName="compNode" presStyleCnt="0"/>
      <dgm:spPr/>
    </dgm:pt>
    <dgm:pt modelId="{7C179448-4A4A-4E66-9095-48FB845C9D5A}" type="pres">
      <dgm:prSet presAssocID="{1D4D721F-603C-4099-8152-C90AC625141E}" presName="bgRect" presStyleLbl="bgShp" presStyleIdx="2" presStyleCnt="4"/>
      <dgm:spPr/>
    </dgm:pt>
    <dgm:pt modelId="{B47D657E-E5A5-4DBE-ACB5-F43D984D567D}" type="pres">
      <dgm:prSet presAssocID="{1D4D721F-603C-4099-8152-C90AC625141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ilding"/>
        </a:ext>
      </dgm:extLst>
    </dgm:pt>
    <dgm:pt modelId="{D454399D-A61B-4840-A68C-7F7479621FA5}" type="pres">
      <dgm:prSet presAssocID="{1D4D721F-603C-4099-8152-C90AC625141E}" presName="spaceRect" presStyleCnt="0"/>
      <dgm:spPr/>
    </dgm:pt>
    <dgm:pt modelId="{F7F9FB5A-5843-4E34-8EB8-63F85731ACB0}" type="pres">
      <dgm:prSet presAssocID="{1D4D721F-603C-4099-8152-C90AC625141E}" presName="parTx" presStyleLbl="revTx" presStyleIdx="3" presStyleCnt="5">
        <dgm:presLayoutVars>
          <dgm:chMax val="0"/>
          <dgm:chPref val="0"/>
        </dgm:presLayoutVars>
      </dgm:prSet>
      <dgm:spPr/>
    </dgm:pt>
    <dgm:pt modelId="{3EF5CBE8-E627-4A8B-8DC0-687FEC8438FB}" type="pres">
      <dgm:prSet presAssocID="{A03721B3-4BBF-435B-859D-BCE626A66FAC}" presName="sibTrans" presStyleCnt="0"/>
      <dgm:spPr/>
    </dgm:pt>
    <dgm:pt modelId="{1F94BB53-7DFB-495B-8615-C66D034406F7}" type="pres">
      <dgm:prSet presAssocID="{67B0113B-5080-4BB0-9B12-C307781B3D26}" presName="compNode" presStyleCnt="0"/>
      <dgm:spPr/>
    </dgm:pt>
    <dgm:pt modelId="{58A4F392-ECB1-45E8-8AC5-F79C284DF9FC}" type="pres">
      <dgm:prSet presAssocID="{67B0113B-5080-4BB0-9B12-C307781B3D26}" presName="bgRect" presStyleLbl="bgShp" presStyleIdx="3" presStyleCnt="4"/>
      <dgm:spPr/>
    </dgm:pt>
    <dgm:pt modelId="{84A2815A-DE1A-47B8-9877-3CC3BB83CD41}" type="pres">
      <dgm:prSet presAssocID="{67B0113B-5080-4BB0-9B12-C307781B3D2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use"/>
        </a:ext>
      </dgm:extLst>
    </dgm:pt>
    <dgm:pt modelId="{DF5496B7-5A5A-4630-AA4E-93998C2B1115}" type="pres">
      <dgm:prSet presAssocID="{67B0113B-5080-4BB0-9B12-C307781B3D26}" presName="spaceRect" presStyleCnt="0"/>
      <dgm:spPr/>
    </dgm:pt>
    <dgm:pt modelId="{C5C69210-0B02-4819-B120-50C12B01A792}" type="pres">
      <dgm:prSet presAssocID="{67B0113B-5080-4BB0-9B12-C307781B3D26}" presName="parTx" presStyleLbl="revTx" presStyleIdx="4" presStyleCnt="5">
        <dgm:presLayoutVars>
          <dgm:chMax val="0"/>
          <dgm:chPref val="0"/>
        </dgm:presLayoutVars>
      </dgm:prSet>
      <dgm:spPr/>
    </dgm:pt>
  </dgm:ptLst>
  <dgm:cxnLst>
    <dgm:cxn modelId="{39FFCB08-44F8-4AA9-A9F8-6F68DD94040D}" type="presOf" srcId="{1D4D721F-603C-4099-8152-C90AC625141E}" destId="{F7F9FB5A-5843-4E34-8EB8-63F85731ACB0}" srcOrd="0" destOrd="0" presId="urn:microsoft.com/office/officeart/2018/2/layout/IconVerticalSolidList"/>
    <dgm:cxn modelId="{868F6610-0C84-45BE-B830-3F44E2980996}" srcId="{89BFB6A9-4770-4496-AD2A-EC0C755AA5A8}" destId="{1D4D721F-603C-4099-8152-C90AC625141E}" srcOrd="2" destOrd="0" parTransId="{4ED9D3DD-63F5-47F7-A3D3-93CFA8E0D353}" sibTransId="{A03721B3-4BBF-435B-859D-BCE626A66FAC}"/>
    <dgm:cxn modelId="{D0180135-45CC-4D5B-9D87-C25A77DB408E}" type="presOf" srcId="{E897EE53-B5EE-4757-8072-57DAF6E74F97}" destId="{EF0F092E-C7F5-4F55-A3D1-EB438D49B404}" srcOrd="0" destOrd="1" presId="urn:microsoft.com/office/officeart/2018/2/layout/IconVerticalSolidList"/>
    <dgm:cxn modelId="{9E394A47-0990-41A3-BE78-954BCFA506F6}" type="presOf" srcId="{67B0113B-5080-4BB0-9B12-C307781B3D26}" destId="{C5C69210-0B02-4819-B120-50C12B01A792}" srcOrd="0" destOrd="0" presId="urn:microsoft.com/office/officeart/2018/2/layout/IconVerticalSolidList"/>
    <dgm:cxn modelId="{960AA54A-2E26-463B-A15E-2DABFAE65B45}" srcId="{89BFB6A9-4770-4496-AD2A-EC0C755AA5A8}" destId="{8BE93378-14E9-40A9-8929-74567382D5B0}" srcOrd="1" destOrd="0" parTransId="{133095A3-54C6-46BE-9DC2-E326A4911701}" sibTransId="{CCB2EEAE-BB9F-42E0-AF6B-81A1DD0F52A3}"/>
    <dgm:cxn modelId="{7BCF126F-4345-439B-858A-EDA613DB9BA5}" type="presOf" srcId="{89BFB6A9-4770-4496-AD2A-EC0C755AA5A8}" destId="{99CAEDD9-656D-4781-9DB2-FAFFC70BF78D}" srcOrd="0" destOrd="0" presId="urn:microsoft.com/office/officeart/2018/2/layout/IconVerticalSolidList"/>
    <dgm:cxn modelId="{47C68570-E06A-4AB1-862F-B5C58883D5F7}" srcId="{8BE93378-14E9-40A9-8929-74567382D5B0}" destId="{E897EE53-B5EE-4757-8072-57DAF6E74F97}" srcOrd="1" destOrd="0" parTransId="{AEE3B9D6-EC4E-4A5F-8625-EA6B42F96FCC}" sibTransId="{24791276-E947-4253-9492-043B978F0A73}"/>
    <dgm:cxn modelId="{24B82572-3A07-4C9F-808A-9C99B2EF320C}" type="presOf" srcId="{2EE84D31-762D-4535-B848-46FFCCA5DB1D}" destId="{EF0F092E-C7F5-4F55-A3D1-EB438D49B404}" srcOrd="0" destOrd="0" presId="urn:microsoft.com/office/officeart/2018/2/layout/IconVerticalSolidList"/>
    <dgm:cxn modelId="{D103DC73-478C-46CD-8C11-63291D05CD75}" srcId="{8BE93378-14E9-40A9-8929-74567382D5B0}" destId="{2EE84D31-762D-4535-B848-46FFCCA5DB1D}" srcOrd="0" destOrd="0" parTransId="{5282BBB7-FECD-497B-A1B8-FD69ADBDD11C}" sibTransId="{48E58EE8-B42C-4249-BF01-DC53335712F7}"/>
    <dgm:cxn modelId="{63B83457-BC10-434A-A16D-5A63F562B9FD}" type="presOf" srcId="{8BE93378-14E9-40A9-8929-74567382D5B0}" destId="{25243128-5122-4466-90E3-6FFE75981BE7}" srcOrd="0" destOrd="0" presId="urn:microsoft.com/office/officeart/2018/2/layout/IconVerticalSolidList"/>
    <dgm:cxn modelId="{E25B7488-3398-4D51-B568-9185D8A00E79}" srcId="{89BFB6A9-4770-4496-AD2A-EC0C755AA5A8}" destId="{67B0113B-5080-4BB0-9B12-C307781B3D26}" srcOrd="3" destOrd="0" parTransId="{1153DF69-7F80-4DF5-A56F-6C0BEFF44AB1}" sibTransId="{6E81D09E-9E42-4F12-97B0-F9060430AC53}"/>
    <dgm:cxn modelId="{80F70297-19FC-4C0A-B883-AA9C29A78C94}" srcId="{89BFB6A9-4770-4496-AD2A-EC0C755AA5A8}" destId="{EE189AE4-3067-4E4B-90E7-75CC950F959B}" srcOrd="0" destOrd="0" parTransId="{AE4A1155-4C7C-4FEC-978D-1697FCD8003A}" sibTransId="{441388ED-5F59-454B-AEE9-E267991FD78B}"/>
    <dgm:cxn modelId="{87F446D5-8AF6-4E1E-A876-781E435BF108}" type="presOf" srcId="{EE189AE4-3067-4E4B-90E7-75CC950F959B}" destId="{5E8E9109-0CCD-4D12-A6C0-855D9B2C76FC}" srcOrd="0" destOrd="0" presId="urn:microsoft.com/office/officeart/2018/2/layout/IconVerticalSolidList"/>
    <dgm:cxn modelId="{26815DDE-B0AF-4D9B-A84C-AC3ED1F3D0A8}" type="presParOf" srcId="{99CAEDD9-656D-4781-9DB2-FAFFC70BF78D}" destId="{B324C1D9-19A8-48BA-8E14-D94377C39741}" srcOrd="0" destOrd="0" presId="urn:microsoft.com/office/officeart/2018/2/layout/IconVerticalSolidList"/>
    <dgm:cxn modelId="{15F4F98D-D8A6-49A7-8BDF-65ECD52D739E}" type="presParOf" srcId="{B324C1D9-19A8-48BA-8E14-D94377C39741}" destId="{4762E000-AC20-4120-97B3-350DBEC878B7}" srcOrd="0" destOrd="0" presId="urn:microsoft.com/office/officeart/2018/2/layout/IconVerticalSolidList"/>
    <dgm:cxn modelId="{55049DF4-542C-4CD7-9FF8-8ED76CEBA581}" type="presParOf" srcId="{B324C1D9-19A8-48BA-8E14-D94377C39741}" destId="{25891F8C-C36B-49F6-8B36-99DF1E56F8F2}" srcOrd="1" destOrd="0" presId="urn:microsoft.com/office/officeart/2018/2/layout/IconVerticalSolidList"/>
    <dgm:cxn modelId="{196D20CA-6F12-4659-A5A5-EBC1C21C17EE}" type="presParOf" srcId="{B324C1D9-19A8-48BA-8E14-D94377C39741}" destId="{40907AF0-B2AE-47DD-9B64-945F5473103F}" srcOrd="2" destOrd="0" presId="urn:microsoft.com/office/officeart/2018/2/layout/IconVerticalSolidList"/>
    <dgm:cxn modelId="{DDD5E977-ECE3-4AEC-AD3F-D51CC7508039}" type="presParOf" srcId="{B324C1D9-19A8-48BA-8E14-D94377C39741}" destId="{5E8E9109-0CCD-4D12-A6C0-855D9B2C76FC}" srcOrd="3" destOrd="0" presId="urn:microsoft.com/office/officeart/2018/2/layout/IconVerticalSolidList"/>
    <dgm:cxn modelId="{E97368D8-6F59-4002-81BB-F4359AC0956F}" type="presParOf" srcId="{99CAEDD9-656D-4781-9DB2-FAFFC70BF78D}" destId="{B78B0698-0FF3-422D-A49A-B9E3E1155370}" srcOrd="1" destOrd="0" presId="urn:microsoft.com/office/officeart/2018/2/layout/IconVerticalSolidList"/>
    <dgm:cxn modelId="{4C8650FB-F085-4DC0-BD8D-9E83544F01B3}" type="presParOf" srcId="{99CAEDD9-656D-4781-9DB2-FAFFC70BF78D}" destId="{26785C0E-448A-418E-B9EF-17D8B8419B71}" srcOrd="2" destOrd="0" presId="urn:microsoft.com/office/officeart/2018/2/layout/IconVerticalSolidList"/>
    <dgm:cxn modelId="{E3A5B58B-73C6-4FE5-B513-CA15D2AD663B}" type="presParOf" srcId="{26785C0E-448A-418E-B9EF-17D8B8419B71}" destId="{5D2B489B-916E-46D6-BADC-867E4384B80E}" srcOrd="0" destOrd="0" presId="urn:microsoft.com/office/officeart/2018/2/layout/IconVerticalSolidList"/>
    <dgm:cxn modelId="{EFA6FCBA-6D57-4CFE-927C-0DE607A5BCCE}" type="presParOf" srcId="{26785C0E-448A-418E-B9EF-17D8B8419B71}" destId="{BE84D220-D407-4768-B64F-762AA190129D}" srcOrd="1" destOrd="0" presId="urn:microsoft.com/office/officeart/2018/2/layout/IconVerticalSolidList"/>
    <dgm:cxn modelId="{2B0CA6F2-9AF3-413E-A529-EB3400A4939D}" type="presParOf" srcId="{26785C0E-448A-418E-B9EF-17D8B8419B71}" destId="{3DA542F5-3A3A-4719-97D8-C0A5D5921E74}" srcOrd="2" destOrd="0" presId="urn:microsoft.com/office/officeart/2018/2/layout/IconVerticalSolidList"/>
    <dgm:cxn modelId="{C2BDCE2B-B503-41B4-B191-C830EF5701F6}" type="presParOf" srcId="{26785C0E-448A-418E-B9EF-17D8B8419B71}" destId="{25243128-5122-4466-90E3-6FFE75981BE7}" srcOrd="3" destOrd="0" presId="urn:microsoft.com/office/officeart/2018/2/layout/IconVerticalSolidList"/>
    <dgm:cxn modelId="{F11D418B-1F9C-44BE-AC0D-E5F27E6484CD}" type="presParOf" srcId="{26785C0E-448A-418E-B9EF-17D8B8419B71}" destId="{EF0F092E-C7F5-4F55-A3D1-EB438D49B404}" srcOrd="4" destOrd="0" presId="urn:microsoft.com/office/officeart/2018/2/layout/IconVerticalSolidList"/>
    <dgm:cxn modelId="{E88A8E67-6247-4F76-A74E-91AF2F73147E}" type="presParOf" srcId="{99CAEDD9-656D-4781-9DB2-FAFFC70BF78D}" destId="{0F8D68CD-7D6E-44A7-954F-ACD954845E9A}" srcOrd="3" destOrd="0" presId="urn:microsoft.com/office/officeart/2018/2/layout/IconVerticalSolidList"/>
    <dgm:cxn modelId="{0722C755-7ADC-4538-A973-AC35CA270B67}" type="presParOf" srcId="{99CAEDD9-656D-4781-9DB2-FAFFC70BF78D}" destId="{B759711E-C1E4-4841-9964-8FB337094A26}" srcOrd="4" destOrd="0" presId="urn:microsoft.com/office/officeart/2018/2/layout/IconVerticalSolidList"/>
    <dgm:cxn modelId="{6FF1805D-2A5A-4838-BF65-2E79C77BD436}" type="presParOf" srcId="{B759711E-C1E4-4841-9964-8FB337094A26}" destId="{7C179448-4A4A-4E66-9095-48FB845C9D5A}" srcOrd="0" destOrd="0" presId="urn:microsoft.com/office/officeart/2018/2/layout/IconVerticalSolidList"/>
    <dgm:cxn modelId="{AE216A53-8BC5-43FF-AAFA-54E064A855B3}" type="presParOf" srcId="{B759711E-C1E4-4841-9964-8FB337094A26}" destId="{B47D657E-E5A5-4DBE-ACB5-F43D984D567D}" srcOrd="1" destOrd="0" presId="urn:microsoft.com/office/officeart/2018/2/layout/IconVerticalSolidList"/>
    <dgm:cxn modelId="{7808E49E-376A-43AF-B8E1-F07537169910}" type="presParOf" srcId="{B759711E-C1E4-4841-9964-8FB337094A26}" destId="{D454399D-A61B-4840-A68C-7F7479621FA5}" srcOrd="2" destOrd="0" presId="urn:microsoft.com/office/officeart/2018/2/layout/IconVerticalSolidList"/>
    <dgm:cxn modelId="{EB157F06-0384-4D45-8CE8-21AC2319676F}" type="presParOf" srcId="{B759711E-C1E4-4841-9964-8FB337094A26}" destId="{F7F9FB5A-5843-4E34-8EB8-63F85731ACB0}" srcOrd="3" destOrd="0" presId="urn:microsoft.com/office/officeart/2018/2/layout/IconVerticalSolidList"/>
    <dgm:cxn modelId="{D5F4EA6B-6591-4D7B-8A9E-7E0A74B94572}" type="presParOf" srcId="{99CAEDD9-656D-4781-9DB2-FAFFC70BF78D}" destId="{3EF5CBE8-E627-4A8B-8DC0-687FEC8438FB}" srcOrd="5" destOrd="0" presId="urn:microsoft.com/office/officeart/2018/2/layout/IconVerticalSolidList"/>
    <dgm:cxn modelId="{1BF5F3E0-6574-40B2-850F-4AB388EFA830}" type="presParOf" srcId="{99CAEDD9-656D-4781-9DB2-FAFFC70BF78D}" destId="{1F94BB53-7DFB-495B-8615-C66D034406F7}" srcOrd="6" destOrd="0" presId="urn:microsoft.com/office/officeart/2018/2/layout/IconVerticalSolidList"/>
    <dgm:cxn modelId="{6604E470-2A41-463A-979A-DBA532543BCC}" type="presParOf" srcId="{1F94BB53-7DFB-495B-8615-C66D034406F7}" destId="{58A4F392-ECB1-45E8-8AC5-F79C284DF9FC}" srcOrd="0" destOrd="0" presId="urn:microsoft.com/office/officeart/2018/2/layout/IconVerticalSolidList"/>
    <dgm:cxn modelId="{7BB66FF1-2873-46A2-A9AC-6290D9D0687B}" type="presParOf" srcId="{1F94BB53-7DFB-495B-8615-C66D034406F7}" destId="{84A2815A-DE1A-47B8-9877-3CC3BB83CD41}" srcOrd="1" destOrd="0" presId="urn:microsoft.com/office/officeart/2018/2/layout/IconVerticalSolidList"/>
    <dgm:cxn modelId="{6428891D-8BD4-4645-95D4-611F19D5D77A}" type="presParOf" srcId="{1F94BB53-7DFB-495B-8615-C66D034406F7}" destId="{DF5496B7-5A5A-4630-AA4E-93998C2B1115}" srcOrd="2" destOrd="0" presId="urn:microsoft.com/office/officeart/2018/2/layout/IconVerticalSolidList"/>
    <dgm:cxn modelId="{BF40D6DD-CB91-4621-9584-EEDB4937F394}" type="presParOf" srcId="{1F94BB53-7DFB-495B-8615-C66D034406F7}" destId="{C5C69210-0B02-4819-B120-50C12B01A79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5EDEF2-F948-4162-8691-939B90C35920}" type="doc">
      <dgm:prSet loTypeId="urn:microsoft.com/office/officeart/2005/8/layout/vList5" loCatId="list" qsTypeId="urn:microsoft.com/office/officeart/2005/8/quickstyle/simple4" qsCatId="simple" csTypeId="urn:microsoft.com/office/officeart/2005/8/colors/accent3_2" csCatId="accent3"/>
      <dgm:spPr/>
      <dgm:t>
        <a:bodyPr/>
        <a:lstStyle/>
        <a:p>
          <a:endParaRPr lang="en-US"/>
        </a:p>
      </dgm:t>
    </dgm:pt>
    <dgm:pt modelId="{59E7BC4D-C0CB-4031-AD4F-EF32FD0E9158}">
      <dgm:prSet/>
      <dgm:spPr/>
      <dgm:t>
        <a:bodyPr/>
        <a:lstStyle/>
        <a:p>
          <a:r>
            <a:rPr lang="en-US"/>
            <a:t>Housing Trust Fund (HTF) funded properties have a 30-year Affordability Period.</a:t>
          </a:r>
        </a:p>
      </dgm:t>
    </dgm:pt>
    <dgm:pt modelId="{9FCCD71C-12C3-4C30-9154-1B4CC72C3C50}" type="parTrans" cxnId="{E28A8164-44C8-4156-8A48-C69871173449}">
      <dgm:prSet/>
      <dgm:spPr/>
      <dgm:t>
        <a:bodyPr/>
        <a:lstStyle/>
        <a:p>
          <a:endParaRPr lang="en-US"/>
        </a:p>
      </dgm:t>
    </dgm:pt>
    <dgm:pt modelId="{CB9661A2-000F-4FBE-83D4-23D0ECE0FF55}" type="sibTrans" cxnId="{E28A8164-44C8-4156-8A48-C69871173449}">
      <dgm:prSet phldrT="01" phldr="0"/>
      <dgm:spPr/>
      <dgm:t>
        <a:bodyPr/>
        <a:lstStyle/>
        <a:p>
          <a:endParaRPr lang="en-US"/>
        </a:p>
      </dgm:t>
    </dgm:pt>
    <dgm:pt modelId="{CA089540-BF75-4DC9-A3E4-89F3D4F0F877}">
      <dgm:prSet/>
      <dgm:spPr/>
      <dgm:t>
        <a:bodyPr/>
        <a:lstStyle/>
        <a:p>
          <a:r>
            <a:rPr lang="en-US"/>
            <a:t>An on-site inspection will occur once every three years.</a:t>
          </a:r>
        </a:p>
      </dgm:t>
    </dgm:pt>
    <dgm:pt modelId="{17877515-0C09-4C61-BB70-25879D150DC2}" type="parTrans" cxnId="{6069F762-B54A-454C-B5B1-A78B9F792A9D}">
      <dgm:prSet/>
      <dgm:spPr/>
      <dgm:t>
        <a:bodyPr/>
        <a:lstStyle/>
        <a:p>
          <a:endParaRPr lang="en-US"/>
        </a:p>
      </dgm:t>
    </dgm:pt>
    <dgm:pt modelId="{0DB0D29A-4332-4DCC-A0E6-0158C5A4FE69}" type="sibTrans" cxnId="{6069F762-B54A-454C-B5B1-A78B9F792A9D}">
      <dgm:prSet phldrT="02" phldr="0"/>
      <dgm:spPr/>
      <dgm:t>
        <a:bodyPr/>
        <a:lstStyle/>
        <a:p>
          <a:endParaRPr lang="en-US"/>
        </a:p>
      </dgm:t>
    </dgm:pt>
    <dgm:pt modelId="{00F54122-EB97-44BF-B10B-2D14B56EE04F}">
      <dgm:prSet/>
      <dgm:spPr/>
      <dgm:t>
        <a:bodyPr/>
        <a:lstStyle/>
        <a:p>
          <a:r>
            <a:rPr lang="en-US"/>
            <a:t>The Project must have a HTF Affirmative Marketing Plan.</a:t>
          </a:r>
        </a:p>
      </dgm:t>
    </dgm:pt>
    <dgm:pt modelId="{39244B16-2DC7-4CBB-A03A-FF7BB878237D}" type="parTrans" cxnId="{881860B4-2C12-4B02-ACB4-F1BA3F4335F2}">
      <dgm:prSet/>
      <dgm:spPr/>
      <dgm:t>
        <a:bodyPr/>
        <a:lstStyle/>
        <a:p>
          <a:endParaRPr lang="en-US"/>
        </a:p>
      </dgm:t>
    </dgm:pt>
    <dgm:pt modelId="{4D7A2005-C317-4973-8073-4C2BA9AFA9F2}" type="sibTrans" cxnId="{881860B4-2C12-4B02-ACB4-F1BA3F4335F2}">
      <dgm:prSet phldrT="03" phldr="0"/>
      <dgm:spPr/>
      <dgm:t>
        <a:bodyPr/>
        <a:lstStyle/>
        <a:p>
          <a:endParaRPr lang="en-US"/>
        </a:p>
      </dgm:t>
    </dgm:pt>
    <dgm:pt modelId="{D121A006-A7D0-4203-872D-5A94D5DF77E2}">
      <dgm:prSet/>
      <dgm:spPr/>
      <dgm:t>
        <a:bodyPr/>
        <a:lstStyle/>
        <a:p>
          <a:r>
            <a:rPr lang="en-US"/>
            <a:t>Components of Gross Rent are the following:</a:t>
          </a:r>
        </a:p>
      </dgm:t>
    </dgm:pt>
    <dgm:pt modelId="{E1C12096-96A6-489C-A872-90677C63FE98}" type="parTrans" cxnId="{5C5902FB-FD02-4679-AC3B-296D23D91F40}">
      <dgm:prSet/>
      <dgm:spPr/>
      <dgm:t>
        <a:bodyPr/>
        <a:lstStyle/>
        <a:p>
          <a:endParaRPr lang="en-US"/>
        </a:p>
      </dgm:t>
    </dgm:pt>
    <dgm:pt modelId="{52064AB2-3D8A-47BA-AD24-24D798357DBE}" type="sibTrans" cxnId="{5C5902FB-FD02-4679-AC3B-296D23D91F40}">
      <dgm:prSet phldrT="04" phldr="0"/>
      <dgm:spPr/>
      <dgm:t>
        <a:bodyPr/>
        <a:lstStyle/>
        <a:p>
          <a:endParaRPr lang="en-US"/>
        </a:p>
      </dgm:t>
    </dgm:pt>
    <dgm:pt modelId="{54CAADD8-CBB9-46A1-AC34-A5167D3DC36C}">
      <dgm:prSet/>
      <dgm:spPr/>
      <dgm:t>
        <a:bodyPr/>
        <a:lstStyle/>
        <a:p>
          <a:r>
            <a:rPr lang="en-US"/>
            <a:t>Tenant Paid Rent</a:t>
          </a:r>
        </a:p>
      </dgm:t>
    </dgm:pt>
    <dgm:pt modelId="{3DFB06C1-6CC4-4AFD-816E-02009911C25D}" type="parTrans" cxnId="{5B2CC0B6-DAB7-4F6E-832E-36A1A947A4AB}">
      <dgm:prSet/>
      <dgm:spPr/>
      <dgm:t>
        <a:bodyPr/>
        <a:lstStyle/>
        <a:p>
          <a:endParaRPr lang="en-US"/>
        </a:p>
      </dgm:t>
    </dgm:pt>
    <dgm:pt modelId="{6B5E6E87-D9A4-4C22-B707-A497089F0CAF}" type="sibTrans" cxnId="{5B2CC0B6-DAB7-4F6E-832E-36A1A947A4AB}">
      <dgm:prSet/>
      <dgm:spPr/>
      <dgm:t>
        <a:bodyPr/>
        <a:lstStyle/>
        <a:p>
          <a:endParaRPr lang="en-US"/>
        </a:p>
      </dgm:t>
    </dgm:pt>
    <dgm:pt modelId="{4A2D47EB-D878-4B74-B4D9-F1D426680C68}">
      <dgm:prSet/>
      <dgm:spPr/>
      <dgm:t>
        <a:bodyPr/>
        <a:lstStyle/>
        <a:p>
          <a:r>
            <a:rPr lang="en-US"/>
            <a:t>Utility Allowance</a:t>
          </a:r>
        </a:p>
      </dgm:t>
    </dgm:pt>
    <dgm:pt modelId="{B590C464-E51E-433F-A911-FA6ABE7BD222}" type="parTrans" cxnId="{736819C4-BCBC-427A-9259-EC12AC5BD51D}">
      <dgm:prSet/>
      <dgm:spPr/>
      <dgm:t>
        <a:bodyPr/>
        <a:lstStyle/>
        <a:p>
          <a:endParaRPr lang="en-US"/>
        </a:p>
      </dgm:t>
    </dgm:pt>
    <dgm:pt modelId="{AC7CFC06-4A0E-492D-ADF5-0903E41E76AD}" type="sibTrans" cxnId="{736819C4-BCBC-427A-9259-EC12AC5BD51D}">
      <dgm:prSet/>
      <dgm:spPr/>
      <dgm:t>
        <a:bodyPr/>
        <a:lstStyle/>
        <a:p>
          <a:endParaRPr lang="en-US"/>
        </a:p>
      </dgm:t>
    </dgm:pt>
    <dgm:pt modelId="{0769AE71-6E45-442C-97B4-31B667322612}" type="pres">
      <dgm:prSet presAssocID="{8C5EDEF2-F948-4162-8691-939B90C35920}" presName="Name0" presStyleCnt="0">
        <dgm:presLayoutVars>
          <dgm:dir/>
          <dgm:animLvl val="lvl"/>
          <dgm:resizeHandles val="exact"/>
        </dgm:presLayoutVars>
      </dgm:prSet>
      <dgm:spPr/>
    </dgm:pt>
    <dgm:pt modelId="{FBF149F1-817D-4A67-AFAD-3DEAEC6F4530}" type="pres">
      <dgm:prSet presAssocID="{59E7BC4D-C0CB-4031-AD4F-EF32FD0E9158}" presName="linNode" presStyleCnt="0"/>
      <dgm:spPr/>
    </dgm:pt>
    <dgm:pt modelId="{C3749D0B-D754-4435-A2BC-2A3A4A834BFA}" type="pres">
      <dgm:prSet presAssocID="{59E7BC4D-C0CB-4031-AD4F-EF32FD0E9158}" presName="parentText" presStyleLbl="node1" presStyleIdx="0" presStyleCnt="4">
        <dgm:presLayoutVars>
          <dgm:chMax val="1"/>
          <dgm:bulletEnabled val="1"/>
        </dgm:presLayoutVars>
      </dgm:prSet>
      <dgm:spPr/>
    </dgm:pt>
    <dgm:pt modelId="{56B9FEED-1864-43B3-8960-EDDD5448EB5E}" type="pres">
      <dgm:prSet presAssocID="{CB9661A2-000F-4FBE-83D4-23D0ECE0FF55}" presName="sp" presStyleCnt="0"/>
      <dgm:spPr/>
    </dgm:pt>
    <dgm:pt modelId="{F8F1EDD6-C7FA-4FEB-9D1D-6316571B8305}" type="pres">
      <dgm:prSet presAssocID="{CA089540-BF75-4DC9-A3E4-89F3D4F0F877}" presName="linNode" presStyleCnt="0"/>
      <dgm:spPr/>
    </dgm:pt>
    <dgm:pt modelId="{361B03CD-DFA5-4D50-BBE1-1862A0773BF1}" type="pres">
      <dgm:prSet presAssocID="{CA089540-BF75-4DC9-A3E4-89F3D4F0F877}" presName="parentText" presStyleLbl="node1" presStyleIdx="1" presStyleCnt="4">
        <dgm:presLayoutVars>
          <dgm:chMax val="1"/>
          <dgm:bulletEnabled val="1"/>
        </dgm:presLayoutVars>
      </dgm:prSet>
      <dgm:spPr/>
    </dgm:pt>
    <dgm:pt modelId="{46BE4687-2C4F-4C1D-87F6-ED0B19098391}" type="pres">
      <dgm:prSet presAssocID="{0DB0D29A-4332-4DCC-A0E6-0158C5A4FE69}" presName="sp" presStyleCnt="0"/>
      <dgm:spPr/>
    </dgm:pt>
    <dgm:pt modelId="{06F27634-C61F-4BD4-8153-4F65ED0BFD12}" type="pres">
      <dgm:prSet presAssocID="{00F54122-EB97-44BF-B10B-2D14B56EE04F}" presName="linNode" presStyleCnt="0"/>
      <dgm:spPr/>
    </dgm:pt>
    <dgm:pt modelId="{509B7825-6C03-48E8-AB8A-7A3E5AC0212D}" type="pres">
      <dgm:prSet presAssocID="{00F54122-EB97-44BF-B10B-2D14B56EE04F}" presName="parentText" presStyleLbl="node1" presStyleIdx="2" presStyleCnt="4">
        <dgm:presLayoutVars>
          <dgm:chMax val="1"/>
          <dgm:bulletEnabled val="1"/>
        </dgm:presLayoutVars>
      </dgm:prSet>
      <dgm:spPr/>
    </dgm:pt>
    <dgm:pt modelId="{CF81D9FD-F8DF-4D5E-8DED-4CB798D418C5}" type="pres">
      <dgm:prSet presAssocID="{4D7A2005-C317-4973-8073-4C2BA9AFA9F2}" presName="sp" presStyleCnt="0"/>
      <dgm:spPr/>
    </dgm:pt>
    <dgm:pt modelId="{8508055E-FF86-46BF-B11F-09129739A700}" type="pres">
      <dgm:prSet presAssocID="{D121A006-A7D0-4203-872D-5A94D5DF77E2}" presName="linNode" presStyleCnt="0"/>
      <dgm:spPr/>
    </dgm:pt>
    <dgm:pt modelId="{7C72BBC4-D85B-4165-AA1E-FA6CE332B860}" type="pres">
      <dgm:prSet presAssocID="{D121A006-A7D0-4203-872D-5A94D5DF77E2}" presName="parentText" presStyleLbl="node1" presStyleIdx="3" presStyleCnt="4">
        <dgm:presLayoutVars>
          <dgm:chMax val="1"/>
          <dgm:bulletEnabled val="1"/>
        </dgm:presLayoutVars>
      </dgm:prSet>
      <dgm:spPr/>
    </dgm:pt>
    <dgm:pt modelId="{C2E8461A-3408-459C-89E4-6561B391E469}" type="pres">
      <dgm:prSet presAssocID="{D121A006-A7D0-4203-872D-5A94D5DF77E2}" presName="descendantText" presStyleLbl="alignAccFollowNode1" presStyleIdx="0" presStyleCnt="1">
        <dgm:presLayoutVars>
          <dgm:bulletEnabled val="1"/>
        </dgm:presLayoutVars>
      </dgm:prSet>
      <dgm:spPr/>
    </dgm:pt>
  </dgm:ptLst>
  <dgm:cxnLst>
    <dgm:cxn modelId="{53399C1E-363F-49BF-A8E0-AF9537CAC017}" type="presOf" srcId="{54CAADD8-CBB9-46A1-AC34-A5167D3DC36C}" destId="{C2E8461A-3408-459C-89E4-6561B391E469}" srcOrd="0" destOrd="0" presId="urn:microsoft.com/office/officeart/2005/8/layout/vList5"/>
    <dgm:cxn modelId="{6069F762-B54A-454C-B5B1-A78B9F792A9D}" srcId="{8C5EDEF2-F948-4162-8691-939B90C35920}" destId="{CA089540-BF75-4DC9-A3E4-89F3D4F0F877}" srcOrd="1" destOrd="0" parTransId="{17877515-0C09-4C61-BB70-25879D150DC2}" sibTransId="{0DB0D29A-4332-4DCC-A0E6-0158C5A4FE69}"/>
    <dgm:cxn modelId="{E28A8164-44C8-4156-8A48-C69871173449}" srcId="{8C5EDEF2-F948-4162-8691-939B90C35920}" destId="{59E7BC4D-C0CB-4031-AD4F-EF32FD0E9158}" srcOrd="0" destOrd="0" parTransId="{9FCCD71C-12C3-4C30-9154-1B4CC72C3C50}" sibTransId="{CB9661A2-000F-4FBE-83D4-23D0ECE0FF55}"/>
    <dgm:cxn modelId="{F997D566-FC09-4E51-9E42-6E55F73B72A9}" type="presOf" srcId="{00F54122-EB97-44BF-B10B-2D14B56EE04F}" destId="{509B7825-6C03-48E8-AB8A-7A3E5AC0212D}" srcOrd="0" destOrd="0" presId="urn:microsoft.com/office/officeart/2005/8/layout/vList5"/>
    <dgm:cxn modelId="{7044597E-9D51-4F35-8D1B-307E3C9D2683}" type="presOf" srcId="{CA089540-BF75-4DC9-A3E4-89F3D4F0F877}" destId="{361B03CD-DFA5-4D50-BBE1-1862A0773BF1}" srcOrd="0" destOrd="0" presId="urn:microsoft.com/office/officeart/2005/8/layout/vList5"/>
    <dgm:cxn modelId="{43509A8A-F29A-4585-8B1E-0FB906634B76}" type="presOf" srcId="{59E7BC4D-C0CB-4031-AD4F-EF32FD0E9158}" destId="{C3749D0B-D754-4435-A2BC-2A3A4A834BFA}" srcOrd="0" destOrd="0" presId="urn:microsoft.com/office/officeart/2005/8/layout/vList5"/>
    <dgm:cxn modelId="{D9EE9DA4-BDA2-4EA6-A548-2E29FD5DDF11}" type="presOf" srcId="{D121A006-A7D0-4203-872D-5A94D5DF77E2}" destId="{7C72BBC4-D85B-4165-AA1E-FA6CE332B860}" srcOrd="0" destOrd="0" presId="urn:microsoft.com/office/officeart/2005/8/layout/vList5"/>
    <dgm:cxn modelId="{881860B4-2C12-4B02-ACB4-F1BA3F4335F2}" srcId="{8C5EDEF2-F948-4162-8691-939B90C35920}" destId="{00F54122-EB97-44BF-B10B-2D14B56EE04F}" srcOrd="2" destOrd="0" parTransId="{39244B16-2DC7-4CBB-A03A-FF7BB878237D}" sibTransId="{4D7A2005-C317-4973-8073-4C2BA9AFA9F2}"/>
    <dgm:cxn modelId="{5B2CC0B6-DAB7-4F6E-832E-36A1A947A4AB}" srcId="{D121A006-A7D0-4203-872D-5A94D5DF77E2}" destId="{54CAADD8-CBB9-46A1-AC34-A5167D3DC36C}" srcOrd="0" destOrd="0" parTransId="{3DFB06C1-6CC4-4AFD-816E-02009911C25D}" sibTransId="{6B5E6E87-D9A4-4C22-B707-A497089F0CAF}"/>
    <dgm:cxn modelId="{A2570FC4-2ACC-446E-817F-660BCE7E5C10}" type="presOf" srcId="{4A2D47EB-D878-4B74-B4D9-F1D426680C68}" destId="{C2E8461A-3408-459C-89E4-6561B391E469}" srcOrd="0" destOrd="1" presId="urn:microsoft.com/office/officeart/2005/8/layout/vList5"/>
    <dgm:cxn modelId="{736819C4-BCBC-427A-9259-EC12AC5BD51D}" srcId="{D121A006-A7D0-4203-872D-5A94D5DF77E2}" destId="{4A2D47EB-D878-4B74-B4D9-F1D426680C68}" srcOrd="1" destOrd="0" parTransId="{B590C464-E51E-433F-A911-FA6ABE7BD222}" sibTransId="{AC7CFC06-4A0E-492D-ADF5-0903E41E76AD}"/>
    <dgm:cxn modelId="{E36C50EF-C530-4E0B-840E-396D14B52CC8}" type="presOf" srcId="{8C5EDEF2-F948-4162-8691-939B90C35920}" destId="{0769AE71-6E45-442C-97B4-31B667322612}" srcOrd="0" destOrd="0" presId="urn:microsoft.com/office/officeart/2005/8/layout/vList5"/>
    <dgm:cxn modelId="{5C5902FB-FD02-4679-AC3B-296D23D91F40}" srcId="{8C5EDEF2-F948-4162-8691-939B90C35920}" destId="{D121A006-A7D0-4203-872D-5A94D5DF77E2}" srcOrd="3" destOrd="0" parTransId="{E1C12096-96A6-489C-A872-90677C63FE98}" sibTransId="{52064AB2-3D8A-47BA-AD24-24D798357DBE}"/>
    <dgm:cxn modelId="{0B78912B-AD9D-462D-8342-20E25E8F5F07}" type="presParOf" srcId="{0769AE71-6E45-442C-97B4-31B667322612}" destId="{FBF149F1-817D-4A67-AFAD-3DEAEC6F4530}" srcOrd="0" destOrd="0" presId="urn:microsoft.com/office/officeart/2005/8/layout/vList5"/>
    <dgm:cxn modelId="{B543AA44-DB79-42C7-A35D-99E1E001F299}" type="presParOf" srcId="{FBF149F1-817D-4A67-AFAD-3DEAEC6F4530}" destId="{C3749D0B-D754-4435-A2BC-2A3A4A834BFA}" srcOrd="0" destOrd="0" presId="urn:microsoft.com/office/officeart/2005/8/layout/vList5"/>
    <dgm:cxn modelId="{F646D5C5-7647-4FE0-8495-DD0F4C29E56E}" type="presParOf" srcId="{0769AE71-6E45-442C-97B4-31B667322612}" destId="{56B9FEED-1864-43B3-8960-EDDD5448EB5E}" srcOrd="1" destOrd="0" presId="urn:microsoft.com/office/officeart/2005/8/layout/vList5"/>
    <dgm:cxn modelId="{41A82BF6-6D1D-41C7-911F-F577AC3F166A}" type="presParOf" srcId="{0769AE71-6E45-442C-97B4-31B667322612}" destId="{F8F1EDD6-C7FA-4FEB-9D1D-6316571B8305}" srcOrd="2" destOrd="0" presId="urn:microsoft.com/office/officeart/2005/8/layout/vList5"/>
    <dgm:cxn modelId="{F88AB315-3120-4CF9-9B6A-D843773BD24D}" type="presParOf" srcId="{F8F1EDD6-C7FA-4FEB-9D1D-6316571B8305}" destId="{361B03CD-DFA5-4D50-BBE1-1862A0773BF1}" srcOrd="0" destOrd="0" presId="urn:microsoft.com/office/officeart/2005/8/layout/vList5"/>
    <dgm:cxn modelId="{A7CB258F-608F-4CC3-969B-E10C584A6602}" type="presParOf" srcId="{0769AE71-6E45-442C-97B4-31B667322612}" destId="{46BE4687-2C4F-4C1D-87F6-ED0B19098391}" srcOrd="3" destOrd="0" presId="urn:microsoft.com/office/officeart/2005/8/layout/vList5"/>
    <dgm:cxn modelId="{EE69A808-140F-4D82-9062-DDDED9C48C20}" type="presParOf" srcId="{0769AE71-6E45-442C-97B4-31B667322612}" destId="{06F27634-C61F-4BD4-8153-4F65ED0BFD12}" srcOrd="4" destOrd="0" presId="urn:microsoft.com/office/officeart/2005/8/layout/vList5"/>
    <dgm:cxn modelId="{F293B7AB-5450-4FEA-887E-2AF0BFB921B4}" type="presParOf" srcId="{06F27634-C61F-4BD4-8153-4F65ED0BFD12}" destId="{509B7825-6C03-48E8-AB8A-7A3E5AC0212D}" srcOrd="0" destOrd="0" presId="urn:microsoft.com/office/officeart/2005/8/layout/vList5"/>
    <dgm:cxn modelId="{72D4D684-C1BA-4409-9BEB-034143D0AD73}" type="presParOf" srcId="{0769AE71-6E45-442C-97B4-31B667322612}" destId="{CF81D9FD-F8DF-4D5E-8DED-4CB798D418C5}" srcOrd="5" destOrd="0" presId="urn:microsoft.com/office/officeart/2005/8/layout/vList5"/>
    <dgm:cxn modelId="{9EDBAD3C-5698-4E8B-9308-3FE619F0614B}" type="presParOf" srcId="{0769AE71-6E45-442C-97B4-31B667322612}" destId="{8508055E-FF86-46BF-B11F-09129739A700}" srcOrd="6" destOrd="0" presId="urn:microsoft.com/office/officeart/2005/8/layout/vList5"/>
    <dgm:cxn modelId="{D0D2EFE1-FEA9-4F09-93C2-C70F43AA0A8E}" type="presParOf" srcId="{8508055E-FF86-46BF-B11F-09129739A700}" destId="{7C72BBC4-D85B-4165-AA1E-FA6CE332B860}" srcOrd="0" destOrd="0" presId="urn:microsoft.com/office/officeart/2005/8/layout/vList5"/>
    <dgm:cxn modelId="{5B7BC89B-B09C-484F-8195-C9C2EDFA0D8D}" type="presParOf" srcId="{8508055E-FF86-46BF-B11F-09129739A700}" destId="{C2E8461A-3408-459C-89E4-6561B391E46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E9F62-2852-47E5-9168-8F79366675A1}">
      <dsp:nvSpPr>
        <dsp:cNvPr id="0" name=""/>
        <dsp:cNvSpPr/>
      </dsp:nvSpPr>
      <dsp:spPr>
        <a:xfrm>
          <a:off x="0" y="31749"/>
          <a:ext cx="6832212" cy="171054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Does my Project have Tenant Services?</a:t>
          </a:r>
        </a:p>
      </dsp:txBody>
      <dsp:txXfrm>
        <a:off x="83502" y="115251"/>
        <a:ext cx="6665208" cy="1543536"/>
      </dsp:txXfrm>
    </dsp:sp>
    <dsp:sp modelId="{6B10E1CF-EA8D-4655-AA5C-6D071D905169}">
      <dsp:nvSpPr>
        <dsp:cNvPr id="0" name=""/>
        <dsp:cNvSpPr/>
      </dsp:nvSpPr>
      <dsp:spPr>
        <a:xfrm>
          <a:off x="0" y="1742289"/>
          <a:ext cx="6832212" cy="1780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54610" rIns="305816" bIns="54610" numCol="1" spcCol="1270" anchor="t" anchorCtr="0">
          <a:noAutofit/>
        </a:bodyPr>
        <a:lstStyle/>
        <a:p>
          <a:pPr marL="285750" lvl="1" indent="-285750" algn="l" defTabSz="1511300">
            <a:lnSpc>
              <a:spcPct val="90000"/>
            </a:lnSpc>
            <a:spcBef>
              <a:spcPct val="0"/>
            </a:spcBef>
            <a:spcAft>
              <a:spcPct val="20000"/>
            </a:spcAft>
            <a:buChar char="•"/>
          </a:pPr>
          <a:r>
            <a:rPr lang="en-US" sz="3400" kern="1200"/>
            <a:t>How often are they offered?</a:t>
          </a:r>
        </a:p>
        <a:p>
          <a:pPr marL="285750" lvl="1" indent="-285750" algn="l" defTabSz="1511300">
            <a:lnSpc>
              <a:spcPct val="90000"/>
            </a:lnSpc>
            <a:spcBef>
              <a:spcPct val="0"/>
            </a:spcBef>
            <a:spcAft>
              <a:spcPct val="20000"/>
            </a:spcAft>
            <a:buChar char="•"/>
          </a:pPr>
          <a:r>
            <a:rPr lang="en-US" sz="3400" kern="1200"/>
            <a:t>Can I change them?</a:t>
          </a:r>
        </a:p>
        <a:p>
          <a:pPr marL="285750" lvl="1" indent="-285750" algn="l" defTabSz="1511300">
            <a:lnSpc>
              <a:spcPct val="90000"/>
            </a:lnSpc>
            <a:spcBef>
              <a:spcPct val="0"/>
            </a:spcBef>
            <a:spcAft>
              <a:spcPct val="20000"/>
            </a:spcAft>
            <a:buChar char="•"/>
          </a:pPr>
          <a:r>
            <a:rPr lang="en-US" sz="3400" kern="1200"/>
            <a:t>Do they end?</a:t>
          </a:r>
        </a:p>
      </dsp:txBody>
      <dsp:txXfrm>
        <a:off x="0" y="1742289"/>
        <a:ext cx="6832212" cy="1780200"/>
      </dsp:txXfrm>
    </dsp:sp>
    <dsp:sp modelId="{97416A31-4543-4356-BDD6-BDC4CCA41857}">
      <dsp:nvSpPr>
        <dsp:cNvPr id="0" name=""/>
        <dsp:cNvSpPr/>
      </dsp:nvSpPr>
      <dsp:spPr>
        <a:xfrm>
          <a:off x="0" y="3522489"/>
          <a:ext cx="6832212" cy="1710540"/>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What Amenities does my Project provide?</a:t>
          </a:r>
        </a:p>
      </dsp:txBody>
      <dsp:txXfrm>
        <a:off x="83502" y="3605991"/>
        <a:ext cx="6665208" cy="154353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6C0A8-336E-457A-9675-BEEAE85E97FE}">
      <dsp:nvSpPr>
        <dsp:cNvPr id="0" name=""/>
        <dsp:cNvSpPr/>
      </dsp:nvSpPr>
      <dsp:spPr>
        <a:xfrm>
          <a:off x="0" y="0"/>
          <a:ext cx="6832212"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D6C6921A-BDAE-40DE-BAB4-2AD4BFB37847}">
      <dsp:nvSpPr>
        <dsp:cNvPr id="0" name=""/>
        <dsp:cNvSpPr/>
      </dsp:nvSpPr>
      <dsp:spPr>
        <a:xfrm>
          <a:off x="0" y="0"/>
          <a:ext cx="6832212" cy="1316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baseline="0" dirty="0"/>
            <a:t>The Project’s units must be occupied by ELI-qualified households. </a:t>
          </a:r>
          <a:endParaRPr lang="en-US" sz="2200" kern="1200" dirty="0"/>
        </a:p>
      </dsp:txBody>
      <dsp:txXfrm>
        <a:off x="0" y="0"/>
        <a:ext cx="6832212" cy="1316194"/>
      </dsp:txXfrm>
    </dsp:sp>
    <dsp:sp modelId="{B8D5FF75-EF99-4260-AFC8-371C3DC0E4A8}">
      <dsp:nvSpPr>
        <dsp:cNvPr id="0" name=""/>
        <dsp:cNvSpPr/>
      </dsp:nvSpPr>
      <dsp:spPr>
        <a:xfrm>
          <a:off x="0" y="1316194"/>
          <a:ext cx="6832212" cy="0"/>
        </a:xfrm>
        <a:prstGeom prst="line">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w="9525" cap="rnd" cmpd="sng" algn="ctr">
          <a:solidFill>
            <a:schemeClr val="accent2">
              <a:hueOff val="151055"/>
              <a:satOff val="-15998"/>
              <a:lumOff val="-392"/>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FC09305E-0B9F-4740-A125-09F9A4F2B76F}">
      <dsp:nvSpPr>
        <dsp:cNvPr id="0" name=""/>
        <dsp:cNvSpPr/>
      </dsp:nvSpPr>
      <dsp:spPr>
        <a:xfrm>
          <a:off x="0" y="1316194"/>
          <a:ext cx="6832212" cy="1316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baseline="0"/>
            <a:t>The minimum set-aside chosen by the Ownership Entity on the application will determine the household’s income percentage. </a:t>
          </a:r>
          <a:endParaRPr lang="en-US" sz="2200" kern="1200"/>
        </a:p>
      </dsp:txBody>
      <dsp:txXfrm>
        <a:off x="0" y="1316194"/>
        <a:ext cx="6832212" cy="1316194"/>
      </dsp:txXfrm>
    </dsp:sp>
    <dsp:sp modelId="{F3E9AD42-C25F-4543-AAB5-2B4D85FC916C}">
      <dsp:nvSpPr>
        <dsp:cNvPr id="0" name=""/>
        <dsp:cNvSpPr/>
      </dsp:nvSpPr>
      <dsp:spPr>
        <a:xfrm>
          <a:off x="0" y="2632389"/>
          <a:ext cx="6832212" cy="0"/>
        </a:xfrm>
        <a:prstGeom prst="line">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w="9525" cap="rnd" cmpd="sng" algn="ctr">
          <a:solidFill>
            <a:schemeClr val="accent2">
              <a:hueOff val="302110"/>
              <a:satOff val="-31995"/>
              <a:lumOff val="-784"/>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316281E5-22FB-4CBC-9F44-7CF1B62A3C6B}">
      <dsp:nvSpPr>
        <dsp:cNvPr id="0" name=""/>
        <dsp:cNvSpPr/>
      </dsp:nvSpPr>
      <dsp:spPr>
        <a:xfrm>
          <a:off x="0" y="2632389"/>
          <a:ext cx="6832212" cy="1316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baseline="0"/>
            <a:t>AHFA also provides the HTF income and rent limits on its website. </a:t>
          </a:r>
          <a:endParaRPr lang="en-US" sz="2200" kern="1200"/>
        </a:p>
      </dsp:txBody>
      <dsp:txXfrm>
        <a:off x="0" y="2632389"/>
        <a:ext cx="6832212" cy="1316194"/>
      </dsp:txXfrm>
    </dsp:sp>
    <dsp:sp modelId="{EAFB61F2-6BB5-44A2-AB16-A3F6C11459E9}">
      <dsp:nvSpPr>
        <dsp:cNvPr id="0" name=""/>
        <dsp:cNvSpPr/>
      </dsp:nvSpPr>
      <dsp:spPr>
        <a:xfrm>
          <a:off x="0" y="3948584"/>
          <a:ext cx="6832212" cy="0"/>
        </a:xfrm>
        <a:prstGeom prst="line">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w="9525" cap="rnd" cmpd="sng" algn="ctr">
          <a:solidFill>
            <a:schemeClr val="accent2">
              <a:hueOff val="453165"/>
              <a:satOff val="-47993"/>
              <a:lumOff val="-1176"/>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EDA20D78-E15E-4F81-8C9D-DDD60EF97F02}">
      <dsp:nvSpPr>
        <dsp:cNvPr id="0" name=""/>
        <dsp:cNvSpPr/>
      </dsp:nvSpPr>
      <dsp:spPr>
        <a:xfrm>
          <a:off x="0" y="3948584"/>
          <a:ext cx="6832212" cy="1316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HTF rent increase must be approved by AHFA</a:t>
          </a:r>
        </a:p>
      </dsp:txBody>
      <dsp:txXfrm>
        <a:off x="0" y="3948584"/>
        <a:ext cx="6832212" cy="13161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2B051-D046-433A-8799-69DF7FE1008D}">
      <dsp:nvSpPr>
        <dsp:cNvPr id="0" name=""/>
        <dsp:cNvSpPr/>
      </dsp:nvSpPr>
      <dsp:spPr>
        <a:xfrm>
          <a:off x="0" y="69639"/>
          <a:ext cx="6832212" cy="99450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Full Recertifications are every 6</a:t>
          </a:r>
          <a:r>
            <a:rPr lang="en-US" sz="2500" kern="1200" baseline="30000"/>
            <a:t>th</a:t>
          </a:r>
          <a:r>
            <a:rPr lang="en-US" sz="2500" kern="1200"/>
            <a:t> year of the HTF Affordability Period.</a:t>
          </a:r>
        </a:p>
      </dsp:txBody>
      <dsp:txXfrm>
        <a:off x="48547" y="118186"/>
        <a:ext cx="6735118" cy="897406"/>
      </dsp:txXfrm>
    </dsp:sp>
    <dsp:sp modelId="{1A6C8CB2-802C-4DED-A5EA-383FD4378A6E}">
      <dsp:nvSpPr>
        <dsp:cNvPr id="0" name=""/>
        <dsp:cNvSpPr/>
      </dsp:nvSpPr>
      <dsp:spPr>
        <a:xfrm>
          <a:off x="0" y="1136139"/>
          <a:ext cx="6832212" cy="994500"/>
        </a:xfrm>
        <a:prstGeom prst="roundRect">
          <a:avLst/>
        </a:prstGeom>
        <a:solidFill>
          <a:schemeClr val="accent2">
            <a:hueOff val="226582"/>
            <a:satOff val="-23996"/>
            <a:lumOff val="-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Example:</a:t>
          </a:r>
        </a:p>
      </dsp:txBody>
      <dsp:txXfrm>
        <a:off x="48547" y="1184686"/>
        <a:ext cx="6735118" cy="897406"/>
      </dsp:txXfrm>
    </dsp:sp>
    <dsp:sp modelId="{96A10180-EB07-4176-84F9-F2D853BF1821}">
      <dsp:nvSpPr>
        <dsp:cNvPr id="0" name=""/>
        <dsp:cNvSpPr/>
      </dsp:nvSpPr>
      <dsp:spPr>
        <a:xfrm>
          <a:off x="0" y="2130639"/>
          <a:ext cx="6832212" cy="20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HTF Loan Closing Date 5/1/2024</a:t>
          </a:r>
        </a:p>
        <a:p>
          <a:pPr marL="228600" lvl="1" indent="-228600" algn="l" defTabSz="889000">
            <a:lnSpc>
              <a:spcPct val="90000"/>
            </a:lnSpc>
            <a:spcBef>
              <a:spcPct val="0"/>
            </a:spcBef>
            <a:spcAft>
              <a:spcPct val="20000"/>
            </a:spcAft>
            <a:buChar char="•"/>
          </a:pPr>
          <a:r>
            <a:rPr lang="en-US" sz="2000" kern="1200" dirty="0"/>
            <a:t>Year 6	=	2030</a:t>
          </a:r>
        </a:p>
        <a:p>
          <a:pPr marL="228600" lvl="1" indent="-228600" algn="l" defTabSz="889000">
            <a:lnSpc>
              <a:spcPct val="90000"/>
            </a:lnSpc>
            <a:spcBef>
              <a:spcPct val="0"/>
            </a:spcBef>
            <a:spcAft>
              <a:spcPct val="20000"/>
            </a:spcAft>
            <a:buChar char="•"/>
          </a:pPr>
          <a:r>
            <a:rPr lang="en-US" sz="2000" kern="1200"/>
            <a:t>Year 12	=	2036</a:t>
          </a:r>
        </a:p>
        <a:p>
          <a:pPr marL="228600" lvl="1" indent="-228600" algn="l" defTabSz="889000">
            <a:lnSpc>
              <a:spcPct val="90000"/>
            </a:lnSpc>
            <a:spcBef>
              <a:spcPct val="0"/>
            </a:spcBef>
            <a:spcAft>
              <a:spcPct val="20000"/>
            </a:spcAft>
            <a:buChar char="•"/>
          </a:pPr>
          <a:r>
            <a:rPr lang="en-US" sz="2000" kern="1200"/>
            <a:t>Year 18	=	2042</a:t>
          </a:r>
        </a:p>
        <a:p>
          <a:pPr marL="228600" lvl="1" indent="-228600" algn="l" defTabSz="889000">
            <a:lnSpc>
              <a:spcPct val="90000"/>
            </a:lnSpc>
            <a:spcBef>
              <a:spcPct val="0"/>
            </a:spcBef>
            <a:spcAft>
              <a:spcPct val="20000"/>
            </a:spcAft>
            <a:buChar char="•"/>
          </a:pPr>
          <a:r>
            <a:rPr lang="en-US" sz="2000" kern="1200"/>
            <a:t>Year 24	=	2048</a:t>
          </a:r>
        </a:p>
        <a:p>
          <a:pPr marL="228600" lvl="1" indent="-228600" algn="l" defTabSz="889000">
            <a:lnSpc>
              <a:spcPct val="90000"/>
            </a:lnSpc>
            <a:spcBef>
              <a:spcPct val="0"/>
            </a:spcBef>
            <a:spcAft>
              <a:spcPct val="20000"/>
            </a:spcAft>
            <a:buChar char="•"/>
          </a:pPr>
          <a:r>
            <a:rPr lang="en-US" sz="2000" kern="1200"/>
            <a:t>Year 30	=	2054</a:t>
          </a:r>
        </a:p>
      </dsp:txBody>
      <dsp:txXfrm>
        <a:off x="0" y="2130639"/>
        <a:ext cx="6832212" cy="2070000"/>
      </dsp:txXfrm>
    </dsp:sp>
    <dsp:sp modelId="{894896F0-A986-4B0E-A487-8DB582823263}">
      <dsp:nvSpPr>
        <dsp:cNvPr id="0" name=""/>
        <dsp:cNvSpPr/>
      </dsp:nvSpPr>
      <dsp:spPr>
        <a:xfrm>
          <a:off x="0" y="4200639"/>
          <a:ext cx="6832212" cy="994500"/>
        </a:xfrm>
        <a:prstGeom prst="roundRect">
          <a:avLst/>
        </a:prstGeom>
        <a:solidFill>
          <a:schemeClr val="accent2">
            <a:hueOff val="453165"/>
            <a:satOff val="-47993"/>
            <a:lumOff val="-11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Self-Certifications are acceptable in the in-between years.	</a:t>
          </a:r>
        </a:p>
      </dsp:txBody>
      <dsp:txXfrm>
        <a:off x="48547" y="4249186"/>
        <a:ext cx="6735118" cy="89740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D1386-52FD-49D2-A7B5-DAA2A0E2D3A6}">
      <dsp:nvSpPr>
        <dsp:cNvPr id="0" name=""/>
        <dsp:cNvSpPr/>
      </dsp:nvSpPr>
      <dsp:spPr>
        <a:xfrm>
          <a:off x="0" y="2570"/>
          <a:ext cx="6832212"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AC9E64C5-DF0F-4995-BEB6-B50B640F4B08}">
      <dsp:nvSpPr>
        <dsp:cNvPr id="0" name=""/>
        <dsp:cNvSpPr/>
      </dsp:nvSpPr>
      <dsp:spPr>
        <a:xfrm>
          <a:off x="0" y="2570"/>
          <a:ext cx="6832212"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This is the day the household moves into the unit.</a:t>
          </a:r>
        </a:p>
      </dsp:txBody>
      <dsp:txXfrm>
        <a:off x="0" y="2570"/>
        <a:ext cx="6832212" cy="1753212"/>
      </dsp:txXfrm>
    </dsp:sp>
    <dsp:sp modelId="{FE6B340C-8EC2-4B82-9DC1-CD705E11FC49}">
      <dsp:nvSpPr>
        <dsp:cNvPr id="0" name=""/>
        <dsp:cNvSpPr/>
      </dsp:nvSpPr>
      <dsp:spPr>
        <a:xfrm>
          <a:off x="0" y="1755783"/>
          <a:ext cx="6832212" cy="0"/>
        </a:xfrm>
        <a:prstGeom prst="line">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w="9525" cap="rnd" cmpd="sng" algn="ctr">
          <a:solidFill>
            <a:schemeClr val="accent2">
              <a:hueOff val="226582"/>
              <a:satOff val="-23996"/>
              <a:lumOff val="-588"/>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7F134E0C-5D9B-41E0-B999-DDA40AA26967}">
      <dsp:nvSpPr>
        <dsp:cNvPr id="0" name=""/>
        <dsp:cNvSpPr/>
      </dsp:nvSpPr>
      <dsp:spPr>
        <a:xfrm>
          <a:off x="0" y="1755783"/>
          <a:ext cx="6832212"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If the Project is 100% low-income then the effective date will stay with the household while they live at the Project, no matter if the household transfers to a different unit at the Project</a:t>
          </a:r>
        </a:p>
      </dsp:txBody>
      <dsp:txXfrm>
        <a:off x="0" y="1755783"/>
        <a:ext cx="6832212" cy="1753212"/>
      </dsp:txXfrm>
    </dsp:sp>
    <dsp:sp modelId="{D7CD9C7D-D16A-48A0-83D5-4869914ACB97}">
      <dsp:nvSpPr>
        <dsp:cNvPr id="0" name=""/>
        <dsp:cNvSpPr/>
      </dsp:nvSpPr>
      <dsp:spPr>
        <a:xfrm>
          <a:off x="0" y="3508995"/>
          <a:ext cx="6832212" cy="0"/>
        </a:xfrm>
        <a:prstGeom prst="line">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w="9525" cap="rnd" cmpd="sng" algn="ctr">
          <a:solidFill>
            <a:schemeClr val="accent2">
              <a:hueOff val="453165"/>
              <a:satOff val="-47993"/>
              <a:lumOff val="-1176"/>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D95AC528-A332-4E7D-9FBA-9A03D88CD54B}">
      <dsp:nvSpPr>
        <dsp:cNvPr id="0" name=""/>
        <dsp:cNvSpPr/>
      </dsp:nvSpPr>
      <dsp:spPr>
        <a:xfrm>
          <a:off x="0" y="3508995"/>
          <a:ext cx="6832212"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If the Project is NOT 100% then it is based on the move-in date.  The household is allowed to transfer within the same building and the effective date will remain the same, but if they transfer to another building, then you must move them out of the current unit and re-qualify them in the new unit.</a:t>
          </a:r>
        </a:p>
      </dsp:txBody>
      <dsp:txXfrm>
        <a:off x="0" y="3508995"/>
        <a:ext cx="6832212" cy="175321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0E8ED-BB95-4D0F-8037-AED985223523}">
      <dsp:nvSpPr>
        <dsp:cNvPr id="0" name=""/>
        <dsp:cNvSpPr/>
      </dsp:nvSpPr>
      <dsp:spPr>
        <a:xfrm>
          <a:off x="0" y="0"/>
          <a:ext cx="6832212"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1604CE1A-5EF5-4D97-8427-1C569EAAEA82}">
      <dsp:nvSpPr>
        <dsp:cNvPr id="0" name=""/>
        <dsp:cNvSpPr/>
      </dsp:nvSpPr>
      <dsp:spPr>
        <a:xfrm>
          <a:off x="0" y="0"/>
          <a:ext cx="6832212" cy="263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All regular sources of income, including assets valued at $5,000 or more, must be verified by a 3</a:t>
          </a:r>
          <a:r>
            <a:rPr lang="en-US" sz="3300" kern="1200" baseline="30000" dirty="0"/>
            <a:t>rd</a:t>
          </a:r>
          <a:r>
            <a:rPr lang="en-US" sz="3300" kern="1200" dirty="0"/>
            <a:t> party for Housing Credit Projects*</a:t>
          </a:r>
        </a:p>
      </dsp:txBody>
      <dsp:txXfrm>
        <a:off x="0" y="0"/>
        <a:ext cx="6832212" cy="2632389"/>
      </dsp:txXfrm>
    </dsp:sp>
    <dsp:sp modelId="{CFDD18D0-BE4E-49DA-816E-1753F597FECE}">
      <dsp:nvSpPr>
        <dsp:cNvPr id="0" name=""/>
        <dsp:cNvSpPr/>
      </dsp:nvSpPr>
      <dsp:spPr>
        <a:xfrm>
          <a:off x="0" y="2632389"/>
          <a:ext cx="6832212" cy="0"/>
        </a:xfrm>
        <a:prstGeom prst="line">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w="9525" cap="rnd" cmpd="sng" algn="ctr">
          <a:solidFill>
            <a:schemeClr val="accent2">
              <a:hueOff val="453165"/>
              <a:satOff val="-47993"/>
              <a:lumOff val="-1176"/>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DDB45885-CBE7-4584-9DBE-136346DD7B55}">
      <dsp:nvSpPr>
        <dsp:cNvPr id="0" name=""/>
        <dsp:cNvSpPr/>
      </dsp:nvSpPr>
      <dsp:spPr>
        <a:xfrm>
          <a:off x="0" y="2632389"/>
          <a:ext cx="6832212" cy="263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dirty="0"/>
            <a:t>All regular sources of income, including assets no matter the amount, must be verified by a 3</a:t>
          </a:r>
          <a:r>
            <a:rPr lang="en-US" sz="3300" kern="1200" baseline="30000" dirty="0"/>
            <a:t>rd</a:t>
          </a:r>
          <a:r>
            <a:rPr lang="en-US" sz="3300" kern="1200" dirty="0"/>
            <a:t> party for HOME Projects*</a:t>
          </a:r>
        </a:p>
      </dsp:txBody>
      <dsp:txXfrm>
        <a:off x="0" y="2632389"/>
        <a:ext cx="6832212" cy="263238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25BC7-5896-445A-9E93-FA628323B328}">
      <dsp:nvSpPr>
        <dsp:cNvPr id="0" name=""/>
        <dsp:cNvSpPr/>
      </dsp:nvSpPr>
      <dsp:spPr>
        <a:xfrm>
          <a:off x="2172331" y="717"/>
          <a:ext cx="2631610" cy="1315805"/>
        </a:xfrm>
        <a:prstGeom prst="roundRect">
          <a:avLst>
            <a:gd name="adj" fmla="val 10000"/>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AHFA provides addendums, certifications, verifications, and more in the Compliance section of the AHFA website, </a:t>
          </a:r>
          <a:r>
            <a:rPr lang="en-US" sz="1400" kern="1200">
              <a:hlinkClick xmlns:r="http://schemas.openxmlformats.org/officeDocument/2006/relationships" r:id="rId1">
                <a:extLst>
                  <a:ext uri="{A12FA001-AC4F-418D-AE19-62706E023703}">
                    <ahyp:hlinkClr xmlns:ahyp="http://schemas.microsoft.com/office/drawing/2018/hyperlinkcolor" val="tx"/>
                  </a:ext>
                </a:extLst>
              </a:hlinkClick>
            </a:rPr>
            <a:t>www.ahfa.com</a:t>
          </a:r>
          <a:r>
            <a:rPr lang="en-US" sz="1400" kern="1200"/>
            <a:t>.	</a:t>
          </a:r>
        </a:p>
      </dsp:txBody>
      <dsp:txXfrm>
        <a:off x="2210870" y="39256"/>
        <a:ext cx="2554532" cy="1238727"/>
      </dsp:txXfrm>
    </dsp:sp>
    <dsp:sp modelId="{0179D227-A4FB-4515-A07D-ACBEF9BE6C75}">
      <dsp:nvSpPr>
        <dsp:cNvPr id="0" name=""/>
        <dsp:cNvSpPr/>
      </dsp:nvSpPr>
      <dsp:spPr>
        <a:xfrm>
          <a:off x="5461844" y="717"/>
          <a:ext cx="2631610" cy="1315805"/>
        </a:xfrm>
        <a:prstGeom prst="roundRect">
          <a:avLst>
            <a:gd name="adj" fmla="val 10000"/>
          </a:avLst>
        </a:prstGeom>
        <a:gradFill rotWithShape="0">
          <a:gsLst>
            <a:gs pos="0">
              <a:schemeClr val="accent5">
                <a:hueOff val="4808133"/>
                <a:satOff val="-9764"/>
                <a:lumOff val="6275"/>
                <a:alphaOff val="0"/>
                <a:tint val="96000"/>
                <a:lumMod val="104000"/>
              </a:schemeClr>
            </a:gs>
            <a:gs pos="100000">
              <a:schemeClr val="accent5">
                <a:hueOff val="4808133"/>
                <a:satOff val="-9764"/>
                <a:lumOff val="6275"/>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t>You must use these certifications.</a:t>
          </a:r>
        </a:p>
      </dsp:txBody>
      <dsp:txXfrm>
        <a:off x="5500383" y="39256"/>
        <a:ext cx="2554532" cy="1238727"/>
      </dsp:txXfrm>
    </dsp:sp>
    <dsp:sp modelId="{DA9B9CE4-4CB3-4DF3-9E99-7DEEDFF5A917}">
      <dsp:nvSpPr>
        <dsp:cNvPr id="0" name=""/>
        <dsp:cNvSpPr/>
      </dsp:nvSpPr>
      <dsp:spPr>
        <a:xfrm>
          <a:off x="5725005" y="1316522"/>
          <a:ext cx="263161" cy="986853"/>
        </a:xfrm>
        <a:custGeom>
          <a:avLst/>
          <a:gdLst/>
          <a:ahLst/>
          <a:cxnLst/>
          <a:rect l="0" t="0" r="0" b="0"/>
          <a:pathLst>
            <a:path>
              <a:moveTo>
                <a:pt x="0" y="0"/>
              </a:moveTo>
              <a:lnTo>
                <a:pt x="0" y="986853"/>
              </a:lnTo>
              <a:lnTo>
                <a:pt x="263161" y="986853"/>
              </a:lnTo>
            </a:path>
          </a:pathLst>
        </a:custGeom>
        <a:noFill/>
        <a:ln w="9525" cap="rnd"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3512A0-3C11-4F8D-839B-3E1FF4407123}">
      <dsp:nvSpPr>
        <dsp:cNvPr id="0" name=""/>
        <dsp:cNvSpPr/>
      </dsp:nvSpPr>
      <dsp:spPr>
        <a:xfrm>
          <a:off x="5988166" y="1645473"/>
          <a:ext cx="2105288" cy="1315805"/>
        </a:xfrm>
        <a:prstGeom prst="roundRect">
          <a:avLst>
            <a:gd name="adj" fmla="val 10000"/>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If your company has different certifications, then they must be sent to AHFA for approval</a:t>
          </a:r>
        </a:p>
      </dsp:txBody>
      <dsp:txXfrm>
        <a:off x="6026705" y="1684012"/>
        <a:ext cx="2028210" cy="123872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3DC64-F679-4340-94D4-20A6219A1038}">
      <dsp:nvSpPr>
        <dsp:cNvPr id="0" name=""/>
        <dsp:cNvSpPr/>
      </dsp:nvSpPr>
      <dsp:spPr>
        <a:xfrm>
          <a:off x="1175655" y="322253"/>
          <a:ext cx="1837687" cy="1837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489F492-6BD0-40F1-8008-8870AF057878}">
      <dsp:nvSpPr>
        <dsp:cNvPr id="0" name=""/>
        <dsp:cNvSpPr/>
      </dsp:nvSpPr>
      <dsp:spPr>
        <a:xfrm>
          <a:off x="52623" y="2611687"/>
          <a:ext cx="408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Housing Credit</a:t>
          </a:r>
        </a:p>
      </dsp:txBody>
      <dsp:txXfrm>
        <a:off x="52623" y="2611687"/>
        <a:ext cx="4083750" cy="720000"/>
      </dsp:txXfrm>
    </dsp:sp>
    <dsp:sp modelId="{CDFABEB8-B87F-4999-8E5D-6EEE85C9B162}">
      <dsp:nvSpPr>
        <dsp:cNvPr id="0" name=""/>
        <dsp:cNvSpPr/>
      </dsp:nvSpPr>
      <dsp:spPr>
        <a:xfrm>
          <a:off x="5974061" y="322253"/>
          <a:ext cx="1837687" cy="1837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BE94F72-1BB9-4DB6-9FDA-69472733E1DA}">
      <dsp:nvSpPr>
        <dsp:cNvPr id="0" name=""/>
        <dsp:cNvSpPr/>
      </dsp:nvSpPr>
      <dsp:spPr>
        <a:xfrm>
          <a:off x="4851030" y="2611687"/>
          <a:ext cx="408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AHFA provides a link to the HUD Multifamily Tax Subsidy Limits and a link to the Novogradac Rent &amp; Income Limit Calculator</a:t>
          </a:r>
        </a:p>
      </dsp:txBody>
      <dsp:txXfrm>
        <a:off x="4851030" y="2611687"/>
        <a:ext cx="4083750" cy="7200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E6828-C730-4EDC-9F20-E08F5B16E15D}">
      <dsp:nvSpPr>
        <dsp:cNvPr id="0" name=""/>
        <dsp:cNvSpPr/>
      </dsp:nvSpPr>
      <dsp:spPr>
        <a:xfrm>
          <a:off x="0" y="538485"/>
          <a:ext cx="8987404" cy="822510"/>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100000"/>
            </a:lnSpc>
            <a:spcBef>
              <a:spcPct val="0"/>
            </a:spcBef>
            <a:spcAft>
              <a:spcPct val="35000"/>
            </a:spcAft>
            <a:buNone/>
            <a:defRPr cap="all"/>
          </a:pPr>
          <a:r>
            <a:rPr lang="en-US" sz="1900" kern="1200"/>
            <a:t>A Utility Allowance is an allowance for the cost of any utilities paid directly by the household and is a component of gross rent</a:t>
          </a:r>
        </a:p>
      </dsp:txBody>
      <dsp:txXfrm>
        <a:off x="40152" y="578637"/>
        <a:ext cx="8907100" cy="742206"/>
      </dsp:txXfrm>
    </dsp:sp>
    <dsp:sp modelId="{1E01B8AE-AE83-4AC6-8A72-2389562E056B}">
      <dsp:nvSpPr>
        <dsp:cNvPr id="0" name=""/>
        <dsp:cNvSpPr/>
      </dsp:nvSpPr>
      <dsp:spPr>
        <a:xfrm>
          <a:off x="0" y="1415715"/>
          <a:ext cx="8987404" cy="822510"/>
        </a:xfrm>
        <a:prstGeom prst="roundRect">
          <a:avLst/>
        </a:prstGeom>
        <a:gradFill rotWithShape="0">
          <a:gsLst>
            <a:gs pos="0">
              <a:schemeClr val="accent5">
                <a:hueOff val="2404066"/>
                <a:satOff val="-4882"/>
                <a:lumOff val="3137"/>
                <a:alphaOff val="0"/>
                <a:tint val="96000"/>
                <a:lumMod val="104000"/>
              </a:schemeClr>
            </a:gs>
            <a:gs pos="100000">
              <a:schemeClr val="accent5">
                <a:hueOff val="2404066"/>
                <a:satOff val="-4882"/>
                <a:lumOff val="3137"/>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100000"/>
            </a:lnSpc>
            <a:spcBef>
              <a:spcPct val="0"/>
            </a:spcBef>
            <a:spcAft>
              <a:spcPct val="35000"/>
            </a:spcAft>
            <a:buNone/>
            <a:defRPr cap="all"/>
          </a:pPr>
          <a:r>
            <a:rPr lang="en-US" sz="1900" kern="1200"/>
            <a:t>Do not include telephone, internet, and cable</a:t>
          </a:r>
        </a:p>
      </dsp:txBody>
      <dsp:txXfrm>
        <a:off x="40152" y="1455867"/>
        <a:ext cx="8907100" cy="742206"/>
      </dsp:txXfrm>
    </dsp:sp>
    <dsp:sp modelId="{85EE9E22-6C70-4896-B342-EA381D89661C}">
      <dsp:nvSpPr>
        <dsp:cNvPr id="0" name=""/>
        <dsp:cNvSpPr/>
      </dsp:nvSpPr>
      <dsp:spPr>
        <a:xfrm>
          <a:off x="0" y="2292945"/>
          <a:ext cx="8987404" cy="822510"/>
        </a:xfrm>
        <a:prstGeom prst="roundRect">
          <a:avLst/>
        </a:prstGeom>
        <a:gradFill rotWithShape="0">
          <a:gsLst>
            <a:gs pos="0">
              <a:schemeClr val="accent5">
                <a:hueOff val="4808133"/>
                <a:satOff val="-9764"/>
                <a:lumOff val="6275"/>
                <a:alphaOff val="0"/>
                <a:tint val="96000"/>
                <a:lumMod val="104000"/>
              </a:schemeClr>
            </a:gs>
            <a:gs pos="100000">
              <a:schemeClr val="accent5">
                <a:hueOff val="4808133"/>
                <a:satOff val="-9764"/>
                <a:lumOff val="6275"/>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100000"/>
            </a:lnSpc>
            <a:spcBef>
              <a:spcPct val="0"/>
            </a:spcBef>
            <a:spcAft>
              <a:spcPct val="35000"/>
            </a:spcAft>
            <a:buNone/>
            <a:defRPr cap="all"/>
          </a:pPr>
          <a:r>
            <a:rPr lang="en-US" sz="1900" kern="1200"/>
            <a:t>The utility allowance MUST be updated annually</a:t>
          </a:r>
        </a:p>
      </dsp:txBody>
      <dsp:txXfrm>
        <a:off x="40152" y="2333097"/>
        <a:ext cx="8907100" cy="74220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A86269-A3DD-4E3A-99B7-00BDF4C84919}">
      <dsp:nvSpPr>
        <dsp:cNvPr id="0" name=""/>
        <dsp:cNvSpPr/>
      </dsp:nvSpPr>
      <dsp:spPr>
        <a:xfrm>
          <a:off x="0" y="383334"/>
          <a:ext cx="8915400" cy="10206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1934" tIns="374904" rIns="69193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Must be on the utility provider letterhead and have estimates for each utility paid by the household</a:t>
          </a:r>
        </a:p>
      </dsp:txBody>
      <dsp:txXfrm>
        <a:off x="0" y="383334"/>
        <a:ext cx="8915400" cy="1020600"/>
      </dsp:txXfrm>
    </dsp:sp>
    <dsp:sp modelId="{5359359E-8C19-4C7B-A878-C67980D8F641}">
      <dsp:nvSpPr>
        <dsp:cNvPr id="0" name=""/>
        <dsp:cNvSpPr/>
      </dsp:nvSpPr>
      <dsp:spPr>
        <a:xfrm>
          <a:off x="445770" y="117654"/>
          <a:ext cx="6240780" cy="5313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887" tIns="0" rIns="235887" bIns="0" numCol="1" spcCol="1270" anchor="ctr" anchorCtr="0">
          <a:noAutofit/>
        </a:bodyPr>
        <a:lstStyle/>
        <a:p>
          <a:pPr marL="0" lvl="0" indent="0" algn="l" defTabSz="800100">
            <a:lnSpc>
              <a:spcPct val="90000"/>
            </a:lnSpc>
            <a:spcBef>
              <a:spcPct val="0"/>
            </a:spcBef>
            <a:spcAft>
              <a:spcPct val="35000"/>
            </a:spcAft>
            <a:buNone/>
          </a:pPr>
          <a:r>
            <a:rPr lang="en-US" sz="1800" kern="1200"/>
            <a:t>An estimate received from the local utility provider</a:t>
          </a:r>
        </a:p>
      </dsp:txBody>
      <dsp:txXfrm>
        <a:off x="471709" y="143593"/>
        <a:ext cx="6188902" cy="479482"/>
      </dsp:txXfrm>
    </dsp:sp>
    <dsp:sp modelId="{F861A112-33D3-41CB-9EDA-DA0BA7BA67DD}">
      <dsp:nvSpPr>
        <dsp:cNvPr id="0" name=""/>
        <dsp:cNvSpPr/>
      </dsp:nvSpPr>
      <dsp:spPr>
        <a:xfrm>
          <a:off x="0" y="1766814"/>
          <a:ext cx="8915400" cy="76545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1934" tIns="374904" rIns="69193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Must be approved by AHFA</a:t>
          </a:r>
        </a:p>
      </dsp:txBody>
      <dsp:txXfrm>
        <a:off x="0" y="1766814"/>
        <a:ext cx="8915400" cy="765450"/>
      </dsp:txXfrm>
    </dsp:sp>
    <dsp:sp modelId="{9BB20D80-D88A-4AA6-9123-82B446B05389}">
      <dsp:nvSpPr>
        <dsp:cNvPr id="0" name=""/>
        <dsp:cNvSpPr/>
      </dsp:nvSpPr>
      <dsp:spPr>
        <a:xfrm>
          <a:off x="445770" y="1501134"/>
          <a:ext cx="6240780" cy="5313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887" tIns="0" rIns="235887" bIns="0" numCol="1" spcCol="1270" anchor="ctr" anchorCtr="0">
          <a:noAutofit/>
        </a:bodyPr>
        <a:lstStyle/>
        <a:p>
          <a:pPr marL="0" lvl="0" indent="0" algn="l" defTabSz="800100">
            <a:lnSpc>
              <a:spcPct val="90000"/>
            </a:lnSpc>
            <a:spcBef>
              <a:spcPct val="0"/>
            </a:spcBef>
            <a:spcAft>
              <a:spcPct val="35000"/>
            </a:spcAft>
            <a:buNone/>
          </a:pPr>
          <a:r>
            <a:rPr lang="en-US" sz="1800" kern="1200"/>
            <a:t>HUD Utility Schedule Model</a:t>
          </a:r>
        </a:p>
      </dsp:txBody>
      <dsp:txXfrm>
        <a:off x="471709" y="1527073"/>
        <a:ext cx="6188902" cy="479482"/>
      </dsp:txXfrm>
    </dsp:sp>
    <dsp:sp modelId="{F2FC9053-9EC1-438D-8B56-9F476250EB98}">
      <dsp:nvSpPr>
        <dsp:cNvPr id="0" name=""/>
        <dsp:cNvSpPr/>
      </dsp:nvSpPr>
      <dsp:spPr>
        <a:xfrm>
          <a:off x="0" y="2895145"/>
          <a:ext cx="8915400" cy="76545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1934" tIns="374904" rIns="69193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Must be approved by AHFA</a:t>
          </a:r>
        </a:p>
      </dsp:txBody>
      <dsp:txXfrm>
        <a:off x="0" y="2895145"/>
        <a:ext cx="8915400" cy="765450"/>
      </dsp:txXfrm>
    </dsp:sp>
    <dsp:sp modelId="{78027CF9-75F1-4C53-B472-1263FE54E6D3}">
      <dsp:nvSpPr>
        <dsp:cNvPr id="0" name=""/>
        <dsp:cNvSpPr/>
      </dsp:nvSpPr>
      <dsp:spPr>
        <a:xfrm>
          <a:off x="445770" y="2629465"/>
          <a:ext cx="6240780" cy="5313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887" tIns="0" rIns="235887" bIns="0" numCol="1" spcCol="1270" anchor="ctr" anchorCtr="0">
          <a:noAutofit/>
        </a:bodyPr>
        <a:lstStyle/>
        <a:p>
          <a:pPr marL="0" lvl="0" indent="0" algn="l" defTabSz="800100">
            <a:lnSpc>
              <a:spcPct val="90000"/>
            </a:lnSpc>
            <a:spcBef>
              <a:spcPct val="0"/>
            </a:spcBef>
            <a:spcAft>
              <a:spcPct val="35000"/>
            </a:spcAft>
            <a:buNone/>
          </a:pPr>
          <a:r>
            <a:rPr lang="en-US" sz="1800" kern="1200"/>
            <a:t>Energy Consumption Model</a:t>
          </a:r>
        </a:p>
      </dsp:txBody>
      <dsp:txXfrm>
        <a:off x="471709" y="2655404"/>
        <a:ext cx="6188902" cy="47948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29FB3-6CB2-4843-A522-E7E058D9625E}">
      <dsp:nvSpPr>
        <dsp:cNvPr id="0" name=""/>
        <dsp:cNvSpPr/>
      </dsp:nvSpPr>
      <dsp:spPr>
        <a:xfrm>
          <a:off x="2053157" y="260"/>
          <a:ext cx="8212628" cy="1437609"/>
        </a:xfrm>
        <a:prstGeom prst="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9348" tIns="365153" rIns="159348" bIns="365153" numCol="1" spcCol="1270" anchor="ctr" anchorCtr="0">
          <a:noAutofit/>
        </a:bodyPr>
        <a:lstStyle/>
        <a:p>
          <a:pPr marL="0" lvl="0" indent="0" algn="l" defTabSz="577850">
            <a:lnSpc>
              <a:spcPct val="90000"/>
            </a:lnSpc>
            <a:spcBef>
              <a:spcPct val="0"/>
            </a:spcBef>
            <a:spcAft>
              <a:spcPct val="35000"/>
            </a:spcAft>
            <a:buNone/>
          </a:pPr>
          <a:r>
            <a:rPr lang="en-US" sz="1300" kern="1200"/>
            <a:t>Check the application for the Project</a:t>
          </a:r>
        </a:p>
        <a:p>
          <a:pPr marL="0" lvl="0" indent="0" algn="l" defTabSz="577850">
            <a:lnSpc>
              <a:spcPct val="90000"/>
            </a:lnSpc>
            <a:spcBef>
              <a:spcPct val="0"/>
            </a:spcBef>
            <a:spcAft>
              <a:spcPct val="35000"/>
            </a:spcAft>
            <a:buNone/>
          </a:pPr>
          <a:r>
            <a:rPr lang="en-US" sz="1300" kern="1200" dirty="0"/>
            <a:t>Check the LURC for the Project – if more than one, then use the most restrictive</a:t>
          </a:r>
        </a:p>
      </dsp:txBody>
      <dsp:txXfrm>
        <a:off x="2053157" y="260"/>
        <a:ext cx="8212628" cy="1437609"/>
      </dsp:txXfrm>
    </dsp:sp>
    <dsp:sp modelId="{64B20950-421D-4D44-B07A-B76300264B45}">
      <dsp:nvSpPr>
        <dsp:cNvPr id="0" name=""/>
        <dsp:cNvSpPr/>
      </dsp:nvSpPr>
      <dsp:spPr>
        <a:xfrm>
          <a:off x="0" y="260"/>
          <a:ext cx="2053157" cy="1437609"/>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8646" tIns="142004" rIns="108646" bIns="142004" numCol="1" spcCol="1270" anchor="ctr" anchorCtr="0">
          <a:noAutofit/>
        </a:bodyPr>
        <a:lstStyle/>
        <a:p>
          <a:pPr marL="0" lvl="0" indent="0" algn="ctr" defTabSz="711200">
            <a:lnSpc>
              <a:spcPct val="90000"/>
            </a:lnSpc>
            <a:spcBef>
              <a:spcPct val="0"/>
            </a:spcBef>
            <a:spcAft>
              <a:spcPct val="35000"/>
            </a:spcAft>
            <a:buNone/>
            <a:defRPr b="1"/>
          </a:pPr>
          <a:r>
            <a:rPr lang="en-US" sz="1600" kern="1200"/>
            <a:t>Each Project can be different</a:t>
          </a:r>
        </a:p>
      </dsp:txBody>
      <dsp:txXfrm>
        <a:off x="0" y="260"/>
        <a:ext cx="2053157" cy="1437609"/>
      </dsp:txXfrm>
    </dsp:sp>
    <dsp:sp modelId="{1130CB65-8726-48EF-A2EA-36EB51F1CCD1}">
      <dsp:nvSpPr>
        <dsp:cNvPr id="0" name=""/>
        <dsp:cNvSpPr/>
      </dsp:nvSpPr>
      <dsp:spPr>
        <a:xfrm>
          <a:off x="2053157" y="1524126"/>
          <a:ext cx="8212628" cy="1437609"/>
        </a:xfrm>
        <a:prstGeom prst="rect">
          <a:avLst/>
        </a:prstGeom>
        <a:solidFill>
          <a:schemeClr val="accent5">
            <a:tint val="40000"/>
            <a:alpha val="90000"/>
            <a:hueOff val="4298175"/>
            <a:satOff val="-3465"/>
            <a:lumOff val="926"/>
            <a:alphaOff val="0"/>
          </a:schemeClr>
        </a:solidFill>
        <a:ln w="9525" cap="rnd" cmpd="sng" algn="ctr">
          <a:solidFill>
            <a:schemeClr val="accent5">
              <a:tint val="40000"/>
              <a:alpha val="90000"/>
              <a:hueOff val="4298175"/>
              <a:satOff val="-3465"/>
              <a:lumOff val="92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9348" tIns="365153" rIns="159348" bIns="365153" numCol="1" spcCol="1270" anchor="ctr" anchorCtr="0">
          <a:noAutofit/>
        </a:bodyPr>
        <a:lstStyle/>
        <a:p>
          <a:pPr marL="0" lvl="0" indent="0" algn="l" defTabSz="577850">
            <a:lnSpc>
              <a:spcPct val="90000"/>
            </a:lnSpc>
            <a:spcBef>
              <a:spcPct val="0"/>
            </a:spcBef>
            <a:spcAft>
              <a:spcPct val="35000"/>
            </a:spcAft>
            <a:buNone/>
          </a:pPr>
          <a:r>
            <a:rPr lang="en-US" sz="1300" kern="1200" dirty="0"/>
            <a:t>If the Project does not have a report that can monitor the set-aside requirement, then you must use the AHFA Set-Aside Report</a:t>
          </a:r>
        </a:p>
      </dsp:txBody>
      <dsp:txXfrm>
        <a:off x="2053157" y="1524126"/>
        <a:ext cx="8212628" cy="1437609"/>
      </dsp:txXfrm>
    </dsp:sp>
    <dsp:sp modelId="{8BDD9B99-077A-4D21-9C2D-59F248881377}">
      <dsp:nvSpPr>
        <dsp:cNvPr id="0" name=""/>
        <dsp:cNvSpPr/>
      </dsp:nvSpPr>
      <dsp:spPr>
        <a:xfrm>
          <a:off x="0" y="1524126"/>
          <a:ext cx="2053157" cy="1437609"/>
        </a:xfrm>
        <a:prstGeom prst="rect">
          <a:avLst/>
        </a:prstGeom>
        <a:gradFill rotWithShape="0">
          <a:gsLst>
            <a:gs pos="0">
              <a:schemeClr val="accent5">
                <a:hueOff val="4808133"/>
                <a:satOff val="-9764"/>
                <a:lumOff val="6275"/>
                <a:alphaOff val="0"/>
                <a:tint val="96000"/>
                <a:lumMod val="104000"/>
              </a:schemeClr>
            </a:gs>
            <a:gs pos="100000">
              <a:schemeClr val="accent5">
                <a:hueOff val="4808133"/>
                <a:satOff val="-9764"/>
                <a:lumOff val="6275"/>
                <a:alphaOff val="0"/>
                <a:shade val="98000"/>
                <a:lumMod val="94000"/>
              </a:schemeClr>
            </a:gs>
          </a:gsLst>
          <a:lin ang="5400000" scaled="0"/>
        </a:gradFill>
        <a:ln w="9525" cap="rnd" cmpd="sng" algn="ctr">
          <a:solidFill>
            <a:schemeClr val="accent5">
              <a:hueOff val="4808133"/>
              <a:satOff val="-9764"/>
              <a:lumOff val="6275"/>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8646" tIns="142004" rIns="108646" bIns="142004" numCol="1" spcCol="1270" anchor="ctr" anchorCtr="0">
          <a:noAutofit/>
        </a:bodyPr>
        <a:lstStyle/>
        <a:p>
          <a:pPr marL="0" lvl="0" indent="0" algn="ctr" defTabSz="711200">
            <a:lnSpc>
              <a:spcPct val="90000"/>
            </a:lnSpc>
            <a:spcBef>
              <a:spcPct val="0"/>
            </a:spcBef>
            <a:spcAft>
              <a:spcPct val="35000"/>
            </a:spcAft>
            <a:buNone/>
            <a:defRPr b="1"/>
          </a:pPr>
          <a:r>
            <a:rPr lang="en-US" sz="1600" kern="1200" dirty="0"/>
            <a:t>AHFA created a Set-Aside Report in the Compliance Section of the AHFA website</a:t>
          </a:r>
        </a:p>
      </dsp:txBody>
      <dsp:txXfrm>
        <a:off x="0" y="1524126"/>
        <a:ext cx="2053157" cy="143760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26B9E-9334-432B-A130-F470CD53A068}">
      <dsp:nvSpPr>
        <dsp:cNvPr id="0" name=""/>
        <dsp:cNvSpPr/>
      </dsp:nvSpPr>
      <dsp:spPr>
        <a:xfrm>
          <a:off x="0" y="2280374"/>
          <a:ext cx="8915400" cy="1496172"/>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Inspectable areas</a:t>
          </a:r>
        </a:p>
      </dsp:txBody>
      <dsp:txXfrm>
        <a:off x="0" y="2280374"/>
        <a:ext cx="8915400" cy="807933"/>
      </dsp:txXfrm>
    </dsp:sp>
    <dsp:sp modelId="{F3D8BCAF-B6B7-4207-BFCB-528502A63D4F}">
      <dsp:nvSpPr>
        <dsp:cNvPr id="0" name=""/>
        <dsp:cNvSpPr/>
      </dsp:nvSpPr>
      <dsp:spPr>
        <a:xfrm>
          <a:off x="4353" y="3058383"/>
          <a:ext cx="2968897" cy="688239"/>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52070" rIns="291592" bIns="52070" numCol="1" spcCol="1270" anchor="ctr" anchorCtr="0">
          <a:noAutofit/>
        </a:bodyPr>
        <a:lstStyle/>
        <a:p>
          <a:pPr marL="0" lvl="0" indent="0" algn="ctr" defTabSz="1822450">
            <a:lnSpc>
              <a:spcPct val="90000"/>
            </a:lnSpc>
            <a:spcBef>
              <a:spcPct val="0"/>
            </a:spcBef>
            <a:spcAft>
              <a:spcPct val="35000"/>
            </a:spcAft>
            <a:buNone/>
          </a:pPr>
          <a:r>
            <a:rPr lang="en-US" sz="4100" kern="1200" dirty="0"/>
            <a:t>Unit</a:t>
          </a:r>
        </a:p>
      </dsp:txBody>
      <dsp:txXfrm>
        <a:off x="4353" y="3058383"/>
        <a:ext cx="2968897" cy="688239"/>
      </dsp:txXfrm>
    </dsp:sp>
    <dsp:sp modelId="{EEDEABE1-4737-44ED-8AA4-4C0958777E2A}">
      <dsp:nvSpPr>
        <dsp:cNvPr id="0" name=""/>
        <dsp:cNvSpPr/>
      </dsp:nvSpPr>
      <dsp:spPr>
        <a:xfrm>
          <a:off x="2973251" y="3058383"/>
          <a:ext cx="2968897" cy="688239"/>
        </a:xfrm>
        <a:prstGeom prst="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52070" rIns="291592" bIns="52070" numCol="1" spcCol="1270" anchor="ctr" anchorCtr="0">
          <a:noAutofit/>
        </a:bodyPr>
        <a:lstStyle/>
        <a:p>
          <a:pPr marL="0" lvl="0" indent="0" algn="ctr" defTabSz="1822450">
            <a:lnSpc>
              <a:spcPct val="90000"/>
            </a:lnSpc>
            <a:spcBef>
              <a:spcPct val="0"/>
            </a:spcBef>
            <a:spcAft>
              <a:spcPct val="35000"/>
            </a:spcAft>
            <a:buNone/>
          </a:pPr>
          <a:r>
            <a:rPr lang="en-US" sz="4100" kern="1200" dirty="0"/>
            <a:t>Inside</a:t>
          </a:r>
        </a:p>
      </dsp:txBody>
      <dsp:txXfrm>
        <a:off x="2973251" y="3058383"/>
        <a:ext cx="2968897" cy="688239"/>
      </dsp:txXfrm>
    </dsp:sp>
    <dsp:sp modelId="{47605C34-D877-4414-BEB3-7186E7B5DF05}">
      <dsp:nvSpPr>
        <dsp:cNvPr id="0" name=""/>
        <dsp:cNvSpPr/>
      </dsp:nvSpPr>
      <dsp:spPr>
        <a:xfrm>
          <a:off x="5942148" y="3058383"/>
          <a:ext cx="2968897" cy="688239"/>
        </a:xfrm>
        <a:prstGeom prst="rect">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1592" tIns="52070" rIns="291592" bIns="52070" numCol="1" spcCol="1270" anchor="ctr" anchorCtr="0">
          <a:noAutofit/>
        </a:bodyPr>
        <a:lstStyle/>
        <a:p>
          <a:pPr marL="0" lvl="0" indent="0" algn="ctr" defTabSz="1822450">
            <a:lnSpc>
              <a:spcPct val="90000"/>
            </a:lnSpc>
            <a:spcBef>
              <a:spcPct val="0"/>
            </a:spcBef>
            <a:spcAft>
              <a:spcPct val="35000"/>
            </a:spcAft>
            <a:buNone/>
          </a:pPr>
          <a:r>
            <a:rPr lang="en-US" sz="4100" kern="1200" dirty="0"/>
            <a:t>Outside</a:t>
          </a:r>
        </a:p>
      </dsp:txBody>
      <dsp:txXfrm>
        <a:off x="5942148" y="3058383"/>
        <a:ext cx="2968897" cy="688239"/>
      </dsp:txXfrm>
    </dsp:sp>
    <dsp:sp modelId="{82D50156-1155-475F-A19A-A07924A3D359}">
      <dsp:nvSpPr>
        <dsp:cNvPr id="0" name=""/>
        <dsp:cNvSpPr/>
      </dsp:nvSpPr>
      <dsp:spPr>
        <a:xfrm rot="10800000">
          <a:off x="0" y="1703"/>
          <a:ext cx="8915400" cy="2301112"/>
        </a:xfrm>
        <a:prstGeom prst="upArrowCallou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National Standards for the Physical Inspection of Real Estate (NSPIRE)</a:t>
          </a:r>
        </a:p>
      </dsp:txBody>
      <dsp:txXfrm rot="10800000">
        <a:off x="0" y="1703"/>
        <a:ext cx="8915400" cy="1495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FAD57-3721-4AA1-9519-1DC25B905274}">
      <dsp:nvSpPr>
        <dsp:cNvPr id="0" name=""/>
        <dsp:cNvSpPr/>
      </dsp:nvSpPr>
      <dsp:spPr>
        <a:xfrm>
          <a:off x="0" y="56319"/>
          <a:ext cx="6832212" cy="115362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Income must be verified from the source</a:t>
          </a:r>
        </a:p>
      </dsp:txBody>
      <dsp:txXfrm>
        <a:off x="56315" y="112634"/>
        <a:ext cx="6719582" cy="1040990"/>
      </dsp:txXfrm>
    </dsp:sp>
    <dsp:sp modelId="{F39E3537-9CB3-4B21-9D56-FC5B05FD33BF}">
      <dsp:nvSpPr>
        <dsp:cNvPr id="0" name=""/>
        <dsp:cNvSpPr/>
      </dsp:nvSpPr>
      <dsp:spPr>
        <a:xfrm>
          <a:off x="0" y="1293459"/>
          <a:ext cx="6832212" cy="1153620"/>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You can use the following:</a:t>
          </a:r>
        </a:p>
      </dsp:txBody>
      <dsp:txXfrm>
        <a:off x="56315" y="1349774"/>
        <a:ext cx="6719582" cy="1040990"/>
      </dsp:txXfrm>
    </dsp:sp>
    <dsp:sp modelId="{293A4BA7-341F-4AD4-BB02-378105E003FB}">
      <dsp:nvSpPr>
        <dsp:cNvPr id="0" name=""/>
        <dsp:cNvSpPr/>
      </dsp:nvSpPr>
      <dsp:spPr>
        <a:xfrm>
          <a:off x="0" y="2447079"/>
          <a:ext cx="6832212" cy="2761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Employment Verification</a:t>
          </a:r>
        </a:p>
        <a:p>
          <a:pPr marL="228600" lvl="1" indent="-228600" algn="l" defTabSz="1022350">
            <a:lnSpc>
              <a:spcPct val="90000"/>
            </a:lnSpc>
            <a:spcBef>
              <a:spcPct val="0"/>
            </a:spcBef>
            <a:spcAft>
              <a:spcPct val="20000"/>
            </a:spcAft>
            <a:buChar char="•"/>
          </a:pPr>
          <a:r>
            <a:rPr lang="en-US" sz="2300" kern="1200"/>
            <a:t>Pay-Stubs</a:t>
          </a:r>
        </a:p>
        <a:p>
          <a:pPr marL="457200" lvl="2" indent="-228600" algn="l" defTabSz="1022350">
            <a:lnSpc>
              <a:spcPct val="90000"/>
            </a:lnSpc>
            <a:spcBef>
              <a:spcPct val="0"/>
            </a:spcBef>
            <a:spcAft>
              <a:spcPct val="20000"/>
            </a:spcAft>
            <a:buChar char="•"/>
          </a:pPr>
          <a:r>
            <a:rPr lang="en-US" sz="2300" kern="1200"/>
            <a:t>4-6 within 120 days of the Effective Date</a:t>
          </a:r>
        </a:p>
        <a:p>
          <a:pPr marL="228600" lvl="1" indent="-228600" algn="l" defTabSz="1022350">
            <a:lnSpc>
              <a:spcPct val="90000"/>
            </a:lnSpc>
            <a:spcBef>
              <a:spcPct val="0"/>
            </a:spcBef>
            <a:spcAft>
              <a:spcPct val="20000"/>
            </a:spcAft>
            <a:buChar char="•"/>
          </a:pPr>
          <a:r>
            <a:rPr lang="en-US" sz="2300" kern="1200"/>
            <a:t>Award Letters</a:t>
          </a:r>
        </a:p>
        <a:p>
          <a:pPr marL="228600" lvl="1" indent="-228600" algn="l" defTabSz="1022350">
            <a:lnSpc>
              <a:spcPct val="90000"/>
            </a:lnSpc>
            <a:spcBef>
              <a:spcPct val="0"/>
            </a:spcBef>
            <a:spcAft>
              <a:spcPct val="20000"/>
            </a:spcAft>
            <a:buChar char="•"/>
          </a:pPr>
          <a:r>
            <a:rPr lang="en-US" sz="2300" kern="1200"/>
            <a:t>Certification of Zero Income</a:t>
          </a:r>
        </a:p>
        <a:p>
          <a:pPr marL="228600" lvl="1" indent="-228600" algn="l" defTabSz="1022350">
            <a:lnSpc>
              <a:spcPct val="90000"/>
            </a:lnSpc>
            <a:spcBef>
              <a:spcPct val="0"/>
            </a:spcBef>
            <a:spcAft>
              <a:spcPct val="20000"/>
            </a:spcAft>
            <a:buChar char="•"/>
          </a:pPr>
          <a:r>
            <a:rPr lang="en-US" sz="2300" kern="1200"/>
            <a:t>Under $5,000 Asset Certification</a:t>
          </a:r>
        </a:p>
        <a:p>
          <a:pPr marL="228600" lvl="1" indent="-228600" algn="l" defTabSz="1022350">
            <a:lnSpc>
              <a:spcPct val="90000"/>
            </a:lnSpc>
            <a:spcBef>
              <a:spcPct val="0"/>
            </a:spcBef>
            <a:spcAft>
              <a:spcPct val="20000"/>
            </a:spcAft>
            <a:buChar char="•"/>
          </a:pPr>
          <a:r>
            <a:rPr lang="en-US" sz="2300" kern="1200"/>
            <a:t>Bank Statements</a:t>
          </a:r>
        </a:p>
      </dsp:txBody>
      <dsp:txXfrm>
        <a:off x="0" y="2447079"/>
        <a:ext cx="6832212" cy="276137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51F75-2318-4E78-8061-8C156FF0A936}">
      <dsp:nvSpPr>
        <dsp:cNvPr id="0" name=""/>
        <dsp:cNvSpPr/>
      </dsp:nvSpPr>
      <dsp:spPr>
        <a:xfrm>
          <a:off x="0" y="446"/>
          <a:ext cx="8987404" cy="10437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7FE1F-C3AF-46A9-9D2F-1A496EE3D6F0}">
      <dsp:nvSpPr>
        <dsp:cNvPr id="0" name=""/>
        <dsp:cNvSpPr/>
      </dsp:nvSpPr>
      <dsp:spPr>
        <a:xfrm>
          <a:off x="315727" y="235284"/>
          <a:ext cx="574050" cy="5740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46AA950-5508-4621-B406-7DB0FE66E0DF}">
      <dsp:nvSpPr>
        <dsp:cNvPr id="0" name=""/>
        <dsp:cNvSpPr/>
      </dsp:nvSpPr>
      <dsp:spPr>
        <a:xfrm>
          <a:off x="1205506" y="446"/>
          <a:ext cx="7781897" cy="104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61" tIns="110461" rIns="110461" bIns="110461" numCol="1" spcCol="1270" anchor="ctr" anchorCtr="0">
          <a:noAutofit/>
        </a:bodyPr>
        <a:lstStyle/>
        <a:p>
          <a:pPr marL="0" lvl="0" indent="0" algn="l" defTabSz="844550">
            <a:lnSpc>
              <a:spcPct val="100000"/>
            </a:lnSpc>
            <a:spcBef>
              <a:spcPct val="0"/>
            </a:spcBef>
            <a:spcAft>
              <a:spcPct val="35000"/>
            </a:spcAft>
            <a:buNone/>
          </a:pPr>
          <a:r>
            <a:rPr lang="en-US" sz="1900" kern="1200"/>
            <a:t>Housing Credit Qualified Allocation Plan</a:t>
          </a:r>
        </a:p>
      </dsp:txBody>
      <dsp:txXfrm>
        <a:off x="1205506" y="446"/>
        <a:ext cx="7781897" cy="1043728"/>
      </dsp:txXfrm>
    </dsp:sp>
    <dsp:sp modelId="{56C949BC-9D62-4F29-9611-8A97FE99D1FD}">
      <dsp:nvSpPr>
        <dsp:cNvPr id="0" name=""/>
        <dsp:cNvSpPr/>
      </dsp:nvSpPr>
      <dsp:spPr>
        <a:xfrm>
          <a:off x="0" y="1305106"/>
          <a:ext cx="8987404" cy="104372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A02009-2DDE-48CB-93D6-AB8102901394}">
      <dsp:nvSpPr>
        <dsp:cNvPr id="0" name=""/>
        <dsp:cNvSpPr/>
      </dsp:nvSpPr>
      <dsp:spPr>
        <a:xfrm>
          <a:off x="315727" y="1539945"/>
          <a:ext cx="574050" cy="5740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0B9E0A2-F9CD-412F-9044-03490028E664}">
      <dsp:nvSpPr>
        <dsp:cNvPr id="0" name=""/>
        <dsp:cNvSpPr/>
      </dsp:nvSpPr>
      <dsp:spPr>
        <a:xfrm>
          <a:off x="1205506" y="1305106"/>
          <a:ext cx="7781897" cy="104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61" tIns="110461" rIns="110461" bIns="110461" numCol="1" spcCol="1270" anchor="ctr" anchorCtr="0">
          <a:noAutofit/>
        </a:bodyPr>
        <a:lstStyle/>
        <a:p>
          <a:pPr marL="0" lvl="0" indent="0" algn="l" defTabSz="844550">
            <a:lnSpc>
              <a:spcPct val="100000"/>
            </a:lnSpc>
            <a:spcBef>
              <a:spcPct val="0"/>
            </a:spcBef>
            <a:spcAft>
              <a:spcPct val="35000"/>
            </a:spcAft>
            <a:buNone/>
          </a:pPr>
          <a:r>
            <a:rPr lang="en-US" sz="1900" kern="1200"/>
            <a:t>HOME Action Plan</a:t>
          </a:r>
        </a:p>
      </dsp:txBody>
      <dsp:txXfrm>
        <a:off x="1205506" y="1305106"/>
        <a:ext cx="7781897" cy="1043728"/>
      </dsp:txXfrm>
    </dsp:sp>
    <dsp:sp modelId="{29403C0E-3A3A-418F-BA4F-EE82ABC4CBCD}">
      <dsp:nvSpPr>
        <dsp:cNvPr id="0" name=""/>
        <dsp:cNvSpPr/>
      </dsp:nvSpPr>
      <dsp:spPr>
        <a:xfrm>
          <a:off x="0" y="2609766"/>
          <a:ext cx="8987404" cy="104372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3C4114-A0CE-425B-9FF4-94B6FBB57420}">
      <dsp:nvSpPr>
        <dsp:cNvPr id="0" name=""/>
        <dsp:cNvSpPr/>
      </dsp:nvSpPr>
      <dsp:spPr>
        <a:xfrm>
          <a:off x="315727" y="2844605"/>
          <a:ext cx="574050" cy="5740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5A95754-A183-4D92-94C9-CD445BE93E29}">
      <dsp:nvSpPr>
        <dsp:cNvPr id="0" name=""/>
        <dsp:cNvSpPr/>
      </dsp:nvSpPr>
      <dsp:spPr>
        <a:xfrm>
          <a:off x="1205506" y="2609766"/>
          <a:ext cx="7781897" cy="104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61" tIns="110461" rIns="110461" bIns="110461" numCol="1" spcCol="1270" anchor="ctr" anchorCtr="0">
          <a:noAutofit/>
        </a:bodyPr>
        <a:lstStyle/>
        <a:p>
          <a:pPr marL="0" lvl="0" indent="0" algn="l" defTabSz="844550">
            <a:lnSpc>
              <a:spcPct val="100000"/>
            </a:lnSpc>
            <a:spcBef>
              <a:spcPct val="0"/>
            </a:spcBef>
            <a:spcAft>
              <a:spcPct val="35000"/>
            </a:spcAft>
            <a:buNone/>
          </a:pPr>
          <a:r>
            <a:rPr lang="en-US" sz="1900" kern="1200" dirty="0"/>
            <a:t>Make sure to review these documents so that you know what type of findings could result in a point deduction for the Project</a:t>
          </a:r>
        </a:p>
      </dsp:txBody>
      <dsp:txXfrm>
        <a:off x="1205506" y="2609766"/>
        <a:ext cx="7781897" cy="104372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25393-A4CF-4B59-A15D-7AEA06857FE4}">
      <dsp:nvSpPr>
        <dsp:cNvPr id="0" name=""/>
        <dsp:cNvSpPr/>
      </dsp:nvSpPr>
      <dsp:spPr>
        <a:xfrm>
          <a:off x="0" y="1784"/>
          <a:ext cx="8987404"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2E3785-EA0E-4ED2-BC5C-484415F98A5C}">
      <dsp:nvSpPr>
        <dsp:cNvPr id="0" name=""/>
        <dsp:cNvSpPr/>
      </dsp:nvSpPr>
      <dsp:spPr>
        <a:xfrm>
          <a:off x="0" y="1784"/>
          <a:ext cx="8987404" cy="1216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  </a:t>
          </a:r>
          <a:r>
            <a:rPr lang="en-US" sz="2900" kern="1200" dirty="0">
              <a:hlinkClick xmlns:r="http://schemas.openxmlformats.org/officeDocument/2006/relationships" r:id="rId1"/>
            </a:rPr>
            <a:t>mfcompliance@ahfa.com</a:t>
          </a:r>
          <a:endParaRPr lang="en-US" sz="2900" kern="1200" dirty="0"/>
        </a:p>
      </dsp:txBody>
      <dsp:txXfrm>
        <a:off x="0" y="1784"/>
        <a:ext cx="8987404" cy="1216790"/>
      </dsp:txXfrm>
    </dsp:sp>
    <dsp:sp modelId="{608ADA00-153B-46C7-AB5E-3691D4BCA47C}">
      <dsp:nvSpPr>
        <dsp:cNvPr id="0" name=""/>
        <dsp:cNvSpPr/>
      </dsp:nvSpPr>
      <dsp:spPr>
        <a:xfrm>
          <a:off x="0" y="1218575"/>
          <a:ext cx="8987404"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395133-63F7-4449-9F81-025426367706}">
      <dsp:nvSpPr>
        <dsp:cNvPr id="0" name=""/>
        <dsp:cNvSpPr/>
      </dsp:nvSpPr>
      <dsp:spPr>
        <a:xfrm>
          <a:off x="0" y="1218575"/>
          <a:ext cx="8987404" cy="1216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334-244-9200 </a:t>
          </a:r>
        </a:p>
        <a:p>
          <a:pPr marL="0" lvl="0" indent="0" algn="l" defTabSz="1289050">
            <a:lnSpc>
              <a:spcPct val="90000"/>
            </a:lnSpc>
            <a:spcBef>
              <a:spcPct val="0"/>
            </a:spcBef>
            <a:spcAft>
              <a:spcPct val="35000"/>
            </a:spcAft>
            <a:buNone/>
          </a:pPr>
          <a:r>
            <a:rPr lang="en-US" sz="2900" kern="1200" dirty="0"/>
            <a:t>800-325-2432</a:t>
          </a:r>
        </a:p>
      </dsp:txBody>
      <dsp:txXfrm>
        <a:off x="0" y="1218575"/>
        <a:ext cx="8987404" cy="1216790"/>
      </dsp:txXfrm>
    </dsp:sp>
    <dsp:sp modelId="{C152A12D-C8F2-4B07-A9D9-87C17D5CA609}">
      <dsp:nvSpPr>
        <dsp:cNvPr id="0" name=""/>
        <dsp:cNvSpPr/>
      </dsp:nvSpPr>
      <dsp:spPr>
        <a:xfrm>
          <a:off x="0" y="2435365"/>
          <a:ext cx="8987404" cy="0"/>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F314D5-8EDA-4515-9E9F-54FFFA00A552}">
      <dsp:nvSpPr>
        <dsp:cNvPr id="0" name=""/>
        <dsp:cNvSpPr/>
      </dsp:nvSpPr>
      <dsp:spPr>
        <a:xfrm>
          <a:off x="0" y="2435365"/>
          <a:ext cx="8987404" cy="1216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7460 Halcyon Pointe Drive, Montgomery, AL 36117</a:t>
          </a:r>
        </a:p>
      </dsp:txBody>
      <dsp:txXfrm>
        <a:off x="0" y="2435365"/>
        <a:ext cx="8987404" cy="12167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B463D-6BCF-4206-8D3A-F350283EE10B}">
      <dsp:nvSpPr>
        <dsp:cNvPr id="0" name=""/>
        <dsp:cNvSpPr/>
      </dsp:nvSpPr>
      <dsp:spPr>
        <a:xfrm>
          <a:off x="0" y="613965"/>
          <a:ext cx="8915400" cy="11334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D14BFF-6D32-49B4-A1E2-97ACA7621CD3}">
      <dsp:nvSpPr>
        <dsp:cNvPr id="0" name=""/>
        <dsp:cNvSpPr/>
      </dsp:nvSpPr>
      <dsp:spPr>
        <a:xfrm>
          <a:off x="342876" y="868997"/>
          <a:ext cx="623411" cy="6234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DAA520-9BB5-4FFA-8242-227659FFC2DF}">
      <dsp:nvSpPr>
        <dsp:cNvPr id="0" name=""/>
        <dsp:cNvSpPr/>
      </dsp:nvSpPr>
      <dsp:spPr>
        <a:xfrm>
          <a:off x="1309163" y="613965"/>
          <a:ext cx="7606236" cy="1133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959" tIns="119959" rIns="119959" bIns="119959" numCol="1" spcCol="1270" anchor="ctr" anchorCtr="0">
          <a:noAutofit/>
        </a:bodyPr>
        <a:lstStyle/>
        <a:p>
          <a:pPr marL="0" lvl="0" indent="0" algn="l" defTabSz="977900">
            <a:lnSpc>
              <a:spcPct val="100000"/>
            </a:lnSpc>
            <a:spcBef>
              <a:spcPct val="0"/>
            </a:spcBef>
            <a:spcAft>
              <a:spcPct val="35000"/>
            </a:spcAft>
            <a:buNone/>
          </a:pPr>
          <a:r>
            <a:rPr lang="en-US" sz="2200" kern="1200"/>
            <a:t>Housing Credit and HOME have two different Student Rules</a:t>
          </a:r>
        </a:p>
      </dsp:txBody>
      <dsp:txXfrm>
        <a:off x="1309163" y="613965"/>
        <a:ext cx="7606236" cy="1133475"/>
      </dsp:txXfrm>
    </dsp:sp>
    <dsp:sp modelId="{6B16469B-9C0A-4A49-9D30-3E502AC8A945}">
      <dsp:nvSpPr>
        <dsp:cNvPr id="0" name=""/>
        <dsp:cNvSpPr/>
      </dsp:nvSpPr>
      <dsp:spPr>
        <a:xfrm>
          <a:off x="0" y="2030809"/>
          <a:ext cx="8915400" cy="11334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96C0B6-F935-46E0-99C4-31F262413C3F}">
      <dsp:nvSpPr>
        <dsp:cNvPr id="0" name=""/>
        <dsp:cNvSpPr/>
      </dsp:nvSpPr>
      <dsp:spPr>
        <a:xfrm>
          <a:off x="342876" y="2285841"/>
          <a:ext cx="623411" cy="6234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02B7F4-FF4F-4834-B549-4ADF179A3C82}">
      <dsp:nvSpPr>
        <dsp:cNvPr id="0" name=""/>
        <dsp:cNvSpPr/>
      </dsp:nvSpPr>
      <dsp:spPr>
        <a:xfrm>
          <a:off x="1309163" y="2030809"/>
          <a:ext cx="7606236" cy="1133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959" tIns="119959" rIns="119959" bIns="119959" numCol="1" spcCol="1270" anchor="ctr" anchorCtr="0">
          <a:noAutofit/>
        </a:bodyPr>
        <a:lstStyle/>
        <a:p>
          <a:pPr marL="0" lvl="0" indent="0" algn="l" defTabSz="977900">
            <a:lnSpc>
              <a:spcPct val="100000"/>
            </a:lnSpc>
            <a:spcBef>
              <a:spcPct val="0"/>
            </a:spcBef>
            <a:spcAft>
              <a:spcPct val="35000"/>
            </a:spcAft>
            <a:buNone/>
          </a:pPr>
          <a:r>
            <a:rPr lang="en-US" sz="2200" kern="1200"/>
            <a:t>Depending on the funding the Project received, the Project must comply with one of the two rules or both</a:t>
          </a:r>
        </a:p>
      </dsp:txBody>
      <dsp:txXfrm>
        <a:off x="1309163" y="2030809"/>
        <a:ext cx="7606236" cy="11334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8DB1F-5848-4624-B936-736A5BF410BC}">
      <dsp:nvSpPr>
        <dsp:cNvPr id="0" name=""/>
        <dsp:cNvSpPr/>
      </dsp:nvSpPr>
      <dsp:spPr>
        <a:xfrm>
          <a:off x="0" y="0"/>
          <a:ext cx="2786062" cy="3778250"/>
        </a:xfrm>
        <a:prstGeom prst="rect">
          <a:avLst/>
        </a:prstGeom>
        <a:solidFill>
          <a:schemeClr val="accent4">
            <a:alpha val="90000"/>
            <a:tint val="40000"/>
            <a:hueOff val="0"/>
            <a:satOff val="0"/>
            <a:lumOff val="0"/>
            <a:alphaOff val="0"/>
          </a:schemeClr>
        </a:solidFill>
        <a:ln w="15875" cap="rnd"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7212" tIns="330200" rIns="217212" bIns="330200" numCol="1" spcCol="1270" anchor="t" anchorCtr="0">
          <a:noAutofit/>
        </a:bodyPr>
        <a:lstStyle/>
        <a:p>
          <a:pPr marL="0" lvl="0" indent="0" algn="l" defTabSz="755650">
            <a:lnSpc>
              <a:spcPct val="90000"/>
            </a:lnSpc>
            <a:spcBef>
              <a:spcPct val="0"/>
            </a:spcBef>
            <a:spcAft>
              <a:spcPct val="35000"/>
            </a:spcAft>
            <a:buNone/>
          </a:pPr>
          <a:r>
            <a:rPr lang="en-US" sz="1700" kern="1200"/>
            <a:t>Housing Credit will be inspected once every 3 years during the Compliance Period</a:t>
          </a:r>
        </a:p>
      </dsp:txBody>
      <dsp:txXfrm>
        <a:off x="0" y="1435735"/>
        <a:ext cx="2786062" cy="2266950"/>
      </dsp:txXfrm>
    </dsp:sp>
    <dsp:sp modelId="{AAF55D6B-B62A-46E3-98A1-7A69920F630F}">
      <dsp:nvSpPr>
        <dsp:cNvPr id="0" name=""/>
        <dsp:cNvSpPr/>
      </dsp:nvSpPr>
      <dsp:spPr>
        <a:xfrm>
          <a:off x="826293" y="377824"/>
          <a:ext cx="1133475" cy="1133475"/>
        </a:xfrm>
        <a:prstGeom prst="ellips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370" tIns="12700" rIns="8837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992287" y="543818"/>
        <a:ext cx="801487" cy="801487"/>
      </dsp:txXfrm>
    </dsp:sp>
    <dsp:sp modelId="{C4587587-0684-46B7-AAA7-6D4062EA6FCD}">
      <dsp:nvSpPr>
        <dsp:cNvPr id="0" name=""/>
        <dsp:cNvSpPr/>
      </dsp:nvSpPr>
      <dsp:spPr>
        <a:xfrm>
          <a:off x="0" y="3778178"/>
          <a:ext cx="2786062" cy="72"/>
        </a:xfrm>
        <a:prstGeom prst="rect">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A92257-B4AB-458A-AE67-855A4B456CEB}">
      <dsp:nvSpPr>
        <dsp:cNvPr id="0" name=""/>
        <dsp:cNvSpPr/>
      </dsp:nvSpPr>
      <dsp:spPr>
        <a:xfrm>
          <a:off x="3064668" y="0"/>
          <a:ext cx="2786062" cy="3778250"/>
        </a:xfrm>
        <a:prstGeom prst="rect">
          <a:avLst/>
        </a:prstGeom>
        <a:solidFill>
          <a:schemeClr val="accent4">
            <a:alpha val="90000"/>
            <a:tint val="40000"/>
            <a:hueOff val="0"/>
            <a:satOff val="0"/>
            <a:lumOff val="0"/>
            <a:alphaOff val="0"/>
          </a:schemeClr>
        </a:solidFill>
        <a:ln w="15875" cap="rnd"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7212" tIns="330200" rIns="217212" bIns="330200" numCol="1" spcCol="1270" anchor="t" anchorCtr="0">
          <a:noAutofit/>
        </a:bodyPr>
        <a:lstStyle/>
        <a:p>
          <a:pPr marL="0" lvl="0" indent="0" algn="l" defTabSz="755650">
            <a:lnSpc>
              <a:spcPct val="90000"/>
            </a:lnSpc>
            <a:spcBef>
              <a:spcPct val="0"/>
            </a:spcBef>
            <a:spcAft>
              <a:spcPct val="35000"/>
            </a:spcAft>
            <a:buNone/>
          </a:pPr>
          <a:r>
            <a:rPr lang="en-US" sz="1700" kern="1200"/>
            <a:t>HOME will be inspected annually throughout the HOME Affordability Period</a:t>
          </a:r>
        </a:p>
        <a:p>
          <a:pPr marL="114300" lvl="1" indent="-114300" algn="l" defTabSz="577850">
            <a:lnSpc>
              <a:spcPct val="90000"/>
            </a:lnSpc>
            <a:spcBef>
              <a:spcPct val="0"/>
            </a:spcBef>
            <a:spcAft>
              <a:spcPct val="15000"/>
            </a:spcAft>
            <a:buChar char="•"/>
          </a:pPr>
          <a:r>
            <a:rPr lang="en-US" sz="1300" kern="1200"/>
            <a:t>On-site Inspections of the Project will be at least once a year</a:t>
          </a:r>
        </a:p>
      </dsp:txBody>
      <dsp:txXfrm>
        <a:off x="3064668" y="1435735"/>
        <a:ext cx="2786062" cy="2266950"/>
      </dsp:txXfrm>
    </dsp:sp>
    <dsp:sp modelId="{EA951AE4-1ED0-46E2-A810-8FDAB1952D2E}">
      <dsp:nvSpPr>
        <dsp:cNvPr id="0" name=""/>
        <dsp:cNvSpPr/>
      </dsp:nvSpPr>
      <dsp:spPr>
        <a:xfrm>
          <a:off x="3890962" y="377824"/>
          <a:ext cx="1133475" cy="1133475"/>
        </a:xfrm>
        <a:prstGeom prst="ellips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370" tIns="12700" rIns="8837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056956" y="543818"/>
        <a:ext cx="801487" cy="801487"/>
      </dsp:txXfrm>
    </dsp:sp>
    <dsp:sp modelId="{B10300A8-C1E1-4E6C-83CC-38EC5A183693}">
      <dsp:nvSpPr>
        <dsp:cNvPr id="0" name=""/>
        <dsp:cNvSpPr/>
      </dsp:nvSpPr>
      <dsp:spPr>
        <a:xfrm>
          <a:off x="3064668" y="3778178"/>
          <a:ext cx="2786062" cy="72"/>
        </a:xfrm>
        <a:prstGeom prst="rect">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FA0CE9-99E8-48A2-97F1-11CC02D7A14C}">
      <dsp:nvSpPr>
        <dsp:cNvPr id="0" name=""/>
        <dsp:cNvSpPr/>
      </dsp:nvSpPr>
      <dsp:spPr>
        <a:xfrm>
          <a:off x="6129337" y="0"/>
          <a:ext cx="2786062" cy="3778250"/>
        </a:xfrm>
        <a:prstGeom prst="rect">
          <a:avLst/>
        </a:prstGeom>
        <a:solidFill>
          <a:schemeClr val="accent4">
            <a:alpha val="90000"/>
            <a:tint val="40000"/>
            <a:hueOff val="0"/>
            <a:satOff val="0"/>
            <a:lumOff val="0"/>
            <a:alphaOff val="0"/>
          </a:schemeClr>
        </a:solidFill>
        <a:ln w="15875" cap="rnd"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7212" tIns="330200" rIns="217212" bIns="330200" numCol="1" spcCol="1270" anchor="t" anchorCtr="0">
          <a:noAutofit/>
        </a:bodyPr>
        <a:lstStyle/>
        <a:p>
          <a:pPr marL="0" lvl="0" indent="0" algn="l" defTabSz="755650">
            <a:lnSpc>
              <a:spcPct val="90000"/>
            </a:lnSpc>
            <a:spcBef>
              <a:spcPct val="0"/>
            </a:spcBef>
            <a:spcAft>
              <a:spcPct val="35000"/>
            </a:spcAft>
            <a:buNone/>
          </a:pPr>
          <a:r>
            <a:rPr lang="en-US" sz="1700" kern="1200"/>
            <a:t>Housing Trust Fund will be inspected once every 3 years during the Housing Trust Fund Affordability Period</a:t>
          </a:r>
        </a:p>
      </dsp:txBody>
      <dsp:txXfrm>
        <a:off x="6129337" y="1435735"/>
        <a:ext cx="2786062" cy="2266950"/>
      </dsp:txXfrm>
    </dsp:sp>
    <dsp:sp modelId="{EA9FF8A9-249A-422A-9752-1D6D27F2DB27}">
      <dsp:nvSpPr>
        <dsp:cNvPr id="0" name=""/>
        <dsp:cNvSpPr/>
      </dsp:nvSpPr>
      <dsp:spPr>
        <a:xfrm>
          <a:off x="6955631" y="377824"/>
          <a:ext cx="1133475" cy="1133475"/>
        </a:xfrm>
        <a:prstGeom prst="ellipse">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370" tIns="12700" rIns="8837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7121625" y="543818"/>
        <a:ext cx="801487" cy="801487"/>
      </dsp:txXfrm>
    </dsp:sp>
    <dsp:sp modelId="{615D3C2C-BAAA-4AE7-B356-CAE103A98660}">
      <dsp:nvSpPr>
        <dsp:cNvPr id="0" name=""/>
        <dsp:cNvSpPr/>
      </dsp:nvSpPr>
      <dsp:spPr>
        <a:xfrm>
          <a:off x="6129337" y="3778178"/>
          <a:ext cx="2786062" cy="72"/>
        </a:xfrm>
        <a:prstGeom prst="rect">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B870B-C7B2-4337-A8C5-A823B774DDF8}">
      <dsp:nvSpPr>
        <dsp:cNvPr id="0" name=""/>
        <dsp:cNvSpPr/>
      </dsp:nvSpPr>
      <dsp:spPr>
        <a:xfrm>
          <a:off x="469679" y="982"/>
          <a:ext cx="3997039" cy="2538120"/>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2371F780-5519-43D8-B6FC-64EE5997BAC6}">
      <dsp:nvSpPr>
        <dsp:cNvPr id="0" name=""/>
        <dsp:cNvSpPr/>
      </dsp:nvSpPr>
      <dsp:spPr>
        <a:xfrm>
          <a:off x="913795" y="422892"/>
          <a:ext cx="3997039" cy="253812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100000"/>
            </a:lnSpc>
            <a:spcBef>
              <a:spcPct val="0"/>
            </a:spcBef>
            <a:spcAft>
              <a:spcPct val="35000"/>
            </a:spcAft>
            <a:buNone/>
          </a:pPr>
          <a:r>
            <a:rPr lang="en-US" sz="2700" kern="1200"/>
            <a:t>Whichever is less of 20% of the units or Minimum Sample Size Chart are inspected</a:t>
          </a:r>
        </a:p>
      </dsp:txBody>
      <dsp:txXfrm>
        <a:off x="988134" y="497231"/>
        <a:ext cx="3848361" cy="2389442"/>
      </dsp:txXfrm>
    </dsp:sp>
    <dsp:sp modelId="{4FC00B52-4EA6-4997-B8D0-C766BF746A60}">
      <dsp:nvSpPr>
        <dsp:cNvPr id="0" name=""/>
        <dsp:cNvSpPr/>
      </dsp:nvSpPr>
      <dsp:spPr>
        <a:xfrm>
          <a:off x="5354950" y="982"/>
          <a:ext cx="3997039" cy="2538120"/>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EE61B8FE-0425-4A5B-8013-6ECE53BD30DC}">
      <dsp:nvSpPr>
        <dsp:cNvPr id="0" name=""/>
        <dsp:cNvSpPr/>
      </dsp:nvSpPr>
      <dsp:spPr>
        <a:xfrm>
          <a:off x="5799066" y="422892"/>
          <a:ext cx="3997039" cy="253812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100000"/>
            </a:lnSpc>
            <a:spcBef>
              <a:spcPct val="0"/>
            </a:spcBef>
            <a:spcAft>
              <a:spcPct val="35000"/>
            </a:spcAft>
            <a:buNone/>
          </a:pPr>
          <a:r>
            <a:rPr lang="en-US" sz="2700" kern="1200" dirty="0"/>
            <a:t>Whichever is less of 20% of the files or the Minimum Sample Size Chart are reviewed</a:t>
          </a:r>
        </a:p>
      </dsp:txBody>
      <dsp:txXfrm>
        <a:off x="5873405" y="497231"/>
        <a:ext cx="3848361" cy="23894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441D6-212C-4332-B722-77198AA036E8}">
      <dsp:nvSpPr>
        <dsp:cNvPr id="0" name=""/>
        <dsp:cNvSpPr/>
      </dsp:nvSpPr>
      <dsp:spPr>
        <a:xfrm>
          <a:off x="175" y="555217"/>
          <a:ext cx="2119587" cy="2543505"/>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9368" tIns="0" rIns="209368" bIns="330200" numCol="1" spcCol="1270" anchor="t" anchorCtr="0">
          <a:noAutofit/>
        </a:bodyPr>
        <a:lstStyle/>
        <a:p>
          <a:pPr marL="0" lvl="0" indent="0" algn="l" defTabSz="622300">
            <a:lnSpc>
              <a:spcPct val="90000"/>
            </a:lnSpc>
            <a:spcBef>
              <a:spcPct val="0"/>
            </a:spcBef>
            <a:spcAft>
              <a:spcPct val="35000"/>
            </a:spcAft>
            <a:buNone/>
            <a:defRPr cap="all"/>
          </a:pPr>
          <a:r>
            <a:rPr lang="en-US" sz="1400" kern="1200"/>
            <a:t>The household files will be sent to AHFA for review.</a:t>
          </a:r>
        </a:p>
      </dsp:txBody>
      <dsp:txXfrm>
        <a:off x="175" y="1572619"/>
        <a:ext cx="2119587" cy="1526103"/>
      </dsp:txXfrm>
    </dsp:sp>
    <dsp:sp modelId="{50A5BF20-21C9-4A52-B8E0-D74C125FDE99}">
      <dsp:nvSpPr>
        <dsp:cNvPr id="0" name=""/>
        <dsp:cNvSpPr/>
      </dsp:nvSpPr>
      <dsp:spPr>
        <a:xfrm>
          <a:off x="175" y="555217"/>
          <a:ext cx="2119587" cy="1017402"/>
        </a:xfrm>
        <a:prstGeom prst="rect">
          <a:avLst/>
        </a:prstGeom>
        <a:noFill/>
        <a:ln w="9525" cap="rnd" cmpd="sng" algn="ctr">
          <a:noFill/>
          <a:prstDash val="solid"/>
        </a:ln>
        <a:effectLst>
          <a:outerShdw blurRad="38100" dist="25400" dir="5400000" rotWithShape="0">
            <a:srgbClr val="000000">
              <a:alpha val="25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209368" tIns="165100" rIns="209368" bIns="165100" numCol="1" spcCol="1270" anchor="ctr" anchorCtr="0">
          <a:noAutofit/>
        </a:bodyPr>
        <a:lstStyle/>
        <a:p>
          <a:pPr marL="0" lvl="0" indent="0" algn="l" defTabSz="2178050">
            <a:lnSpc>
              <a:spcPct val="90000"/>
            </a:lnSpc>
            <a:spcBef>
              <a:spcPct val="0"/>
            </a:spcBef>
            <a:spcAft>
              <a:spcPct val="35000"/>
            </a:spcAft>
            <a:buNone/>
          </a:pPr>
          <a:r>
            <a:rPr lang="en-US" sz="4900" kern="1200"/>
            <a:t>01</a:t>
          </a:r>
        </a:p>
      </dsp:txBody>
      <dsp:txXfrm>
        <a:off x="175" y="555217"/>
        <a:ext cx="2119587" cy="1017402"/>
      </dsp:txXfrm>
    </dsp:sp>
    <dsp:sp modelId="{27AA64F5-9127-483E-8117-39F1AC8492C4}">
      <dsp:nvSpPr>
        <dsp:cNvPr id="0" name=""/>
        <dsp:cNvSpPr/>
      </dsp:nvSpPr>
      <dsp:spPr>
        <a:xfrm>
          <a:off x="2289330" y="555217"/>
          <a:ext cx="2119587" cy="2543505"/>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9368" tIns="0" rIns="209368" bIns="330200" numCol="1" spcCol="1270" anchor="t" anchorCtr="0">
          <a:noAutofit/>
        </a:bodyPr>
        <a:lstStyle/>
        <a:p>
          <a:pPr marL="0" lvl="0" indent="0" algn="l" defTabSz="622300">
            <a:lnSpc>
              <a:spcPct val="90000"/>
            </a:lnSpc>
            <a:spcBef>
              <a:spcPct val="0"/>
            </a:spcBef>
            <a:spcAft>
              <a:spcPct val="35000"/>
            </a:spcAft>
            <a:buNone/>
            <a:defRPr cap="all"/>
          </a:pPr>
          <a:r>
            <a:rPr lang="en-US" sz="1400" kern="1200" dirty="0"/>
            <a:t>Make sure to send what is listed on the checklist</a:t>
          </a:r>
        </a:p>
      </dsp:txBody>
      <dsp:txXfrm>
        <a:off x="2289330" y="1572619"/>
        <a:ext cx="2119587" cy="1526103"/>
      </dsp:txXfrm>
    </dsp:sp>
    <dsp:sp modelId="{1E9B57B3-F90F-46F9-9252-B33AA94BDF82}">
      <dsp:nvSpPr>
        <dsp:cNvPr id="0" name=""/>
        <dsp:cNvSpPr/>
      </dsp:nvSpPr>
      <dsp:spPr>
        <a:xfrm>
          <a:off x="2289330" y="555217"/>
          <a:ext cx="2119587" cy="1017402"/>
        </a:xfrm>
        <a:prstGeom prst="rect">
          <a:avLst/>
        </a:prstGeom>
        <a:noFill/>
        <a:ln w="9525" cap="rnd" cmpd="sng" algn="ctr">
          <a:noFill/>
          <a:prstDash val="solid"/>
        </a:ln>
        <a:effectLst>
          <a:outerShdw blurRad="38100" dist="25400" dir="5400000" rotWithShape="0">
            <a:srgbClr val="000000">
              <a:alpha val="25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209368" tIns="165100" rIns="209368" bIns="165100" numCol="1" spcCol="1270" anchor="ctr" anchorCtr="0">
          <a:noAutofit/>
        </a:bodyPr>
        <a:lstStyle/>
        <a:p>
          <a:pPr marL="0" lvl="0" indent="0" algn="l" defTabSz="2178050">
            <a:lnSpc>
              <a:spcPct val="90000"/>
            </a:lnSpc>
            <a:spcBef>
              <a:spcPct val="0"/>
            </a:spcBef>
            <a:spcAft>
              <a:spcPct val="35000"/>
            </a:spcAft>
            <a:buNone/>
          </a:pPr>
          <a:r>
            <a:rPr lang="en-US" sz="4900" kern="1200"/>
            <a:t>02</a:t>
          </a:r>
        </a:p>
      </dsp:txBody>
      <dsp:txXfrm>
        <a:off x="2289330" y="555217"/>
        <a:ext cx="2119587" cy="1017402"/>
      </dsp:txXfrm>
    </dsp:sp>
    <dsp:sp modelId="{49FF3F3D-8209-4444-9B7A-0E02C1366996}">
      <dsp:nvSpPr>
        <dsp:cNvPr id="0" name=""/>
        <dsp:cNvSpPr/>
      </dsp:nvSpPr>
      <dsp:spPr>
        <a:xfrm>
          <a:off x="4578485" y="555217"/>
          <a:ext cx="2119587" cy="2543505"/>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9368" tIns="0" rIns="209368" bIns="330200" numCol="1" spcCol="1270" anchor="t" anchorCtr="0">
          <a:noAutofit/>
        </a:bodyPr>
        <a:lstStyle/>
        <a:p>
          <a:pPr marL="0" lvl="0" indent="0" algn="l" defTabSz="622300">
            <a:lnSpc>
              <a:spcPct val="90000"/>
            </a:lnSpc>
            <a:spcBef>
              <a:spcPct val="0"/>
            </a:spcBef>
            <a:spcAft>
              <a:spcPct val="35000"/>
            </a:spcAft>
            <a:buNone/>
            <a:defRPr cap="all"/>
          </a:pPr>
          <a:r>
            <a:rPr lang="en-US" sz="1400" kern="1200"/>
            <a:t>Make sure to send the requested files and information by the due date</a:t>
          </a:r>
        </a:p>
      </dsp:txBody>
      <dsp:txXfrm>
        <a:off x="4578485" y="1572619"/>
        <a:ext cx="2119587" cy="1526103"/>
      </dsp:txXfrm>
    </dsp:sp>
    <dsp:sp modelId="{4BCB126F-AC1D-4993-9353-829C518A5CFB}">
      <dsp:nvSpPr>
        <dsp:cNvPr id="0" name=""/>
        <dsp:cNvSpPr/>
      </dsp:nvSpPr>
      <dsp:spPr>
        <a:xfrm>
          <a:off x="4578485" y="555217"/>
          <a:ext cx="2119587" cy="1017402"/>
        </a:xfrm>
        <a:prstGeom prst="rect">
          <a:avLst/>
        </a:prstGeom>
        <a:noFill/>
        <a:ln w="9525" cap="rnd" cmpd="sng" algn="ctr">
          <a:noFill/>
          <a:prstDash val="solid"/>
        </a:ln>
        <a:effectLst>
          <a:outerShdw blurRad="38100" dist="25400" dir="5400000" rotWithShape="0">
            <a:srgbClr val="000000">
              <a:alpha val="25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209368" tIns="165100" rIns="209368" bIns="165100" numCol="1" spcCol="1270" anchor="ctr" anchorCtr="0">
          <a:noAutofit/>
        </a:bodyPr>
        <a:lstStyle/>
        <a:p>
          <a:pPr marL="0" lvl="0" indent="0" algn="l" defTabSz="2178050">
            <a:lnSpc>
              <a:spcPct val="90000"/>
            </a:lnSpc>
            <a:spcBef>
              <a:spcPct val="0"/>
            </a:spcBef>
            <a:spcAft>
              <a:spcPct val="35000"/>
            </a:spcAft>
            <a:buNone/>
          </a:pPr>
          <a:r>
            <a:rPr lang="en-US" sz="4900" kern="1200"/>
            <a:t>03</a:t>
          </a:r>
        </a:p>
      </dsp:txBody>
      <dsp:txXfrm>
        <a:off x="4578485" y="555217"/>
        <a:ext cx="2119587" cy="1017402"/>
      </dsp:txXfrm>
    </dsp:sp>
    <dsp:sp modelId="{CAB217D3-A6A6-4E15-8388-AED28AD12B9D}">
      <dsp:nvSpPr>
        <dsp:cNvPr id="0" name=""/>
        <dsp:cNvSpPr/>
      </dsp:nvSpPr>
      <dsp:spPr>
        <a:xfrm>
          <a:off x="6867640" y="555217"/>
          <a:ext cx="2119587" cy="2543505"/>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09368" tIns="0" rIns="209368" bIns="330200" numCol="1" spcCol="1270" anchor="t" anchorCtr="0">
          <a:noAutofit/>
        </a:bodyPr>
        <a:lstStyle/>
        <a:p>
          <a:pPr marL="0" lvl="0" indent="0" algn="l" defTabSz="622300">
            <a:lnSpc>
              <a:spcPct val="90000"/>
            </a:lnSpc>
            <a:spcBef>
              <a:spcPct val="0"/>
            </a:spcBef>
            <a:spcAft>
              <a:spcPct val="35000"/>
            </a:spcAft>
            <a:buNone/>
            <a:defRPr cap="all"/>
          </a:pPr>
          <a:r>
            <a:rPr lang="en-US" sz="1400" kern="1200"/>
            <a:t>Make sure AHFA DMS has been updated through the required timeframe</a:t>
          </a:r>
        </a:p>
      </dsp:txBody>
      <dsp:txXfrm>
        <a:off x="6867640" y="1572619"/>
        <a:ext cx="2119587" cy="1526103"/>
      </dsp:txXfrm>
    </dsp:sp>
    <dsp:sp modelId="{75E09338-7EA8-4D2A-B839-2C3BE733636A}">
      <dsp:nvSpPr>
        <dsp:cNvPr id="0" name=""/>
        <dsp:cNvSpPr/>
      </dsp:nvSpPr>
      <dsp:spPr>
        <a:xfrm>
          <a:off x="6867640" y="555217"/>
          <a:ext cx="2119587" cy="1017402"/>
        </a:xfrm>
        <a:prstGeom prst="rect">
          <a:avLst/>
        </a:prstGeom>
        <a:noFill/>
        <a:ln w="9525" cap="rnd" cmpd="sng" algn="ctr">
          <a:noFill/>
          <a:prstDash val="solid"/>
        </a:ln>
        <a:effectLst>
          <a:outerShdw blurRad="38100" dist="25400" dir="5400000" rotWithShape="0">
            <a:srgbClr val="000000">
              <a:alpha val="25000"/>
            </a:srgbClr>
          </a:outerShdw>
        </a:effectLst>
        <a:sp3d/>
      </dsp:spPr>
      <dsp:style>
        <a:lnRef idx="1">
          <a:scrgbClr r="0" g="0" b="0"/>
        </a:lnRef>
        <a:fillRef idx="3">
          <a:scrgbClr r="0" g="0" b="0"/>
        </a:fillRef>
        <a:effectRef idx="2">
          <a:scrgbClr r="0" g="0" b="0"/>
        </a:effectRef>
        <a:fontRef idx="minor">
          <a:schemeClr val="lt1"/>
        </a:fontRef>
      </dsp:style>
      <dsp:txBody>
        <a:bodyPr spcFirstLastPara="0" vert="horz" wrap="square" lIns="209368" tIns="165100" rIns="209368" bIns="165100" numCol="1" spcCol="1270" anchor="ctr" anchorCtr="0">
          <a:noAutofit/>
        </a:bodyPr>
        <a:lstStyle/>
        <a:p>
          <a:pPr marL="0" lvl="0" indent="0" algn="l" defTabSz="2178050">
            <a:lnSpc>
              <a:spcPct val="90000"/>
            </a:lnSpc>
            <a:spcBef>
              <a:spcPct val="0"/>
            </a:spcBef>
            <a:spcAft>
              <a:spcPct val="35000"/>
            </a:spcAft>
            <a:buNone/>
          </a:pPr>
          <a:r>
            <a:rPr lang="en-US" sz="4900" kern="1200"/>
            <a:t>04</a:t>
          </a:r>
        </a:p>
      </dsp:txBody>
      <dsp:txXfrm>
        <a:off x="6867640" y="555217"/>
        <a:ext cx="2119587" cy="10174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82497-8907-46D3-ACAB-9A475D274303}">
      <dsp:nvSpPr>
        <dsp:cNvPr id="0" name=""/>
        <dsp:cNvSpPr/>
      </dsp:nvSpPr>
      <dsp:spPr>
        <a:xfrm>
          <a:off x="0" y="38485"/>
          <a:ext cx="6832212" cy="1286634"/>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Rent Increase do not have to be approved by AHFA.</a:t>
          </a:r>
        </a:p>
      </dsp:txBody>
      <dsp:txXfrm>
        <a:off x="62808" y="101293"/>
        <a:ext cx="6706596" cy="1161018"/>
      </dsp:txXfrm>
    </dsp:sp>
    <dsp:sp modelId="{1F07DAF1-46E9-4501-946F-4BE62A7BC2B0}">
      <dsp:nvSpPr>
        <dsp:cNvPr id="0" name=""/>
        <dsp:cNvSpPr/>
      </dsp:nvSpPr>
      <dsp:spPr>
        <a:xfrm>
          <a:off x="0" y="1391359"/>
          <a:ext cx="6832212" cy="1286634"/>
        </a:xfrm>
        <a:prstGeom prst="roundRect">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following are the components of Gross Rent:</a:t>
          </a:r>
        </a:p>
      </dsp:txBody>
      <dsp:txXfrm>
        <a:off x="62808" y="1454167"/>
        <a:ext cx="6706596" cy="1161018"/>
      </dsp:txXfrm>
    </dsp:sp>
    <dsp:sp modelId="{9286C803-9E4F-443F-BAC4-73726728A21A}">
      <dsp:nvSpPr>
        <dsp:cNvPr id="0" name=""/>
        <dsp:cNvSpPr/>
      </dsp:nvSpPr>
      <dsp:spPr>
        <a:xfrm>
          <a:off x="0" y="2677994"/>
          <a:ext cx="6832212" cy="63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Tenant Paid Rent</a:t>
          </a:r>
        </a:p>
        <a:p>
          <a:pPr marL="171450" lvl="1" indent="-171450" algn="l" defTabSz="800100">
            <a:lnSpc>
              <a:spcPct val="90000"/>
            </a:lnSpc>
            <a:spcBef>
              <a:spcPct val="0"/>
            </a:spcBef>
            <a:spcAft>
              <a:spcPct val="20000"/>
            </a:spcAft>
            <a:buChar char="•"/>
          </a:pPr>
          <a:r>
            <a:rPr lang="en-US" sz="1800" kern="1200"/>
            <a:t>Utility Allowance</a:t>
          </a:r>
        </a:p>
      </dsp:txBody>
      <dsp:txXfrm>
        <a:off x="0" y="2677994"/>
        <a:ext cx="6832212" cy="630832"/>
      </dsp:txXfrm>
    </dsp:sp>
    <dsp:sp modelId="{63F50922-BB12-47CA-B611-6D00502B3699}">
      <dsp:nvSpPr>
        <dsp:cNvPr id="0" name=""/>
        <dsp:cNvSpPr/>
      </dsp:nvSpPr>
      <dsp:spPr>
        <a:xfrm>
          <a:off x="0" y="3308826"/>
          <a:ext cx="6832212" cy="1286634"/>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Make sure to check the following to determine the Housing Credit Income and Rent set-aside requirement:</a:t>
          </a:r>
        </a:p>
      </dsp:txBody>
      <dsp:txXfrm>
        <a:off x="62808" y="3371634"/>
        <a:ext cx="6706596" cy="1161018"/>
      </dsp:txXfrm>
    </dsp:sp>
    <dsp:sp modelId="{86932B91-FE7A-4542-93E5-8F32AAF280E3}">
      <dsp:nvSpPr>
        <dsp:cNvPr id="0" name=""/>
        <dsp:cNvSpPr/>
      </dsp:nvSpPr>
      <dsp:spPr>
        <a:xfrm>
          <a:off x="0" y="4595461"/>
          <a:ext cx="6832212" cy="63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Housing Credit LURC</a:t>
          </a:r>
        </a:p>
        <a:p>
          <a:pPr marL="171450" lvl="1" indent="-171450" algn="l" defTabSz="800100">
            <a:lnSpc>
              <a:spcPct val="90000"/>
            </a:lnSpc>
            <a:spcBef>
              <a:spcPct val="0"/>
            </a:spcBef>
            <a:spcAft>
              <a:spcPct val="20000"/>
            </a:spcAft>
            <a:buChar char="•"/>
          </a:pPr>
          <a:r>
            <a:rPr lang="en-US" sz="1800" kern="1200"/>
            <a:t>Project Application</a:t>
          </a:r>
        </a:p>
      </dsp:txBody>
      <dsp:txXfrm>
        <a:off x="0" y="4595461"/>
        <a:ext cx="6832212" cy="6308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2E000-AC20-4120-97B3-350DBEC878B7}">
      <dsp:nvSpPr>
        <dsp:cNvPr id="0" name=""/>
        <dsp:cNvSpPr/>
      </dsp:nvSpPr>
      <dsp:spPr>
        <a:xfrm>
          <a:off x="0" y="2185"/>
          <a:ext cx="6832212" cy="1107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891F8C-C36B-49F6-8B36-99DF1E56F8F2}">
      <dsp:nvSpPr>
        <dsp:cNvPr id="0" name=""/>
        <dsp:cNvSpPr/>
      </dsp:nvSpPr>
      <dsp:spPr>
        <a:xfrm>
          <a:off x="335004" y="251362"/>
          <a:ext cx="609099" cy="609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E8E9109-0CCD-4D12-A6C0-855D9B2C76FC}">
      <dsp:nvSpPr>
        <dsp:cNvPr id="0" name=""/>
        <dsp:cNvSpPr/>
      </dsp:nvSpPr>
      <dsp:spPr>
        <a:xfrm>
          <a:off x="1279109" y="2185"/>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800100">
            <a:lnSpc>
              <a:spcPct val="100000"/>
            </a:lnSpc>
            <a:spcBef>
              <a:spcPct val="0"/>
            </a:spcBef>
            <a:spcAft>
              <a:spcPct val="35000"/>
            </a:spcAft>
            <a:buNone/>
          </a:pPr>
          <a:r>
            <a:rPr lang="en-US" sz="1800" kern="1200" dirty="0"/>
            <a:t>Submit HOME Project rent increases following the guidelines of Section 6.23 of AHFA’s compliance manual.</a:t>
          </a:r>
        </a:p>
      </dsp:txBody>
      <dsp:txXfrm>
        <a:off x="1279109" y="2185"/>
        <a:ext cx="5553102" cy="1107454"/>
      </dsp:txXfrm>
    </dsp:sp>
    <dsp:sp modelId="{5D2B489B-916E-46D6-BADC-867E4384B80E}">
      <dsp:nvSpPr>
        <dsp:cNvPr id="0" name=""/>
        <dsp:cNvSpPr/>
      </dsp:nvSpPr>
      <dsp:spPr>
        <a:xfrm>
          <a:off x="0" y="1386503"/>
          <a:ext cx="6832212" cy="1107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84D220-D407-4768-B64F-762AA190129D}">
      <dsp:nvSpPr>
        <dsp:cNvPr id="0" name=""/>
        <dsp:cNvSpPr/>
      </dsp:nvSpPr>
      <dsp:spPr>
        <a:xfrm>
          <a:off x="335004" y="1635680"/>
          <a:ext cx="609099" cy="609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5243128-5122-4466-90E3-6FFE75981BE7}">
      <dsp:nvSpPr>
        <dsp:cNvPr id="0" name=""/>
        <dsp:cNvSpPr/>
      </dsp:nvSpPr>
      <dsp:spPr>
        <a:xfrm>
          <a:off x="1279109" y="1386503"/>
          <a:ext cx="3074495"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800100">
            <a:lnSpc>
              <a:spcPct val="100000"/>
            </a:lnSpc>
            <a:spcBef>
              <a:spcPct val="0"/>
            </a:spcBef>
            <a:spcAft>
              <a:spcPct val="35000"/>
            </a:spcAft>
            <a:buNone/>
          </a:pPr>
          <a:r>
            <a:rPr lang="en-US" sz="1800" kern="1200" dirty="0"/>
            <a:t>The following are the components of Gross Rent </a:t>
          </a:r>
          <a:r>
            <a:rPr lang="en-US" sz="1800" b="1" kern="1200" dirty="0"/>
            <a:t>(New)</a:t>
          </a:r>
          <a:r>
            <a:rPr lang="en-US" sz="1800" kern="1200" dirty="0"/>
            <a:t>:</a:t>
          </a:r>
        </a:p>
      </dsp:txBody>
      <dsp:txXfrm>
        <a:off x="1279109" y="1386503"/>
        <a:ext cx="3074495" cy="1107454"/>
      </dsp:txXfrm>
    </dsp:sp>
    <dsp:sp modelId="{EF0F092E-C7F5-4F55-A3D1-EB438D49B404}">
      <dsp:nvSpPr>
        <dsp:cNvPr id="0" name=""/>
        <dsp:cNvSpPr/>
      </dsp:nvSpPr>
      <dsp:spPr>
        <a:xfrm>
          <a:off x="4353605" y="1386503"/>
          <a:ext cx="2478606"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622300">
            <a:lnSpc>
              <a:spcPct val="100000"/>
            </a:lnSpc>
            <a:spcBef>
              <a:spcPct val="0"/>
            </a:spcBef>
            <a:spcAft>
              <a:spcPct val="35000"/>
            </a:spcAft>
            <a:buNone/>
          </a:pPr>
          <a:r>
            <a:rPr lang="en-US" sz="1400" kern="1200"/>
            <a:t>Tenant Paid Rent</a:t>
          </a:r>
        </a:p>
        <a:p>
          <a:pPr marL="0" lvl="0" indent="0" algn="l" defTabSz="622300">
            <a:lnSpc>
              <a:spcPct val="100000"/>
            </a:lnSpc>
            <a:spcBef>
              <a:spcPct val="0"/>
            </a:spcBef>
            <a:spcAft>
              <a:spcPct val="35000"/>
            </a:spcAft>
            <a:buNone/>
          </a:pPr>
          <a:r>
            <a:rPr lang="en-US" sz="1400" kern="1200" dirty="0"/>
            <a:t>Utility Allowance</a:t>
          </a:r>
        </a:p>
      </dsp:txBody>
      <dsp:txXfrm>
        <a:off x="4353605" y="1386503"/>
        <a:ext cx="2478606" cy="1107454"/>
      </dsp:txXfrm>
    </dsp:sp>
    <dsp:sp modelId="{7C179448-4A4A-4E66-9095-48FB845C9D5A}">
      <dsp:nvSpPr>
        <dsp:cNvPr id="0" name=""/>
        <dsp:cNvSpPr/>
      </dsp:nvSpPr>
      <dsp:spPr>
        <a:xfrm>
          <a:off x="0" y="2770821"/>
          <a:ext cx="6832212" cy="1107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7D657E-E5A5-4DBE-ACB5-F43D984D567D}">
      <dsp:nvSpPr>
        <dsp:cNvPr id="0" name=""/>
        <dsp:cNvSpPr/>
      </dsp:nvSpPr>
      <dsp:spPr>
        <a:xfrm>
          <a:off x="335004" y="3019998"/>
          <a:ext cx="609099" cy="609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7F9FB5A-5843-4E34-8EB8-63F85731ACB0}">
      <dsp:nvSpPr>
        <dsp:cNvPr id="0" name=""/>
        <dsp:cNvSpPr/>
      </dsp:nvSpPr>
      <dsp:spPr>
        <a:xfrm>
          <a:off x="1279109" y="2770821"/>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800100">
            <a:lnSpc>
              <a:spcPct val="100000"/>
            </a:lnSpc>
            <a:spcBef>
              <a:spcPct val="0"/>
            </a:spcBef>
            <a:spcAft>
              <a:spcPct val="35000"/>
            </a:spcAft>
            <a:buNone/>
          </a:pPr>
          <a:r>
            <a:rPr lang="en-US" sz="1800" kern="1200"/>
            <a:t>The gross rent must be at or below the current HOME Rent limits.</a:t>
          </a:r>
        </a:p>
      </dsp:txBody>
      <dsp:txXfrm>
        <a:off x="1279109" y="2770821"/>
        <a:ext cx="5553102" cy="1107454"/>
      </dsp:txXfrm>
    </dsp:sp>
    <dsp:sp modelId="{58A4F392-ECB1-45E8-8AC5-F79C284DF9FC}">
      <dsp:nvSpPr>
        <dsp:cNvPr id="0" name=""/>
        <dsp:cNvSpPr/>
      </dsp:nvSpPr>
      <dsp:spPr>
        <a:xfrm>
          <a:off x="0" y="4155139"/>
          <a:ext cx="6832212" cy="11074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A2815A-DE1A-47B8-9877-3CC3BB83CD41}">
      <dsp:nvSpPr>
        <dsp:cNvPr id="0" name=""/>
        <dsp:cNvSpPr/>
      </dsp:nvSpPr>
      <dsp:spPr>
        <a:xfrm>
          <a:off x="335004" y="4404316"/>
          <a:ext cx="609099" cy="609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5C69210-0B02-4819-B120-50C12B01A792}">
      <dsp:nvSpPr>
        <dsp:cNvPr id="0" name=""/>
        <dsp:cNvSpPr/>
      </dsp:nvSpPr>
      <dsp:spPr>
        <a:xfrm>
          <a:off x="1279109" y="4155139"/>
          <a:ext cx="5553102"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800100">
            <a:lnSpc>
              <a:spcPct val="100000"/>
            </a:lnSpc>
            <a:spcBef>
              <a:spcPct val="0"/>
            </a:spcBef>
            <a:spcAft>
              <a:spcPct val="35000"/>
            </a:spcAft>
            <a:buNone/>
          </a:pPr>
          <a:r>
            <a:rPr lang="en-US" sz="1800" kern="1200" dirty="0"/>
            <a:t>AHFA will post the HOME income and rent limits each year once they are in affect.</a:t>
          </a:r>
        </a:p>
      </dsp:txBody>
      <dsp:txXfrm>
        <a:off x="1279109" y="4155139"/>
        <a:ext cx="5553102" cy="11074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49D0B-D754-4435-A2BC-2A3A4A834BFA}">
      <dsp:nvSpPr>
        <dsp:cNvPr id="0" name=""/>
        <dsp:cNvSpPr/>
      </dsp:nvSpPr>
      <dsp:spPr>
        <a:xfrm>
          <a:off x="0" y="1890"/>
          <a:ext cx="3209544" cy="909359"/>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Housing Trust Fund (HTF) funded properties have a 30-year Affordability Period.</a:t>
          </a:r>
        </a:p>
      </dsp:txBody>
      <dsp:txXfrm>
        <a:off x="44391" y="46281"/>
        <a:ext cx="3120762" cy="820577"/>
      </dsp:txXfrm>
    </dsp:sp>
    <dsp:sp modelId="{361B03CD-DFA5-4D50-BBE1-1862A0773BF1}">
      <dsp:nvSpPr>
        <dsp:cNvPr id="0" name=""/>
        <dsp:cNvSpPr/>
      </dsp:nvSpPr>
      <dsp:spPr>
        <a:xfrm>
          <a:off x="0" y="956717"/>
          <a:ext cx="3209544" cy="909359"/>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An on-site inspection will occur once every three years.</a:t>
          </a:r>
        </a:p>
      </dsp:txBody>
      <dsp:txXfrm>
        <a:off x="44391" y="1001108"/>
        <a:ext cx="3120762" cy="820577"/>
      </dsp:txXfrm>
    </dsp:sp>
    <dsp:sp modelId="{509B7825-6C03-48E8-AB8A-7A3E5AC0212D}">
      <dsp:nvSpPr>
        <dsp:cNvPr id="0" name=""/>
        <dsp:cNvSpPr/>
      </dsp:nvSpPr>
      <dsp:spPr>
        <a:xfrm>
          <a:off x="0" y="1911544"/>
          <a:ext cx="3209544" cy="909359"/>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The Project must have a HTF Affirmative Marketing Plan.</a:t>
          </a:r>
        </a:p>
      </dsp:txBody>
      <dsp:txXfrm>
        <a:off x="44391" y="1955935"/>
        <a:ext cx="3120762" cy="820577"/>
      </dsp:txXfrm>
    </dsp:sp>
    <dsp:sp modelId="{C2E8461A-3408-459C-89E4-6561B391E469}">
      <dsp:nvSpPr>
        <dsp:cNvPr id="0" name=""/>
        <dsp:cNvSpPr/>
      </dsp:nvSpPr>
      <dsp:spPr>
        <a:xfrm rot="5400000">
          <a:off x="5698728" y="468123"/>
          <a:ext cx="727487" cy="5705856"/>
        </a:xfrm>
        <a:prstGeom prst="round2SameRect">
          <a:avLst/>
        </a:prstGeom>
        <a:solidFill>
          <a:schemeClr val="accent3">
            <a:alpha val="90000"/>
            <a:tint val="40000"/>
            <a:hueOff val="0"/>
            <a:satOff val="0"/>
            <a:lumOff val="0"/>
            <a:alphaOff val="0"/>
          </a:schemeClr>
        </a:solidFill>
        <a:ln w="9525" cap="rnd"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Tenant Paid Rent</a:t>
          </a:r>
        </a:p>
        <a:p>
          <a:pPr marL="171450" lvl="1" indent="-171450" algn="l" defTabSz="844550">
            <a:lnSpc>
              <a:spcPct val="90000"/>
            </a:lnSpc>
            <a:spcBef>
              <a:spcPct val="0"/>
            </a:spcBef>
            <a:spcAft>
              <a:spcPct val="15000"/>
            </a:spcAft>
            <a:buChar char="•"/>
          </a:pPr>
          <a:r>
            <a:rPr lang="en-US" sz="1900" kern="1200"/>
            <a:t>Utility Allowance</a:t>
          </a:r>
        </a:p>
      </dsp:txBody>
      <dsp:txXfrm rot="-5400000">
        <a:off x="3209544" y="2992821"/>
        <a:ext cx="5670343" cy="656461"/>
      </dsp:txXfrm>
    </dsp:sp>
    <dsp:sp modelId="{7C72BBC4-D85B-4165-AA1E-FA6CE332B860}">
      <dsp:nvSpPr>
        <dsp:cNvPr id="0" name=""/>
        <dsp:cNvSpPr/>
      </dsp:nvSpPr>
      <dsp:spPr>
        <a:xfrm>
          <a:off x="0" y="2866372"/>
          <a:ext cx="3209544" cy="909359"/>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Components of Gross Rent are the following:</a:t>
          </a:r>
        </a:p>
      </dsp:txBody>
      <dsp:txXfrm>
        <a:off x="44391" y="2910763"/>
        <a:ext cx="3120762" cy="8205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56C1BF-5281-4BAC-B034-CC61E1EDA883}"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6DCA42B-4CCD-40E0-893E-4BA36310D6DD}" type="slidenum">
              <a:rPr lang="en-US" smtClean="0"/>
              <a:t>‹#›</a:t>
            </a:fld>
            <a:endParaRPr lang="en-US"/>
          </a:p>
        </p:txBody>
      </p:sp>
    </p:spTree>
    <p:extLst>
      <p:ext uri="{BB962C8B-B14F-4D97-AF65-F5344CB8AC3E}">
        <p14:creationId xmlns:p14="http://schemas.microsoft.com/office/powerpoint/2010/main" val="2336983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56C1BF-5281-4BAC-B034-CC61E1EDA883}"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6DCA42B-4CCD-40E0-893E-4BA36310D6DD}" type="slidenum">
              <a:rPr lang="en-US" smtClean="0"/>
              <a:t>‹#›</a:t>
            </a:fld>
            <a:endParaRPr lang="en-US"/>
          </a:p>
        </p:txBody>
      </p:sp>
    </p:spTree>
    <p:extLst>
      <p:ext uri="{BB962C8B-B14F-4D97-AF65-F5344CB8AC3E}">
        <p14:creationId xmlns:p14="http://schemas.microsoft.com/office/powerpoint/2010/main" val="2128616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56C1BF-5281-4BAC-B034-CC61E1EDA883}"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6DCA42B-4CCD-40E0-893E-4BA36310D6DD}"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46336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056C1BF-5281-4BAC-B034-CC61E1EDA883}"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DCA42B-4CCD-40E0-893E-4BA36310D6DD}" type="slidenum">
              <a:rPr lang="en-US" smtClean="0"/>
              <a:t>‹#›</a:t>
            </a:fld>
            <a:endParaRPr lang="en-US"/>
          </a:p>
        </p:txBody>
      </p:sp>
    </p:spTree>
    <p:extLst>
      <p:ext uri="{BB962C8B-B14F-4D97-AF65-F5344CB8AC3E}">
        <p14:creationId xmlns:p14="http://schemas.microsoft.com/office/powerpoint/2010/main" val="1002858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056C1BF-5281-4BAC-B034-CC61E1EDA883}"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DCA42B-4CCD-40E0-893E-4BA36310D6DD}"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25701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056C1BF-5281-4BAC-B034-CC61E1EDA883}"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DCA42B-4CCD-40E0-893E-4BA36310D6DD}" type="slidenum">
              <a:rPr lang="en-US" smtClean="0"/>
              <a:t>‹#›</a:t>
            </a:fld>
            <a:endParaRPr lang="en-US"/>
          </a:p>
        </p:txBody>
      </p:sp>
    </p:spTree>
    <p:extLst>
      <p:ext uri="{BB962C8B-B14F-4D97-AF65-F5344CB8AC3E}">
        <p14:creationId xmlns:p14="http://schemas.microsoft.com/office/powerpoint/2010/main" val="763481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56C1BF-5281-4BAC-B034-CC61E1EDA883}"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6DCA42B-4CCD-40E0-893E-4BA36310D6DD}" type="slidenum">
              <a:rPr lang="en-US" smtClean="0"/>
              <a:t>‹#›</a:t>
            </a:fld>
            <a:endParaRPr lang="en-US"/>
          </a:p>
        </p:txBody>
      </p:sp>
    </p:spTree>
    <p:extLst>
      <p:ext uri="{BB962C8B-B14F-4D97-AF65-F5344CB8AC3E}">
        <p14:creationId xmlns:p14="http://schemas.microsoft.com/office/powerpoint/2010/main" val="1166202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56C1BF-5281-4BAC-B034-CC61E1EDA883}"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6DCA42B-4CCD-40E0-893E-4BA36310D6DD}" type="slidenum">
              <a:rPr lang="en-US" smtClean="0"/>
              <a:t>‹#›</a:t>
            </a:fld>
            <a:endParaRPr lang="en-US"/>
          </a:p>
        </p:txBody>
      </p:sp>
    </p:spTree>
    <p:extLst>
      <p:ext uri="{BB962C8B-B14F-4D97-AF65-F5344CB8AC3E}">
        <p14:creationId xmlns:p14="http://schemas.microsoft.com/office/powerpoint/2010/main" val="996216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56C1BF-5281-4BAC-B034-CC61E1EDA883}"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6DCA42B-4CCD-40E0-893E-4BA36310D6DD}" type="slidenum">
              <a:rPr lang="en-US" smtClean="0"/>
              <a:t>‹#›</a:t>
            </a:fld>
            <a:endParaRPr lang="en-US"/>
          </a:p>
        </p:txBody>
      </p:sp>
    </p:spTree>
    <p:extLst>
      <p:ext uri="{BB962C8B-B14F-4D97-AF65-F5344CB8AC3E}">
        <p14:creationId xmlns:p14="http://schemas.microsoft.com/office/powerpoint/2010/main" val="2543966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56C1BF-5281-4BAC-B034-CC61E1EDA883}"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6DCA42B-4CCD-40E0-893E-4BA36310D6DD}" type="slidenum">
              <a:rPr lang="en-US" smtClean="0"/>
              <a:t>‹#›</a:t>
            </a:fld>
            <a:endParaRPr lang="en-US"/>
          </a:p>
        </p:txBody>
      </p:sp>
    </p:spTree>
    <p:extLst>
      <p:ext uri="{BB962C8B-B14F-4D97-AF65-F5344CB8AC3E}">
        <p14:creationId xmlns:p14="http://schemas.microsoft.com/office/powerpoint/2010/main" val="2745244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56C1BF-5281-4BAC-B034-CC61E1EDA883}"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6DCA42B-4CCD-40E0-893E-4BA36310D6DD}" type="slidenum">
              <a:rPr lang="en-US" smtClean="0"/>
              <a:t>‹#›</a:t>
            </a:fld>
            <a:endParaRPr lang="en-US"/>
          </a:p>
        </p:txBody>
      </p:sp>
    </p:spTree>
    <p:extLst>
      <p:ext uri="{BB962C8B-B14F-4D97-AF65-F5344CB8AC3E}">
        <p14:creationId xmlns:p14="http://schemas.microsoft.com/office/powerpoint/2010/main" val="1689002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56C1BF-5281-4BAC-B034-CC61E1EDA883}" type="datetimeFigureOut">
              <a:rPr lang="en-US" smtClean="0"/>
              <a:t>5/19/2025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6DCA42B-4CCD-40E0-893E-4BA36310D6DD}" type="slidenum">
              <a:rPr lang="en-US" smtClean="0"/>
              <a:t>‹#›</a:t>
            </a:fld>
            <a:endParaRPr lang="en-US"/>
          </a:p>
        </p:txBody>
      </p:sp>
    </p:spTree>
    <p:extLst>
      <p:ext uri="{BB962C8B-B14F-4D97-AF65-F5344CB8AC3E}">
        <p14:creationId xmlns:p14="http://schemas.microsoft.com/office/powerpoint/2010/main" val="936867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56C1BF-5281-4BAC-B034-CC61E1EDA883}" type="datetimeFigureOut">
              <a:rPr lang="en-US" smtClean="0"/>
              <a:t>5/19/2025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6DCA42B-4CCD-40E0-893E-4BA36310D6DD}" type="slidenum">
              <a:rPr lang="en-US" smtClean="0"/>
              <a:t>‹#›</a:t>
            </a:fld>
            <a:endParaRPr lang="en-US"/>
          </a:p>
        </p:txBody>
      </p:sp>
    </p:spTree>
    <p:extLst>
      <p:ext uri="{BB962C8B-B14F-4D97-AF65-F5344CB8AC3E}">
        <p14:creationId xmlns:p14="http://schemas.microsoft.com/office/powerpoint/2010/main" val="337641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6C1BF-5281-4BAC-B034-CC61E1EDA883}" type="datetimeFigureOut">
              <a:rPr lang="en-US" smtClean="0"/>
              <a:t>5/19/2025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6DCA42B-4CCD-40E0-893E-4BA36310D6DD}" type="slidenum">
              <a:rPr lang="en-US" smtClean="0"/>
              <a:t>‹#›</a:t>
            </a:fld>
            <a:endParaRPr lang="en-US"/>
          </a:p>
        </p:txBody>
      </p:sp>
    </p:spTree>
    <p:extLst>
      <p:ext uri="{BB962C8B-B14F-4D97-AF65-F5344CB8AC3E}">
        <p14:creationId xmlns:p14="http://schemas.microsoft.com/office/powerpoint/2010/main" val="2865831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56C1BF-5281-4BAC-B034-CC61E1EDA883}"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6DCA42B-4CCD-40E0-893E-4BA36310D6DD}" type="slidenum">
              <a:rPr lang="en-US" smtClean="0"/>
              <a:t>‹#›</a:t>
            </a:fld>
            <a:endParaRPr lang="en-US"/>
          </a:p>
        </p:txBody>
      </p:sp>
    </p:spTree>
    <p:extLst>
      <p:ext uri="{BB962C8B-B14F-4D97-AF65-F5344CB8AC3E}">
        <p14:creationId xmlns:p14="http://schemas.microsoft.com/office/powerpoint/2010/main" val="3509139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56C1BF-5281-4BAC-B034-CC61E1EDA883}"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DCA42B-4CCD-40E0-893E-4BA36310D6DD}" type="slidenum">
              <a:rPr lang="en-US" smtClean="0"/>
              <a:t>‹#›</a:t>
            </a:fld>
            <a:endParaRPr lang="en-US"/>
          </a:p>
        </p:txBody>
      </p:sp>
    </p:spTree>
    <p:extLst>
      <p:ext uri="{BB962C8B-B14F-4D97-AF65-F5344CB8AC3E}">
        <p14:creationId xmlns:p14="http://schemas.microsoft.com/office/powerpoint/2010/main" val="572793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056C1BF-5281-4BAC-B034-CC61E1EDA883}" type="datetimeFigureOut">
              <a:rPr lang="en-US" smtClean="0"/>
              <a:t>5/19/2025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6DCA42B-4CCD-40E0-893E-4BA36310D6DD}" type="slidenum">
              <a:rPr lang="en-US" smtClean="0"/>
              <a:t>‹#›</a:t>
            </a:fld>
            <a:endParaRPr lang="en-US"/>
          </a:p>
        </p:txBody>
      </p:sp>
    </p:spTree>
    <p:extLst>
      <p:ext uri="{BB962C8B-B14F-4D97-AF65-F5344CB8AC3E}">
        <p14:creationId xmlns:p14="http://schemas.microsoft.com/office/powerpoint/2010/main" val="50470411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2EA518E-6C90-4FB8-9D88-C59B7498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4E04C5-6B31-959C-6EDF-AEEE79B36752}"/>
              </a:ext>
            </a:extLst>
          </p:cNvPr>
          <p:cNvSpPr>
            <a:spLocks noGrp="1"/>
          </p:cNvSpPr>
          <p:nvPr>
            <p:ph type="ctrTitle"/>
          </p:nvPr>
        </p:nvSpPr>
        <p:spPr>
          <a:xfrm>
            <a:off x="1742873" y="782782"/>
            <a:ext cx="9008254" cy="3410475"/>
          </a:xfrm>
        </p:spPr>
        <p:txBody>
          <a:bodyPr anchor="ctr">
            <a:normAutofit/>
          </a:bodyPr>
          <a:lstStyle/>
          <a:p>
            <a:r>
              <a:rPr lang="en-US" sz="6000"/>
              <a:t>AAHA</a:t>
            </a:r>
            <a:br>
              <a:rPr lang="en-US" sz="6000"/>
            </a:br>
            <a:r>
              <a:rPr lang="en-US" sz="6000"/>
              <a:t>5/22/25</a:t>
            </a:r>
          </a:p>
        </p:txBody>
      </p:sp>
      <p:sp>
        <p:nvSpPr>
          <p:cNvPr id="27" name="Rectangle 26">
            <a:extLst>
              <a:ext uri="{FF2B5EF4-FFF2-40B4-BE49-F238E27FC236}">
                <a16:creationId xmlns:a16="http://schemas.microsoft.com/office/drawing/2014/main" id="{51AFC3C9-5F6F-4B0C-B9BC-4538C1E6F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0424"/>
            <a:ext cx="12192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840BAA8-756D-EAB9-DCC9-B12F427C12FB}"/>
              </a:ext>
            </a:extLst>
          </p:cNvPr>
          <p:cNvSpPr>
            <a:spLocks noGrp="1"/>
          </p:cNvSpPr>
          <p:nvPr>
            <p:ph type="subTitle" idx="1"/>
          </p:nvPr>
        </p:nvSpPr>
        <p:spPr>
          <a:xfrm>
            <a:off x="1794165" y="4709627"/>
            <a:ext cx="8956962" cy="1126283"/>
          </a:xfrm>
        </p:spPr>
        <p:txBody>
          <a:bodyPr anchor="ctr">
            <a:normAutofit/>
          </a:bodyPr>
          <a:lstStyle/>
          <a:p>
            <a:r>
              <a:rPr lang="en-US">
                <a:solidFill>
                  <a:schemeClr val="bg1"/>
                </a:solidFill>
              </a:rPr>
              <a:t>The Basics</a:t>
            </a:r>
          </a:p>
        </p:txBody>
      </p:sp>
      <p:sp>
        <p:nvSpPr>
          <p:cNvPr id="28" name="Freeform 11">
            <a:extLst>
              <a:ext uri="{FF2B5EF4-FFF2-40B4-BE49-F238E27FC236}">
                <a16:creationId xmlns:a16="http://schemas.microsoft.com/office/drawing/2014/main" id="{BA844245-4805-4DD5-AF47-842A0B27F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Tree>
    <p:extLst>
      <p:ext uri="{BB962C8B-B14F-4D97-AF65-F5344CB8AC3E}">
        <p14:creationId xmlns:p14="http://schemas.microsoft.com/office/powerpoint/2010/main" val="2982602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5" name="Rectangle 64">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1" name="Picture 20" descr="Calendar">
            <a:extLst>
              <a:ext uri="{FF2B5EF4-FFF2-40B4-BE49-F238E27FC236}">
                <a16:creationId xmlns:a16="http://schemas.microsoft.com/office/drawing/2014/main" id="{FBB18A04-EAE7-6778-0542-8EAB0E4CB607}"/>
              </a:ext>
            </a:extLst>
          </p:cNvPr>
          <p:cNvPicPr>
            <a:picLocks noChangeAspect="1"/>
          </p:cNvPicPr>
          <p:nvPr/>
        </p:nvPicPr>
        <p:blipFill rotWithShape="1">
          <a:blip r:embed="rId2"/>
          <a:srcRect l="24868" r="36565" b="-1"/>
          <a:stretch/>
        </p:blipFill>
        <p:spPr>
          <a:xfrm>
            <a:off x="8229598" y="10"/>
            <a:ext cx="3962401" cy="6857990"/>
          </a:xfrm>
          <a:prstGeom prst="rect">
            <a:avLst/>
          </a:prstGeom>
        </p:spPr>
      </p:pic>
      <p:sp>
        <p:nvSpPr>
          <p:cNvPr id="67"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B310983-202E-81A8-5488-672446F6871F}"/>
              </a:ext>
            </a:extLst>
          </p:cNvPr>
          <p:cNvSpPr>
            <a:spLocks noGrp="1"/>
          </p:cNvSpPr>
          <p:nvPr>
            <p:ph type="title"/>
          </p:nvPr>
        </p:nvSpPr>
        <p:spPr>
          <a:xfrm>
            <a:off x="541867" y="787400"/>
            <a:ext cx="7145866" cy="778933"/>
          </a:xfrm>
        </p:spPr>
        <p:txBody>
          <a:bodyPr anchor="ctr">
            <a:normAutofit/>
          </a:bodyPr>
          <a:lstStyle/>
          <a:p>
            <a:r>
              <a:rPr lang="en-US" sz="3200">
                <a:solidFill>
                  <a:srgbClr val="FEFFFF"/>
                </a:solidFill>
              </a:rPr>
              <a:t>The Basics</a:t>
            </a:r>
          </a:p>
        </p:txBody>
      </p:sp>
      <p:sp>
        <p:nvSpPr>
          <p:cNvPr id="17" name="Content Placeholder 2">
            <a:extLst>
              <a:ext uri="{FF2B5EF4-FFF2-40B4-BE49-F238E27FC236}">
                <a16:creationId xmlns:a16="http://schemas.microsoft.com/office/drawing/2014/main" id="{792FE23D-25F1-1A5F-E743-A2EA2CA697B2}"/>
              </a:ext>
            </a:extLst>
          </p:cNvPr>
          <p:cNvSpPr>
            <a:spLocks noGrp="1"/>
          </p:cNvSpPr>
          <p:nvPr>
            <p:ph idx="1"/>
          </p:nvPr>
        </p:nvSpPr>
        <p:spPr>
          <a:xfrm>
            <a:off x="541866" y="2032000"/>
            <a:ext cx="7145867" cy="3879222"/>
          </a:xfrm>
        </p:spPr>
        <p:txBody>
          <a:bodyPr>
            <a:normAutofit/>
          </a:bodyPr>
          <a:lstStyle/>
          <a:p>
            <a:pPr marL="0" indent="0">
              <a:buNone/>
            </a:pPr>
            <a:r>
              <a:rPr lang="en-US">
                <a:solidFill>
                  <a:srgbClr val="FEFFFF"/>
                </a:solidFill>
              </a:rPr>
              <a:t>By the 15</a:t>
            </a:r>
            <a:r>
              <a:rPr lang="en-US" baseline="30000">
                <a:solidFill>
                  <a:srgbClr val="FEFFFF"/>
                </a:solidFill>
              </a:rPr>
              <a:t>th</a:t>
            </a:r>
            <a:r>
              <a:rPr lang="en-US">
                <a:solidFill>
                  <a:srgbClr val="FEFFFF"/>
                </a:solidFill>
              </a:rPr>
              <a:t> of the month, AHFA DMS must be updated with all tenant events for the prior month.</a:t>
            </a:r>
          </a:p>
          <a:p>
            <a:pPr marL="0" indent="0">
              <a:buNone/>
            </a:pPr>
            <a:r>
              <a:rPr lang="en-US">
                <a:solidFill>
                  <a:srgbClr val="FEFFFF"/>
                </a:solidFill>
              </a:rPr>
              <a:t>Example:</a:t>
            </a:r>
          </a:p>
          <a:p>
            <a:pPr marL="0" indent="0">
              <a:buNone/>
            </a:pPr>
            <a:r>
              <a:rPr lang="en-US">
                <a:solidFill>
                  <a:srgbClr val="FEFFFF"/>
                </a:solidFill>
              </a:rPr>
              <a:t>Audit Day is 5/5/25</a:t>
            </a:r>
          </a:p>
          <a:p>
            <a:pPr marL="0" indent="0">
              <a:buNone/>
            </a:pPr>
            <a:r>
              <a:rPr lang="en-US">
                <a:solidFill>
                  <a:srgbClr val="FEFFFF"/>
                </a:solidFill>
              </a:rPr>
              <a:t>AHFA DMS must be updated through 3/31/25</a:t>
            </a:r>
          </a:p>
          <a:p>
            <a:pPr marL="0" indent="0">
              <a:buNone/>
            </a:pPr>
            <a:endParaRPr lang="en-US">
              <a:solidFill>
                <a:srgbClr val="FEFFFF"/>
              </a:solidFill>
            </a:endParaRPr>
          </a:p>
          <a:p>
            <a:pPr marL="0" indent="0">
              <a:buNone/>
            </a:pPr>
            <a:r>
              <a:rPr lang="en-US">
                <a:solidFill>
                  <a:srgbClr val="FEFFFF"/>
                </a:solidFill>
              </a:rPr>
              <a:t>Audit Day is 5/25/25</a:t>
            </a:r>
          </a:p>
          <a:p>
            <a:pPr marL="0" indent="0">
              <a:buNone/>
            </a:pPr>
            <a:r>
              <a:rPr lang="en-US">
                <a:solidFill>
                  <a:srgbClr val="FEFFFF"/>
                </a:solidFill>
              </a:rPr>
              <a:t>AHFA DMS must be updated through 4/30/25 </a:t>
            </a:r>
          </a:p>
        </p:txBody>
      </p:sp>
    </p:spTree>
    <p:extLst>
      <p:ext uri="{BB962C8B-B14F-4D97-AF65-F5344CB8AC3E}">
        <p14:creationId xmlns:p14="http://schemas.microsoft.com/office/powerpoint/2010/main" val="382049393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B5A23F-7276-435D-91DA-09104D77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B78BF88-E282-FB2C-D5A0-B9ACF8EAC9B3}"/>
              </a:ext>
            </a:extLst>
          </p:cNvPr>
          <p:cNvSpPr>
            <a:spLocks noGrp="1"/>
          </p:cNvSpPr>
          <p:nvPr>
            <p:ph type="title"/>
          </p:nvPr>
        </p:nvSpPr>
        <p:spPr>
          <a:xfrm>
            <a:off x="541867" y="787400"/>
            <a:ext cx="7145866" cy="778933"/>
          </a:xfrm>
        </p:spPr>
        <p:txBody>
          <a:bodyPr anchor="ctr">
            <a:normAutofit/>
          </a:bodyPr>
          <a:lstStyle/>
          <a:p>
            <a:r>
              <a:rPr lang="en-US" sz="3000">
                <a:solidFill>
                  <a:srgbClr val="FEFFFF"/>
                </a:solidFill>
              </a:rPr>
              <a:t>The Basics – File Inspection Checklist</a:t>
            </a:r>
          </a:p>
        </p:txBody>
      </p:sp>
      <p:sp>
        <p:nvSpPr>
          <p:cNvPr id="3" name="Content Placeholder 2">
            <a:extLst>
              <a:ext uri="{FF2B5EF4-FFF2-40B4-BE49-F238E27FC236}">
                <a16:creationId xmlns:a16="http://schemas.microsoft.com/office/drawing/2014/main" id="{2221A206-E3E7-7D73-AF12-2FD95B8B0C5F}"/>
              </a:ext>
            </a:extLst>
          </p:cNvPr>
          <p:cNvSpPr>
            <a:spLocks noGrp="1"/>
          </p:cNvSpPr>
          <p:nvPr>
            <p:ph idx="1"/>
          </p:nvPr>
        </p:nvSpPr>
        <p:spPr>
          <a:xfrm>
            <a:off x="541866" y="2032000"/>
            <a:ext cx="7145867" cy="3879222"/>
          </a:xfrm>
        </p:spPr>
        <p:txBody>
          <a:bodyPr>
            <a:normAutofit lnSpcReduction="10000"/>
          </a:bodyPr>
          <a:lstStyle/>
          <a:p>
            <a:pPr>
              <a:lnSpc>
                <a:spcPct val="90000"/>
              </a:lnSpc>
            </a:pPr>
            <a:r>
              <a:rPr lang="en-US" sz="1500">
                <a:solidFill>
                  <a:srgbClr val="FEFFFF"/>
                </a:solidFill>
              </a:rPr>
              <a:t>The following will be on the checklist:</a:t>
            </a:r>
          </a:p>
          <a:p>
            <a:pPr lvl="1">
              <a:lnSpc>
                <a:spcPct val="90000"/>
              </a:lnSpc>
            </a:pPr>
            <a:r>
              <a:rPr lang="en-US" sz="1500">
                <a:solidFill>
                  <a:srgbClr val="FEFFFF"/>
                </a:solidFill>
              </a:rPr>
              <a:t>The application for the household</a:t>
            </a:r>
          </a:p>
          <a:p>
            <a:pPr lvl="1">
              <a:lnSpc>
                <a:spcPct val="90000"/>
              </a:lnSpc>
            </a:pPr>
            <a:r>
              <a:rPr lang="en-US" sz="1500">
                <a:solidFill>
                  <a:srgbClr val="FEFFFF"/>
                </a:solidFill>
              </a:rPr>
              <a:t>Current Utility Allowance(s)</a:t>
            </a:r>
          </a:p>
          <a:p>
            <a:pPr lvl="1">
              <a:lnSpc>
                <a:spcPct val="90000"/>
              </a:lnSpc>
            </a:pPr>
            <a:r>
              <a:rPr lang="en-US" sz="1500">
                <a:solidFill>
                  <a:srgbClr val="FEFFFF"/>
                </a:solidFill>
              </a:rPr>
              <a:t>Rent Roll</a:t>
            </a:r>
          </a:p>
          <a:p>
            <a:pPr lvl="1">
              <a:lnSpc>
                <a:spcPct val="90000"/>
              </a:lnSpc>
            </a:pPr>
            <a:r>
              <a:rPr lang="en-US" sz="1500">
                <a:solidFill>
                  <a:srgbClr val="FEFFFF"/>
                </a:solidFill>
              </a:rPr>
              <a:t>Rent Amounts for each bedroom size</a:t>
            </a:r>
          </a:p>
          <a:p>
            <a:pPr lvl="1">
              <a:lnSpc>
                <a:spcPct val="90000"/>
              </a:lnSpc>
            </a:pPr>
            <a:r>
              <a:rPr lang="en-US" sz="1500">
                <a:solidFill>
                  <a:srgbClr val="FEFFFF"/>
                </a:solidFill>
              </a:rPr>
              <a:t>Income and Rent Set-Aside Report</a:t>
            </a:r>
          </a:p>
          <a:p>
            <a:pPr lvl="1">
              <a:lnSpc>
                <a:spcPct val="90000"/>
              </a:lnSpc>
            </a:pPr>
            <a:r>
              <a:rPr lang="en-US" sz="1500">
                <a:solidFill>
                  <a:srgbClr val="FEFFFF"/>
                </a:solidFill>
              </a:rPr>
              <a:t>List of households that receive rental assistance</a:t>
            </a:r>
          </a:p>
          <a:p>
            <a:pPr lvl="1">
              <a:lnSpc>
                <a:spcPct val="90000"/>
              </a:lnSpc>
            </a:pPr>
            <a:r>
              <a:rPr lang="en-US" sz="1500">
                <a:solidFill>
                  <a:srgbClr val="FEFFFF"/>
                </a:solidFill>
              </a:rPr>
              <a:t>List of households that receive Owner Rental Assistance</a:t>
            </a:r>
          </a:p>
          <a:p>
            <a:pPr lvl="1">
              <a:lnSpc>
                <a:spcPct val="90000"/>
              </a:lnSpc>
            </a:pPr>
            <a:r>
              <a:rPr lang="en-US" sz="1500">
                <a:solidFill>
                  <a:srgbClr val="FEFFFF"/>
                </a:solidFill>
              </a:rPr>
              <a:t>List of Supportive Housing Units</a:t>
            </a:r>
          </a:p>
          <a:p>
            <a:pPr lvl="1">
              <a:lnSpc>
                <a:spcPct val="90000"/>
              </a:lnSpc>
            </a:pPr>
            <a:r>
              <a:rPr lang="en-US" sz="1500">
                <a:solidFill>
                  <a:srgbClr val="FEFFFF"/>
                </a:solidFill>
              </a:rPr>
              <a:t>List of Units who certify Disabled/Homeless</a:t>
            </a:r>
          </a:p>
          <a:p>
            <a:pPr lvl="1">
              <a:lnSpc>
                <a:spcPct val="90000"/>
              </a:lnSpc>
            </a:pPr>
            <a:r>
              <a:rPr lang="en-US" sz="1500">
                <a:solidFill>
                  <a:srgbClr val="FEFFFF"/>
                </a:solidFill>
              </a:rPr>
              <a:t>Affirmative Marketing Plan</a:t>
            </a:r>
          </a:p>
          <a:p>
            <a:pPr lvl="1">
              <a:lnSpc>
                <a:spcPct val="90000"/>
              </a:lnSpc>
            </a:pPr>
            <a:r>
              <a:rPr lang="en-US" sz="1500">
                <a:solidFill>
                  <a:srgbClr val="FEFFFF"/>
                </a:solidFill>
              </a:rPr>
              <a:t>Waiting List</a:t>
            </a:r>
          </a:p>
        </p:txBody>
      </p:sp>
      <p:pic>
        <p:nvPicPr>
          <p:cNvPr id="7" name="Graphic 6" descr="Check List">
            <a:extLst>
              <a:ext uri="{FF2B5EF4-FFF2-40B4-BE49-F238E27FC236}">
                <a16:creationId xmlns:a16="http://schemas.microsoft.com/office/drawing/2014/main" id="{8C4D020D-B6F8-B16B-A487-EF4F9FB80C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13057" y="2462282"/>
            <a:ext cx="3001931" cy="3001931"/>
          </a:xfrm>
          <a:prstGeom prst="rect">
            <a:avLst/>
          </a:prstGeom>
        </p:spPr>
      </p:pic>
    </p:spTree>
    <p:extLst>
      <p:ext uri="{BB962C8B-B14F-4D97-AF65-F5344CB8AC3E}">
        <p14:creationId xmlns:p14="http://schemas.microsoft.com/office/powerpoint/2010/main" val="216854994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ABB610-13EF-FB36-A802-5230ED838C6D}"/>
              </a:ext>
            </a:extLst>
          </p:cNvPr>
          <p:cNvSpPr>
            <a:spLocks noGrp="1"/>
          </p:cNvSpPr>
          <p:nvPr>
            <p:ph type="title"/>
          </p:nvPr>
        </p:nvSpPr>
        <p:spPr>
          <a:xfrm>
            <a:off x="1259893" y="3101093"/>
            <a:ext cx="2454052" cy="3029344"/>
          </a:xfrm>
        </p:spPr>
        <p:txBody>
          <a:bodyPr>
            <a:normAutofit/>
          </a:bodyPr>
          <a:lstStyle/>
          <a:p>
            <a:r>
              <a:rPr lang="en-US" sz="3200">
                <a:solidFill>
                  <a:schemeClr val="bg1"/>
                </a:solidFill>
              </a:rPr>
              <a:t>The Basics – File inspection Checklist</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5AEB11-5F86-DC91-6233-79FEBA08F23B}"/>
              </a:ext>
            </a:extLst>
          </p:cNvPr>
          <p:cNvSpPr>
            <a:spLocks noGrp="1"/>
          </p:cNvSpPr>
          <p:nvPr>
            <p:ph idx="1"/>
          </p:nvPr>
        </p:nvSpPr>
        <p:spPr>
          <a:xfrm>
            <a:off x="4706578" y="589722"/>
            <a:ext cx="6798033" cy="5321500"/>
          </a:xfrm>
        </p:spPr>
        <p:txBody>
          <a:bodyPr anchor="ctr">
            <a:normAutofit/>
          </a:bodyPr>
          <a:lstStyle/>
          <a:p>
            <a:r>
              <a:rPr lang="en-US" dirty="0"/>
              <a:t>Move-in </a:t>
            </a:r>
          </a:p>
          <a:p>
            <a:pPr lvl="1"/>
            <a:r>
              <a:rPr lang="en-US" dirty="0"/>
              <a:t>Lease</a:t>
            </a:r>
          </a:p>
          <a:p>
            <a:pPr lvl="1"/>
            <a:r>
              <a:rPr lang="en-US" dirty="0"/>
              <a:t>Tenant Income Certification</a:t>
            </a:r>
          </a:p>
          <a:p>
            <a:pPr lvl="1"/>
            <a:r>
              <a:rPr lang="en-US" dirty="0"/>
              <a:t>Income Certification(s) and Verification(s)</a:t>
            </a:r>
          </a:p>
          <a:p>
            <a:pPr lvl="1"/>
            <a:r>
              <a:rPr lang="en-US" dirty="0"/>
              <a:t>Asset Verification(s)</a:t>
            </a:r>
          </a:p>
          <a:p>
            <a:pPr lvl="1"/>
            <a:r>
              <a:rPr lang="en-US" dirty="0"/>
              <a:t>Student Certification(s)</a:t>
            </a:r>
          </a:p>
          <a:p>
            <a:pPr lvl="2"/>
            <a:r>
              <a:rPr lang="en-US" dirty="0"/>
              <a:t>Housing Credit</a:t>
            </a:r>
          </a:p>
          <a:p>
            <a:pPr lvl="2"/>
            <a:r>
              <a:rPr lang="en-US" dirty="0"/>
              <a:t>HOME</a:t>
            </a:r>
          </a:p>
          <a:p>
            <a:pPr lvl="1"/>
            <a:r>
              <a:rPr lang="en-US" dirty="0"/>
              <a:t>HOME Addendum</a:t>
            </a:r>
          </a:p>
          <a:p>
            <a:pPr lvl="1"/>
            <a:r>
              <a:rPr lang="en-US" dirty="0"/>
              <a:t>Bond Eligibility Certification</a:t>
            </a:r>
          </a:p>
          <a:p>
            <a:pPr lvl="1"/>
            <a:r>
              <a:rPr lang="en-US" dirty="0"/>
              <a:t>HTF Addendum</a:t>
            </a:r>
          </a:p>
        </p:txBody>
      </p:sp>
    </p:spTree>
    <p:extLst>
      <p:ext uri="{BB962C8B-B14F-4D97-AF65-F5344CB8AC3E}">
        <p14:creationId xmlns:p14="http://schemas.microsoft.com/office/powerpoint/2010/main" val="2640468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10066B7-2842-91A1-B734-2BD920DAD829}"/>
              </a:ext>
            </a:extLst>
          </p:cNvPr>
          <p:cNvSpPr>
            <a:spLocks noGrp="1"/>
          </p:cNvSpPr>
          <p:nvPr>
            <p:ph type="title"/>
          </p:nvPr>
        </p:nvSpPr>
        <p:spPr>
          <a:xfrm>
            <a:off x="1843391" y="624110"/>
            <a:ext cx="9383408" cy="1280890"/>
          </a:xfrm>
        </p:spPr>
        <p:txBody>
          <a:bodyPr>
            <a:normAutofit/>
          </a:bodyPr>
          <a:lstStyle/>
          <a:p>
            <a:r>
              <a:rPr lang="en-US">
                <a:solidFill>
                  <a:srgbClr val="FFFFFF"/>
                </a:solidFill>
              </a:rPr>
              <a:t>The Basics – File Inspection Checklist</a:t>
            </a:r>
          </a:p>
        </p:txBody>
      </p:sp>
      <p:sp>
        <p:nvSpPr>
          <p:cNvPr id="12"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3" name="Content Placeholder 2">
            <a:extLst>
              <a:ext uri="{FF2B5EF4-FFF2-40B4-BE49-F238E27FC236}">
                <a16:creationId xmlns:a16="http://schemas.microsoft.com/office/drawing/2014/main" id="{411B4C97-ABD7-E175-3292-42B5FE0A2817}"/>
              </a:ext>
            </a:extLst>
          </p:cNvPr>
          <p:cNvSpPr>
            <a:spLocks noGrp="1"/>
          </p:cNvSpPr>
          <p:nvPr>
            <p:ph idx="1"/>
          </p:nvPr>
        </p:nvSpPr>
        <p:spPr>
          <a:xfrm>
            <a:off x="1843392" y="2623930"/>
            <a:ext cx="9383408" cy="3287292"/>
          </a:xfrm>
        </p:spPr>
        <p:txBody>
          <a:bodyPr>
            <a:normAutofit/>
          </a:bodyPr>
          <a:lstStyle/>
          <a:p>
            <a:r>
              <a:rPr lang="en-US"/>
              <a:t>Recertification</a:t>
            </a:r>
          </a:p>
          <a:p>
            <a:pPr lvl="1"/>
            <a:r>
              <a:rPr lang="en-US"/>
              <a:t>Tenant Income Certification</a:t>
            </a:r>
          </a:p>
          <a:p>
            <a:pPr lvl="1"/>
            <a:r>
              <a:rPr lang="en-US"/>
              <a:t>Student Certification(s)</a:t>
            </a:r>
          </a:p>
          <a:p>
            <a:pPr lvl="2"/>
            <a:r>
              <a:rPr lang="en-US"/>
              <a:t>Housing Credit</a:t>
            </a:r>
          </a:p>
          <a:p>
            <a:pPr lvl="2"/>
            <a:r>
              <a:rPr lang="en-US"/>
              <a:t>HOME</a:t>
            </a:r>
          </a:p>
          <a:p>
            <a:pPr lvl="2"/>
            <a:r>
              <a:rPr lang="en-US"/>
              <a:t>Post Year-15</a:t>
            </a:r>
          </a:p>
          <a:p>
            <a:pPr lvl="1"/>
            <a:r>
              <a:rPr lang="en-US"/>
              <a:t>**Income Certification(s) and Verification(s)**</a:t>
            </a:r>
          </a:p>
          <a:p>
            <a:pPr lvl="1"/>
            <a:r>
              <a:rPr lang="en-US"/>
              <a:t>**Asset Verification(s)**</a:t>
            </a:r>
          </a:p>
        </p:txBody>
      </p:sp>
    </p:spTree>
    <p:extLst>
      <p:ext uri="{BB962C8B-B14F-4D97-AF65-F5344CB8AC3E}">
        <p14:creationId xmlns:p14="http://schemas.microsoft.com/office/powerpoint/2010/main" val="231470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B5A23F-7276-435D-91DA-09104D77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07261C6-7452-2E14-E126-6F65F63278F9}"/>
              </a:ext>
            </a:extLst>
          </p:cNvPr>
          <p:cNvSpPr>
            <a:spLocks noGrp="1"/>
          </p:cNvSpPr>
          <p:nvPr>
            <p:ph type="title"/>
          </p:nvPr>
        </p:nvSpPr>
        <p:spPr>
          <a:xfrm>
            <a:off x="541867" y="787400"/>
            <a:ext cx="7145866" cy="778933"/>
          </a:xfrm>
        </p:spPr>
        <p:txBody>
          <a:bodyPr anchor="ctr">
            <a:normAutofit/>
          </a:bodyPr>
          <a:lstStyle/>
          <a:p>
            <a:r>
              <a:rPr lang="en-US" sz="3200" dirty="0">
                <a:solidFill>
                  <a:srgbClr val="FEFFFF"/>
                </a:solidFill>
              </a:rPr>
              <a:t>The Basics – Housing credit</a:t>
            </a:r>
          </a:p>
        </p:txBody>
      </p:sp>
      <p:sp>
        <p:nvSpPr>
          <p:cNvPr id="3" name="Content Placeholder 2">
            <a:extLst>
              <a:ext uri="{FF2B5EF4-FFF2-40B4-BE49-F238E27FC236}">
                <a16:creationId xmlns:a16="http://schemas.microsoft.com/office/drawing/2014/main" id="{531691B4-6CEB-5FB6-2F5C-309238572A77}"/>
              </a:ext>
            </a:extLst>
          </p:cNvPr>
          <p:cNvSpPr>
            <a:spLocks noGrp="1"/>
          </p:cNvSpPr>
          <p:nvPr>
            <p:ph idx="1"/>
          </p:nvPr>
        </p:nvSpPr>
        <p:spPr>
          <a:xfrm>
            <a:off x="541866" y="2032000"/>
            <a:ext cx="7145867" cy="3879222"/>
          </a:xfrm>
        </p:spPr>
        <p:txBody>
          <a:bodyPr>
            <a:normAutofit/>
          </a:bodyPr>
          <a:lstStyle/>
          <a:p>
            <a:pPr marL="0" indent="0">
              <a:buNone/>
            </a:pPr>
            <a:r>
              <a:rPr lang="en-US" b="1" u="sng" dirty="0">
                <a:solidFill>
                  <a:srgbClr val="FEFFFF"/>
                </a:solidFill>
              </a:rPr>
              <a:t>Extended Use Period</a:t>
            </a:r>
          </a:p>
          <a:p>
            <a:pPr marL="0" indent="0">
              <a:buNone/>
            </a:pPr>
            <a:r>
              <a:rPr lang="en-US" dirty="0">
                <a:solidFill>
                  <a:srgbClr val="FEFFFF"/>
                </a:solidFill>
              </a:rPr>
              <a:t>This is the term commencing at the beginning of the Compliance Period and ending 15 years after the close of the Compliance Period plus additional term specified on the Land Use Restrictive Covenant (LURC).</a:t>
            </a:r>
          </a:p>
          <a:p>
            <a:pPr marL="0" indent="0">
              <a:buNone/>
            </a:pPr>
            <a:r>
              <a:rPr lang="en-US" b="1" u="sng" dirty="0">
                <a:solidFill>
                  <a:srgbClr val="FEFFFF"/>
                </a:solidFill>
              </a:rPr>
              <a:t>Compliance Period</a:t>
            </a:r>
          </a:p>
          <a:p>
            <a:pPr marL="0" indent="0">
              <a:buNone/>
            </a:pPr>
            <a:r>
              <a:rPr lang="en-US" dirty="0">
                <a:solidFill>
                  <a:srgbClr val="FEFFFF"/>
                </a:solidFill>
              </a:rPr>
              <a:t>Means the 15-year period commencing the 1</a:t>
            </a:r>
            <a:r>
              <a:rPr lang="en-US" baseline="30000" dirty="0">
                <a:solidFill>
                  <a:srgbClr val="FEFFFF"/>
                </a:solidFill>
              </a:rPr>
              <a:t>st</a:t>
            </a:r>
            <a:r>
              <a:rPr lang="en-US" dirty="0">
                <a:solidFill>
                  <a:srgbClr val="FEFFFF"/>
                </a:solidFill>
              </a:rPr>
              <a:t> taxable year of the Credit Period of the Project.</a:t>
            </a:r>
          </a:p>
          <a:p>
            <a:endParaRPr lang="en-US" dirty="0">
              <a:solidFill>
                <a:srgbClr val="FEFFFF"/>
              </a:solidFill>
            </a:endParaRPr>
          </a:p>
          <a:p>
            <a:endParaRPr lang="en-US" dirty="0">
              <a:solidFill>
                <a:srgbClr val="FEFFFF"/>
              </a:solidFill>
            </a:endParaRPr>
          </a:p>
        </p:txBody>
      </p:sp>
      <p:pic>
        <p:nvPicPr>
          <p:cNvPr id="7" name="Graphic 6" descr="Money">
            <a:extLst>
              <a:ext uri="{FF2B5EF4-FFF2-40B4-BE49-F238E27FC236}">
                <a16:creationId xmlns:a16="http://schemas.microsoft.com/office/drawing/2014/main" id="{B726E882-98F8-12C3-01EC-4A99787EC8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13057" y="2462282"/>
            <a:ext cx="3001931" cy="3001931"/>
          </a:xfrm>
          <a:prstGeom prst="rect">
            <a:avLst/>
          </a:prstGeom>
        </p:spPr>
      </p:pic>
    </p:spTree>
    <p:extLst>
      <p:ext uri="{BB962C8B-B14F-4D97-AF65-F5344CB8AC3E}">
        <p14:creationId xmlns:p14="http://schemas.microsoft.com/office/powerpoint/2010/main" val="373229659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11DBB0-DB7C-0C3D-AE1C-64D0CB84CF74}"/>
              </a:ext>
            </a:extLst>
          </p:cNvPr>
          <p:cNvSpPr>
            <a:spLocks noGrp="1"/>
          </p:cNvSpPr>
          <p:nvPr>
            <p:ph type="title"/>
          </p:nvPr>
        </p:nvSpPr>
        <p:spPr>
          <a:xfrm>
            <a:off x="3373062" y="624110"/>
            <a:ext cx="8131550" cy="1280890"/>
          </a:xfrm>
        </p:spPr>
        <p:txBody>
          <a:bodyPr>
            <a:normAutofit/>
          </a:bodyPr>
          <a:lstStyle/>
          <a:p>
            <a:r>
              <a:rPr lang="en-US" dirty="0"/>
              <a:t>The Basics – Housing credit</a:t>
            </a: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3" name="Content Placeholder 2">
            <a:extLst>
              <a:ext uri="{FF2B5EF4-FFF2-40B4-BE49-F238E27FC236}">
                <a16:creationId xmlns:a16="http://schemas.microsoft.com/office/drawing/2014/main" id="{015FA32C-06B9-3CA3-45DD-DFCD80E742DE}"/>
              </a:ext>
            </a:extLst>
          </p:cNvPr>
          <p:cNvSpPr>
            <a:spLocks noGrp="1"/>
          </p:cNvSpPr>
          <p:nvPr>
            <p:ph idx="1"/>
          </p:nvPr>
        </p:nvSpPr>
        <p:spPr>
          <a:xfrm>
            <a:off x="3373062" y="2133600"/>
            <a:ext cx="8131550" cy="3777622"/>
          </a:xfrm>
        </p:spPr>
        <p:txBody>
          <a:bodyPr>
            <a:normAutofit/>
          </a:bodyPr>
          <a:lstStyle/>
          <a:p>
            <a:pPr marL="0" indent="0">
              <a:buNone/>
            </a:pPr>
            <a:r>
              <a:rPr lang="en-US" b="1" u="sng" dirty="0"/>
              <a:t>Post Year-15 Compliance Period</a:t>
            </a:r>
          </a:p>
          <a:p>
            <a:pPr marL="0" indent="0">
              <a:buNone/>
            </a:pPr>
            <a:r>
              <a:rPr lang="en-US" dirty="0"/>
              <a:t>This is the 15-year period after the Compliance Period plus any additional years.</a:t>
            </a:r>
          </a:p>
          <a:p>
            <a:endParaRPr lang="en-US" dirty="0"/>
          </a:p>
        </p:txBody>
      </p:sp>
    </p:spTree>
    <p:extLst>
      <p:ext uri="{BB962C8B-B14F-4D97-AF65-F5344CB8AC3E}">
        <p14:creationId xmlns:p14="http://schemas.microsoft.com/office/powerpoint/2010/main" val="2889274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067EB4-1920-29DC-F02F-C510113E0FB2}"/>
              </a:ext>
            </a:extLst>
          </p:cNvPr>
          <p:cNvSpPr>
            <a:spLocks noGrp="1"/>
          </p:cNvSpPr>
          <p:nvPr>
            <p:ph type="title"/>
          </p:nvPr>
        </p:nvSpPr>
        <p:spPr>
          <a:xfrm>
            <a:off x="1259893" y="3101093"/>
            <a:ext cx="2454052" cy="3029344"/>
          </a:xfrm>
        </p:spPr>
        <p:txBody>
          <a:bodyPr>
            <a:normAutofit/>
          </a:bodyPr>
          <a:lstStyle/>
          <a:p>
            <a:r>
              <a:rPr lang="en-US" sz="3200">
                <a:solidFill>
                  <a:schemeClr val="bg1"/>
                </a:solidFill>
              </a:rPr>
              <a:t>The Basics – Housing credit</a:t>
            </a:r>
          </a:p>
        </p:txBody>
      </p:sp>
      <p:sp>
        <p:nvSpPr>
          <p:cNvPr id="25"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27" name="Rectangle 26">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5F5A652-3A28-32F0-3D50-665E76109991}"/>
              </a:ext>
            </a:extLst>
          </p:cNvPr>
          <p:cNvGraphicFramePr>
            <a:graphicFrameLocks noGrp="1"/>
          </p:cNvGraphicFramePr>
          <p:nvPr>
            <p:ph idx="1"/>
            <p:extLst>
              <p:ext uri="{D42A27DB-BD31-4B8C-83A1-F6EECF244321}">
                <p14:modId xmlns:p14="http://schemas.microsoft.com/office/powerpoint/2010/main" val="2047847594"/>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4210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7B5A23F-7276-435D-91DA-09104D77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428A569-56EA-72D5-BDB4-76F535E273DA}"/>
              </a:ext>
            </a:extLst>
          </p:cNvPr>
          <p:cNvSpPr>
            <a:spLocks noGrp="1"/>
          </p:cNvSpPr>
          <p:nvPr>
            <p:ph type="title"/>
          </p:nvPr>
        </p:nvSpPr>
        <p:spPr>
          <a:xfrm>
            <a:off x="541867" y="787400"/>
            <a:ext cx="7145866" cy="778933"/>
          </a:xfrm>
        </p:spPr>
        <p:txBody>
          <a:bodyPr anchor="ctr">
            <a:normAutofit/>
          </a:bodyPr>
          <a:lstStyle/>
          <a:p>
            <a:r>
              <a:rPr lang="en-US" sz="3200">
                <a:solidFill>
                  <a:srgbClr val="FEFFFF"/>
                </a:solidFill>
              </a:rPr>
              <a:t>The Basics - HOME</a:t>
            </a:r>
          </a:p>
        </p:txBody>
      </p:sp>
      <p:sp>
        <p:nvSpPr>
          <p:cNvPr id="3" name="Content Placeholder 2">
            <a:extLst>
              <a:ext uri="{FF2B5EF4-FFF2-40B4-BE49-F238E27FC236}">
                <a16:creationId xmlns:a16="http://schemas.microsoft.com/office/drawing/2014/main" id="{2967C3B3-DCB9-F393-C867-DC38D4010F42}"/>
              </a:ext>
            </a:extLst>
          </p:cNvPr>
          <p:cNvSpPr>
            <a:spLocks noGrp="1"/>
          </p:cNvSpPr>
          <p:nvPr>
            <p:ph idx="1"/>
          </p:nvPr>
        </p:nvSpPr>
        <p:spPr>
          <a:xfrm>
            <a:off x="541866" y="2032000"/>
            <a:ext cx="7145867" cy="3879222"/>
          </a:xfrm>
        </p:spPr>
        <p:txBody>
          <a:bodyPr>
            <a:normAutofit/>
          </a:bodyPr>
          <a:lstStyle/>
          <a:p>
            <a:pPr marL="0" indent="0">
              <a:buNone/>
            </a:pPr>
            <a:r>
              <a:rPr lang="en-US" dirty="0">
                <a:solidFill>
                  <a:srgbClr val="FEFFFF"/>
                </a:solidFill>
              </a:rPr>
              <a:t>The HOME Affordability Period is 20 years.  It begins when the HOME Loan closed.</a:t>
            </a:r>
          </a:p>
          <a:p>
            <a:pPr marL="0" indent="0">
              <a:buNone/>
            </a:pPr>
            <a:r>
              <a:rPr lang="en-US" dirty="0">
                <a:solidFill>
                  <a:srgbClr val="FEFFFF"/>
                </a:solidFill>
              </a:rPr>
              <a:t>HOME funded properties are required to do a full recertification in years 6, 12, and 18 of the </a:t>
            </a:r>
            <a:r>
              <a:rPr lang="en-US" b="1" u="sng" dirty="0">
                <a:solidFill>
                  <a:srgbClr val="FEFFFF"/>
                </a:solidFill>
              </a:rPr>
              <a:t>HOME Affordability Period</a:t>
            </a:r>
          </a:p>
          <a:p>
            <a:pPr marL="0" indent="0">
              <a:buNone/>
            </a:pPr>
            <a:endParaRPr lang="en-US" dirty="0">
              <a:solidFill>
                <a:srgbClr val="FEFFFF"/>
              </a:solidFill>
            </a:endParaRPr>
          </a:p>
          <a:p>
            <a:pPr marL="0" indent="0">
              <a:buNone/>
            </a:pPr>
            <a:r>
              <a:rPr lang="en-US" dirty="0">
                <a:solidFill>
                  <a:srgbClr val="FEFFFF"/>
                </a:solidFill>
              </a:rPr>
              <a:t>Example:	HOME Loan Closed 5/23/2024</a:t>
            </a:r>
          </a:p>
          <a:p>
            <a:pPr marL="0" indent="0">
              <a:buNone/>
            </a:pPr>
            <a:r>
              <a:rPr lang="en-US" dirty="0">
                <a:solidFill>
                  <a:srgbClr val="FEFFFF"/>
                </a:solidFill>
              </a:rPr>
              <a:t>			Year 6 would be 2030</a:t>
            </a:r>
          </a:p>
          <a:p>
            <a:pPr marL="0" indent="0">
              <a:buNone/>
            </a:pPr>
            <a:r>
              <a:rPr lang="en-US" dirty="0">
                <a:solidFill>
                  <a:srgbClr val="FEFFFF"/>
                </a:solidFill>
              </a:rPr>
              <a:t>			Year 12 would be 2036</a:t>
            </a:r>
          </a:p>
          <a:p>
            <a:pPr marL="0" indent="0">
              <a:buNone/>
            </a:pPr>
            <a:r>
              <a:rPr lang="en-US" dirty="0">
                <a:solidFill>
                  <a:srgbClr val="FEFFFF"/>
                </a:solidFill>
              </a:rPr>
              <a:t>			Year 18 would be 2042</a:t>
            </a:r>
          </a:p>
          <a:p>
            <a:pPr marL="457200" lvl="1" indent="0">
              <a:buNone/>
            </a:pPr>
            <a:endParaRPr lang="en-US" dirty="0">
              <a:solidFill>
                <a:srgbClr val="FEFFFF"/>
              </a:solidFill>
            </a:endParaRPr>
          </a:p>
        </p:txBody>
      </p:sp>
      <p:pic>
        <p:nvPicPr>
          <p:cNvPr id="26" name="Graphic 25" descr="House">
            <a:extLst>
              <a:ext uri="{FF2B5EF4-FFF2-40B4-BE49-F238E27FC236}">
                <a16:creationId xmlns:a16="http://schemas.microsoft.com/office/drawing/2014/main" id="{A1A2E150-264E-D7C3-5DB9-6585D283C8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13057" y="2462282"/>
            <a:ext cx="3001931" cy="3001931"/>
          </a:xfrm>
          <a:prstGeom prst="rect">
            <a:avLst/>
          </a:prstGeom>
        </p:spPr>
      </p:pic>
    </p:spTree>
    <p:extLst>
      <p:ext uri="{BB962C8B-B14F-4D97-AF65-F5344CB8AC3E}">
        <p14:creationId xmlns:p14="http://schemas.microsoft.com/office/powerpoint/2010/main" val="175963648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FDC43C-B6FF-7F99-347F-4AFE4520EE7C}"/>
              </a:ext>
            </a:extLst>
          </p:cNvPr>
          <p:cNvSpPr>
            <a:spLocks noGrp="1"/>
          </p:cNvSpPr>
          <p:nvPr>
            <p:ph type="title"/>
          </p:nvPr>
        </p:nvSpPr>
        <p:spPr>
          <a:xfrm>
            <a:off x="1259893" y="3101093"/>
            <a:ext cx="2454052" cy="3029344"/>
          </a:xfrm>
        </p:spPr>
        <p:txBody>
          <a:bodyPr>
            <a:normAutofit/>
          </a:bodyPr>
          <a:lstStyle/>
          <a:p>
            <a:r>
              <a:rPr lang="en-US" sz="3200">
                <a:solidFill>
                  <a:schemeClr val="bg1"/>
                </a:solidFill>
              </a:rPr>
              <a:t>The Basics - HOME</a:t>
            </a:r>
          </a:p>
        </p:txBody>
      </p:sp>
      <p:sp>
        <p:nvSpPr>
          <p:cNvPr id="14"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6" name="Rectangle 15">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E26C2B87-AEA1-FB51-FBF9-0DE2315F4017}"/>
              </a:ext>
            </a:extLst>
          </p:cNvPr>
          <p:cNvGraphicFramePr>
            <a:graphicFrameLocks noGrp="1"/>
          </p:cNvGraphicFramePr>
          <p:nvPr>
            <p:ph idx="1"/>
            <p:extLst>
              <p:ext uri="{D42A27DB-BD31-4B8C-83A1-F6EECF244321}">
                <p14:modId xmlns:p14="http://schemas.microsoft.com/office/powerpoint/2010/main" val="2537925775"/>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5697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E169B7-394C-A3D5-F033-8FCC557CCAC4}"/>
              </a:ext>
            </a:extLst>
          </p:cNvPr>
          <p:cNvSpPr>
            <a:spLocks noGrp="1"/>
          </p:cNvSpPr>
          <p:nvPr>
            <p:ph type="title"/>
          </p:nvPr>
        </p:nvSpPr>
        <p:spPr>
          <a:xfrm>
            <a:off x="1046019" y="942108"/>
            <a:ext cx="3256550" cy="4969113"/>
          </a:xfrm>
        </p:spPr>
        <p:txBody>
          <a:bodyPr anchor="ctr">
            <a:normAutofit/>
          </a:bodyPr>
          <a:lstStyle/>
          <a:p>
            <a:r>
              <a:rPr lang="en-US">
                <a:solidFill>
                  <a:schemeClr val="tx2">
                    <a:lumMod val="75000"/>
                  </a:schemeClr>
                </a:solidFill>
              </a:rPr>
              <a:t>The Basics - HOME</a:t>
            </a:r>
          </a:p>
        </p:txBody>
      </p:sp>
      <p:sp>
        <p:nvSpPr>
          <p:cNvPr id="27" name="Rectangle 26">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9" name="Straight Connector 28">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32"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33"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34"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35"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36"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37"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38"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39"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40"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41"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42"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43"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sp>
        <p:nvSpPr>
          <p:cNvPr id="20" name="Content Placeholder 2">
            <a:extLst>
              <a:ext uri="{FF2B5EF4-FFF2-40B4-BE49-F238E27FC236}">
                <a16:creationId xmlns:a16="http://schemas.microsoft.com/office/drawing/2014/main" id="{46608944-15BB-FDA9-1AD1-6207475E5D11}"/>
              </a:ext>
            </a:extLst>
          </p:cNvPr>
          <p:cNvSpPr>
            <a:spLocks noGrp="1"/>
          </p:cNvSpPr>
          <p:nvPr>
            <p:ph idx="1"/>
          </p:nvPr>
        </p:nvSpPr>
        <p:spPr>
          <a:xfrm>
            <a:off x="5049062" y="942108"/>
            <a:ext cx="6455549" cy="4969114"/>
          </a:xfrm>
        </p:spPr>
        <p:txBody>
          <a:bodyPr anchor="ctr">
            <a:normAutofit/>
          </a:bodyPr>
          <a:lstStyle/>
          <a:p>
            <a:pPr marL="0" indent="0">
              <a:buNone/>
            </a:pPr>
            <a:r>
              <a:rPr lang="en-US">
                <a:solidFill>
                  <a:schemeClr val="tx2">
                    <a:lumMod val="75000"/>
                  </a:schemeClr>
                </a:solidFill>
              </a:rPr>
              <a:t>Check the following to determine the Income and Rent Set-Aside requirement for your project:</a:t>
            </a:r>
          </a:p>
          <a:p>
            <a:r>
              <a:rPr lang="en-US">
                <a:solidFill>
                  <a:schemeClr val="tx2">
                    <a:lumMod val="75000"/>
                  </a:schemeClr>
                </a:solidFill>
              </a:rPr>
              <a:t>HOME LURC</a:t>
            </a:r>
          </a:p>
          <a:p>
            <a:r>
              <a:rPr lang="en-US">
                <a:solidFill>
                  <a:schemeClr val="tx2">
                    <a:lumMod val="75000"/>
                  </a:schemeClr>
                </a:solidFill>
              </a:rPr>
              <a:t>Project Application</a:t>
            </a:r>
          </a:p>
          <a:p>
            <a:r>
              <a:rPr lang="en-US">
                <a:solidFill>
                  <a:schemeClr val="tx2">
                    <a:lumMod val="75000"/>
                  </a:schemeClr>
                </a:solidFill>
              </a:rPr>
              <a:t>The set-aside </a:t>
            </a:r>
            <a:r>
              <a:rPr lang="en-US" b="1">
                <a:solidFill>
                  <a:schemeClr val="tx2">
                    <a:lumMod val="75000"/>
                  </a:schemeClr>
                </a:solidFill>
              </a:rPr>
              <a:t>MUST</a:t>
            </a:r>
            <a:r>
              <a:rPr lang="en-US">
                <a:solidFill>
                  <a:schemeClr val="tx2">
                    <a:lumMod val="75000"/>
                  </a:schemeClr>
                </a:solidFill>
              </a:rPr>
              <a:t> be followed throughout the HOME Affordability Period.</a:t>
            </a:r>
          </a:p>
          <a:p>
            <a:r>
              <a:rPr lang="en-US">
                <a:solidFill>
                  <a:schemeClr val="tx2">
                    <a:lumMod val="75000"/>
                  </a:schemeClr>
                </a:solidFill>
              </a:rPr>
              <a:t>After the completion of the HOME Affordability Period, you must review the Housing Credit LURC to determine the income and rent set-aside requirement for the remainder to the Extended Use Period.</a:t>
            </a:r>
          </a:p>
        </p:txBody>
      </p:sp>
    </p:spTree>
    <p:extLst>
      <p:ext uri="{BB962C8B-B14F-4D97-AF65-F5344CB8AC3E}">
        <p14:creationId xmlns:p14="http://schemas.microsoft.com/office/powerpoint/2010/main" val="1788870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7A6E09-E23A-5B44-2447-9C9BF830C458}"/>
              </a:ext>
            </a:extLst>
          </p:cNvPr>
          <p:cNvSpPr>
            <a:spLocks noGrp="1"/>
          </p:cNvSpPr>
          <p:nvPr>
            <p:ph type="title"/>
          </p:nvPr>
        </p:nvSpPr>
        <p:spPr>
          <a:xfrm>
            <a:off x="3373062" y="624110"/>
            <a:ext cx="8131550" cy="1280890"/>
          </a:xfrm>
        </p:spPr>
        <p:txBody>
          <a:bodyPr>
            <a:normAutofit/>
          </a:bodyPr>
          <a:lstStyle/>
          <a:p>
            <a:r>
              <a:rPr lang="en-US" dirty="0"/>
              <a:t>The Basics</a:t>
            </a: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3" name="Content Placeholder 2">
            <a:extLst>
              <a:ext uri="{FF2B5EF4-FFF2-40B4-BE49-F238E27FC236}">
                <a16:creationId xmlns:a16="http://schemas.microsoft.com/office/drawing/2014/main" id="{8DAF3DA1-C77F-F030-F6CF-21B3060021E6}"/>
              </a:ext>
            </a:extLst>
          </p:cNvPr>
          <p:cNvSpPr>
            <a:spLocks noGrp="1"/>
          </p:cNvSpPr>
          <p:nvPr>
            <p:ph idx="1"/>
          </p:nvPr>
        </p:nvSpPr>
        <p:spPr>
          <a:xfrm>
            <a:off x="3373062" y="2133600"/>
            <a:ext cx="8131550" cy="3777622"/>
          </a:xfrm>
        </p:spPr>
        <p:txBody>
          <a:bodyPr>
            <a:normAutofit/>
          </a:bodyPr>
          <a:lstStyle/>
          <a:p>
            <a:r>
              <a:rPr lang="en-US" dirty="0"/>
              <a:t>What is a Qualified Household?</a:t>
            </a:r>
          </a:p>
          <a:p>
            <a:pPr lvl="1"/>
            <a:r>
              <a:rPr lang="en-US" dirty="0"/>
              <a:t>Income Qualified</a:t>
            </a:r>
          </a:p>
          <a:p>
            <a:pPr lvl="1"/>
            <a:r>
              <a:rPr lang="en-US" dirty="0"/>
              <a:t>Gross Rent must be within the applicable maximum rent limits</a:t>
            </a:r>
          </a:p>
          <a:p>
            <a:pPr lvl="1"/>
            <a:r>
              <a:rPr lang="en-US" dirty="0"/>
              <a:t>Student Status </a:t>
            </a:r>
          </a:p>
          <a:p>
            <a:pPr lvl="1"/>
            <a:endParaRPr lang="en-US" dirty="0"/>
          </a:p>
        </p:txBody>
      </p:sp>
    </p:spTree>
    <p:extLst>
      <p:ext uri="{BB962C8B-B14F-4D97-AF65-F5344CB8AC3E}">
        <p14:creationId xmlns:p14="http://schemas.microsoft.com/office/powerpoint/2010/main" val="289589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008ED74B-06F2-4BD5-838F-1AAD0033E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Houses in an area">
            <a:extLst>
              <a:ext uri="{FF2B5EF4-FFF2-40B4-BE49-F238E27FC236}">
                <a16:creationId xmlns:a16="http://schemas.microsoft.com/office/drawing/2014/main" id="{E93CFE27-6777-2DB5-09DD-E50C1DAE0CFC}"/>
              </a:ext>
            </a:extLst>
          </p:cNvPr>
          <p:cNvPicPr>
            <a:picLocks noChangeAspect="1"/>
          </p:cNvPicPr>
          <p:nvPr/>
        </p:nvPicPr>
        <p:blipFill rotWithShape="1">
          <a:blip r:embed="rId2">
            <a:duotone>
              <a:schemeClr val="bg2">
                <a:shade val="45000"/>
                <a:satMod val="135000"/>
              </a:schemeClr>
              <a:prstClr val="white"/>
            </a:duotone>
            <a:alphaModFix amt="40000"/>
          </a:blip>
          <a:srcRect t="12141" b="3590"/>
          <a:stretch/>
        </p:blipFill>
        <p:spPr>
          <a:xfrm>
            <a:off x="20" y="10"/>
            <a:ext cx="12191980" cy="6857990"/>
          </a:xfrm>
          <a:prstGeom prst="rect">
            <a:avLst/>
          </a:prstGeom>
        </p:spPr>
      </p:pic>
      <p:grpSp>
        <p:nvGrpSpPr>
          <p:cNvPr id="51" name="Group 50">
            <a:extLst>
              <a:ext uri="{FF2B5EF4-FFF2-40B4-BE49-F238E27FC236}">
                <a16:creationId xmlns:a16="http://schemas.microsoft.com/office/drawing/2014/main" id="{E9F586E1-75B5-49B8-9A21-DD14CA0F69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2" name="Freeform 11">
              <a:extLst>
                <a:ext uri="{FF2B5EF4-FFF2-40B4-BE49-F238E27FC236}">
                  <a16:creationId xmlns:a16="http://schemas.microsoft.com/office/drawing/2014/main" id="{8ECF1231-6B06-42A7-9653-F6A738AAC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53" name="Freeform 12">
              <a:extLst>
                <a:ext uri="{FF2B5EF4-FFF2-40B4-BE49-F238E27FC236}">
                  <a16:creationId xmlns:a16="http://schemas.microsoft.com/office/drawing/2014/main" id="{DD0D424C-4930-4745-B075-4AF5691E3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54" name="Freeform 13">
              <a:extLst>
                <a:ext uri="{FF2B5EF4-FFF2-40B4-BE49-F238E27FC236}">
                  <a16:creationId xmlns:a16="http://schemas.microsoft.com/office/drawing/2014/main" id="{8CD110D4-7970-4333-ACA2-F5A0DFCE9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55" name="Freeform 14">
              <a:extLst>
                <a:ext uri="{FF2B5EF4-FFF2-40B4-BE49-F238E27FC236}">
                  <a16:creationId xmlns:a16="http://schemas.microsoft.com/office/drawing/2014/main" id="{94C2DE85-6DF9-48B6-AC63-963A5224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56" name="Freeform 15">
              <a:extLst>
                <a:ext uri="{FF2B5EF4-FFF2-40B4-BE49-F238E27FC236}">
                  <a16:creationId xmlns:a16="http://schemas.microsoft.com/office/drawing/2014/main" id="{2B527314-243D-423D-9285-A30290D18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57" name="Freeform 16">
              <a:extLst>
                <a:ext uri="{FF2B5EF4-FFF2-40B4-BE49-F238E27FC236}">
                  <a16:creationId xmlns:a16="http://schemas.microsoft.com/office/drawing/2014/main" id="{857798C9-0A62-400E-B105-429ABFC4D7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58" name="Freeform 17">
              <a:extLst>
                <a:ext uri="{FF2B5EF4-FFF2-40B4-BE49-F238E27FC236}">
                  <a16:creationId xmlns:a16="http://schemas.microsoft.com/office/drawing/2014/main" id="{40E214F1-D642-41FF-8FBB-F1484108E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59" name="Freeform 18">
              <a:extLst>
                <a:ext uri="{FF2B5EF4-FFF2-40B4-BE49-F238E27FC236}">
                  <a16:creationId xmlns:a16="http://schemas.microsoft.com/office/drawing/2014/main" id="{24EBEFE9-8F4F-41C2-9022-FF9730C4E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60" name="Freeform 19">
              <a:extLst>
                <a:ext uri="{FF2B5EF4-FFF2-40B4-BE49-F238E27FC236}">
                  <a16:creationId xmlns:a16="http://schemas.microsoft.com/office/drawing/2014/main" id="{389BEA2F-6457-431A-941E-840A670CA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61" name="Freeform 20">
              <a:extLst>
                <a:ext uri="{FF2B5EF4-FFF2-40B4-BE49-F238E27FC236}">
                  <a16:creationId xmlns:a16="http://schemas.microsoft.com/office/drawing/2014/main" id="{D32D9258-EB54-414B-A2D5-45833956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62" name="Freeform 21">
              <a:extLst>
                <a:ext uri="{FF2B5EF4-FFF2-40B4-BE49-F238E27FC236}">
                  <a16:creationId xmlns:a16="http://schemas.microsoft.com/office/drawing/2014/main" id="{495967EF-C4BF-4A5F-90E5-A603A6654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63" name="Freeform 22">
              <a:extLst>
                <a:ext uri="{FF2B5EF4-FFF2-40B4-BE49-F238E27FC236}">
                  <a16:creationId xmlns:a16="http://schemas.microsoft.com/office/drawing/2014/main" id="{253675EB-03CE-4B59-BEBD-4D0D98710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sp>
        <p:nvSpPr>
          <p:cNvPr id="2" name="Title 1">
            <a:extLst>
              <a:ext uri="{FF2B5EF4-FFF2-40B4-BE49-F238E27FC236}">
                <a16:creationId xmlns:a16="http://schemas.microsoft.com/office/drawing/2014/main" id="{901F5AF6-2D3A-BCD5-5779-5C2A030A5CA8}"/>
              </a:ext>
            </a:extLst>
          </p:cNvPr>
          <p:cNvSpPr>
            <a:spLocks noGrp="1"/>
          </p:cNvSpPr>
          <p:nvPr>
            <p:ph type="title"/>
          </p:nvPr>
        </p:nvSpPr>
        <p:spPr>
          <a:xfrm>
            <a:off x="2592925" y="624110"/>
            <a:ext cx="8911687" cy="1280890"/>
          </a:xfrm>
        </p:spPr>
        <p:txBody>
          <a:bodyPr>
            <a:normAutofit/>
          </a:bodyPr>
          <a:lstStyle/>
          <a:p>
            <a:r>
              <a:rPr lang="en-US" dirty="0"/>
              <a:t>The Basics – Housing Trust Fund</a:t>
            </a:r>
          </a:p>
        </p:txBody>
      </p:sp>
      <p:grpSp>
        <p:nvGrpSpPr>
          <p:cNvPr id="64" name="Group 63">
            <a:extLst>
              <a:ext uri="{FF2B5EF4-FFF2-40B4-BE49-F238E27FC236}">
                <a16:creationId xmlns:a16="http://schemas.microsoft.com/office/drawing/2014/main" id="{F9CAF6A1-77C7-4ABC-9E4A-E74A8DB16D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5" name="Freeform 27">
              <a:extLst>
                <a:ext uri="{FF2B5EF4-FFF2-40B4-BE49-F238E27FC236}">
                  <a16:creationId xmlns:a16="http://schemas.microsoft.com/office/drawing/2014/main" id="{6B3F65AF-943F-4D0E-B890-AA058F48B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66" name="Freeform 28">
              <a:extLst>
                <a:ext uri="{FF2B5EF4-FFF2-40B4-BE49-F238E27FC236}">
                  <a16:creationId xmlns:a16="http://schemas.microsoft.com/office/drawing/2014/main" id="{660B5807-5995-44AD-9E16-10337DC83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67" name="Freeform 29">
              <a:extLst>
                <a:ext uri="{FF2B5EF4-FFF2-40B4-BE49-F238E27FC236}">
                  <a16:creationId xmlns:a16="http://schemas.microsoft.com/office/drawing/2014/main" id="{E80AC2A9-A86D-45A4-B218-B52F22B3E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68" name="Freeform 30">
              <a:extLst>
                <a:ext uri="{FF2B5EF4-FFF2-40B4-BE49-F238E27FC236}">
                  <a16:creationId xmlns:a16="http://schemas.microsoft.com/office/drawing/2014/main" id="{2DB7D344-D8A0-46BE-8BD4-70DEC451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69" name="Freeform 31">
              <a:extLst>
                <a:ext uri="{FF2B5EF4-FFF2-40B4-BE49-F238E27FC236}">
                  <a16:creationId xmlns:a16="http://schemas.microsoft.com/office/drawing/2014/main" id="{90B7E18B-6B64-4711-94DE-715DE0CB7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70" name="Freeform 32">
              <a:extLst>
                <a:ext uri="{FF2B5EF4-FFF2-40B4-BE49-F238E27FC236}">
                  <a16:creationId xmlns:a16="http://schemas.microsoft.com/office/drawing/2014/main" id="{7CCF1B9C-A47F-4AC1-8164-F13CD4288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71" name="Freeform 33">
              <a:extLst>
                <a:ext uri="{FF2B5EF4-FFF2-40B4-BE49-F238E27FC236}">
                  <a16:creationId xmlns:a16="http://schemas.microsoft.com/office/drawing/2014/main" id="{A7694E0F-733F-4E78-A250-B7840DA0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72" name="Freeform 34">
              <a:extLst>
                <a:ext uri="{FF2B5EF4-FFF2-40B4-BE49-F238E27FC236}">
                  <a16:creationId xmlns:a16="http://schemas.microsoft.com/office/drawing/2014/main" id="{7DE4B38A-BCE4-48FC-9109-41F73413B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73" name="Freeform 35">
              <a:extLst>
                <a:ext uri="{FF2B5EF4-FFF2-40B4-BE49-F238E27FC236}">
                  <a16:creationId xmlns:a16="http://schemas.microsoft.com/office/drawing/2014/main" id="{36605C57-20A9-46A2-A6DB-2EA83ADC9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74" name="Freeform 36">
              <a:extLst>
                <a:ext uri="{FF2B5EF4-FFF2-40B4-BE49-F238E27FC236}">
                  <a16:creationId xmlns:a16="http://schemas.microsoft.com/office/drawing/2014/main" id="{23EFA4B2-9313-4409-9BAE-FC04D2AF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75" name="Freeform 37">
              <a:extLst>
                <a:ext uri="{FF2B5EF4-FFF2-40B4-BE49-F238E27FC236}">
                  <a16:creationId xmlns:a16="http://schemas.microsoft.com/office/drawing/2014/main" id="{C8A794CC-8846-4A65-8227-1001468DB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76" name="Freeform 38">
              <a:extLst>
                <a:ext uri="{FF2B5EF4-FFF2-40B4-BE49-F238E27FC236}">
                  <a16:creationId xmlns:a16="http://schemas.microsoft.com/office/drawing/2014/main" id="{87046215-2C6C-4EFD-9689-6EBF98CA9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77" name="Rectangle 76">
            <a:extLst>
              <a:ext uri="{FF2B5EF4-FFF2-40B4-BE49-F238E27FC236}">
                <a16:creationId xmlns:a16="http://schemas.microsoft.com/office/drawing/2014/main" id="{CC9387DA-2D8E-4E5D-BD65-274370B65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Freeform 11">
            <a:extLst>
              <a:ext uri="{FF2B5EF4-FFF2-40B4-BE49-F238E27FC236}">
                <a16:creationId xmlns:a16="http://schemas.microsoft.com/office/drawing/2014/main" id="{18BFC65B-9706-4EE1-8B75-FEEC1C530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graphicFrame>
        <p:nvGraphicFramePr>
          <p:cNvPr id="11" name="Content Placeholder 2">
            <a:extLst>
              <a:ext uri="{FF2B5EF4-FFF2-40B4-BE49-F238E27FC236}">
                <a16:creationId xmlns:a16="http://schemas.microsoft.com/office/drawing/2014/main" id="{0FDB4D20-E5B6-1952-4F7A-04BD50B4C6FE}"/>
              </a:ext>
            </a:extLst>
          </p:cNvPr>
          <p:cNvGraphicFramePr>
            <a:graphicFrameLocks noGrp="1"/>
          </p:cNvGraphicFramePr>
          <p:nvPr>
            <p:ph idx="1"/>
            <p:extLst>
              <p:ext uri="{D42A27DB-BD31-4B8C-83A1-F6EECF244321}">
                <p14:modId xmlns:p14="http://schemas.microsoft.com/office/powerpoint/2010/main" val="3737970578"/>
              </p:ext>
            </p:extLst>
          </p:nvPr>
        </p:nvGraphicFramePr>
        <p:xfrm>
          <a:off x="2589212" y="2133600"/>
          <a:ext cx="8915400" cy="3777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5099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AF2368-4D4F-D99F-CE39-C1C899D5A7B9}"/>
              </a:ext>
            </a:extLst>
          </p:cNvPr>
          <p:cNvSpPr>
            <a:spLocks noGrp="1"/>
          </p:cNvSpPr>
          <p:nvPr>
            <p:ph type="title"/>
          </p:nvPr>
        </p:nvSpPr>
        <p:spPr>
          <a:xfrm>
            <a:off x="1259893" y="3101093"/>
            <a:ext cx="2454052" cy="3029344"/>
          </a:xfrm>
        </p:spPr>
        <p:txBody>
          <a:bodyPr>
            <a:normAutofit/>
          </a:bodyPr>
          <a:lstStyle/>
          <a:p>
            <a:r>
              <a:rPr lang="en-US" sz="3200" dirty="0">
                <a:solidFill>
                  <a:schemeClr val="bg1"/>
                </a:solidFill>
              </a:rPr>
              <a:t>The Basics – Housing Trust Fund</a:t>
            </a:r>
          </a:p>
        </p:txBody>
      </p:sp>
      <p:sp>
        <p:nvSpPr>
          <p:cNvPr id="12"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4" name="Rectangle 13">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EB3EEA2-677B-340E-A303-E3892008B361}"/>
              </a:ext>
            </a:extLst>
          </p:cNvPr>
          <p:cNvGraphicFramePr>
            <a:graphicFrameLocks noGrp="1"/>
          </p:cNvGraphicFramePr>
          <p:nvPr>
            <p:ph idx="1"/>
            <p:extLst>
              <p:ext uri="{D42A27DB-BD31-4B8C-83A1-F6EECF244321}">
                <p14:modId xmlns:p14="http://schemas.microsoft.com/office/powerpoint/2010/main" val="3178449098"/>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4445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65F8A9-9499-4A44-BDAD-F706130FD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38132C2D-AFE4-478D-A86B-81059C205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5BFD52-DD96-4666-8D77-C636870FD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92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5ED268-0913-5189-8B1D-8EB777307981}"/>
              </a:ext>
            </a:extLst>
          </p:cNvPr>
          <p:cNvSpPr>
            <a:spLocks noGrp="1"/>
          </p:cNvSpPr>
          <p:nvPr>
            <p:ph type="title"/>
          </p:nvPr>
        </p:nvSpPr>
        <p:spPr>
          <a:xfrm>
            <a:off x="9392813" y="3101093"/>
            <a:ext cx="2454052" cy="3029344"/>
          </a:xfrm>
        </p:spPr>
        <p:txBody>
          <a:bodyPr>
            <a:normAutofit/>
          </a:bodyPr>
          <a:lstStyle/>
          <a:p>
            <a:r>
              <a:rPr lang="en-US" sz="3200" dirty="0">
                <a:solidFill>
                  <a:schemeClr val="bg1"/>
                </a:solidFill>
              </a:rPr>
              <a:t>The Basics – Housing Trust Fund</a:t>
            </a:r>
          </a:p>
        </p:txBody>
      </p:sp>
      <p:sp>
        <p:nvSpPr>
          <p:cNvPr id="15" name="Freeform: Shape 14">
            <a:extLst>
              <a:ext uri="{FF2B5EF4-FFF2-40B4-BE49-F238E27FC236}">
                <a16:creationId xmlns:a16="http://schemas.microsoft.com/office/drawing/2014/main" id="{1941746C-2C12-4564-8342-A3055D836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8132921" y="3187343"/>
            <a:ext cx="1105119" cy="506624"/>
          </a:xfrm>
          <a:custGeom>
            <a:avLst/>
            <a:gdLst>
              <a:gd name="connsiteX0" fmla="*/ 0 w 1105119"/>
              <a:gd name="connsiteY0" fmla="*/ 506624 h 506624"/>
              <a:gd name="connsiteX1" fmla="*/ 759132 w 1105119"/>
              <a:gd name="connsiteY1" fmla="*/ 505572 h 506624"/>
              <a:gd name="connsiteX2" fmla="*/ 849827 w 1105119"/>
              <a:gd name="connsiteY2" fmla="*/ 505572 h 506624"/>
              <a:gd name="connsiteX3" fmla="*/ 864083 w 1105119"/>
              <a:gd name="connsiteY3" fmla="*/ 500804 h 506624"/>
              <a:gd name="connsiteX4" fmla="*/ 869065 w 1105119"/>
              <a:gd name="connsiteY4" fmla="*/ 496035 h 506624"/>
              <a:gd name="connsiteX5" fmla="*/ 1098034 w 1105119"/>
              <a:gd name="connsiteY5" fmla="*/ 267092 h 506624"/>
              <a:gd name="connsiteX6" fmla="*/ 1098034 w 1105119"/>
              <a:gd name="connsiteY6" fmla="*/ 238480 h 506624"/>
              <a:gd name="connsiteX7" fmla="*/ 869065 w 1105119"/>
              <a:gd name="connsiteY7" fmla="*/ 9537 h 506624"/>
              <a:gd name="connsiteX8" fmla="*/ 864083 w 1105119"/>
              <a:gd name="connsiteY8" fmla="*/ 4769 h 506624"/>
              <a:gd name="connsiteX9" fmla="*/ 849827 w 1105119"/>
              <a:gd name="connsiteY9" fmla="*/ 0 h 506624"/>
              <a:gd name="connsiteX10" fmla="*/ 759132 w 1105119"/>
              <a:gd name="connsiteY10" fmla="*/ 0 h 506624"/>
              <a:gd name="connsiteX11" fmla="*/ 0 w 1105119"/>
              <a:gd name="connsiteY11" fmla="*/ 2157 h 50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5119" h="506624">
                <a:moveTo>
                  <a:pt x="0" y="506624"/>
                </a:moveTo>
                <a:lnTo>
                  <a:pt x="759132" y="505572"/>
                </a:lnTo>
                <a:lnTo>
                  <a:pt x="849827" y="505572"/>
                </a:lnTo>
                <a:cubicBezTo>
                  <a:pt x="854636" y="505572"/>
                  <a:pt x="859446" y="500804"/>
                  <a:pt x="864083" y="500804"/>
                </a:cubicBezTo>
                <a:cubicBezTo>
                  <a:pt x="864083" y="496035"/>
                  <a:pt x="869065" y="496035"/>
                  <a:pt x="869065" y="496035"/>
                </a:cubicBezTo>
                <a:lnTo>
                  <a:pt x="1098034" y="267092"/>
                </a:lnTo>
                <a:cubicBezTo>
                  <a:pt x="1107481" y="257555"/>
                  <a:pt x="1107481" y="248018"/>
                  <a:pt x="1098034" y="238480"/>
                </a:cubicBezTo>
                <a:lnTo>
                  <a:pt x="869065" y="9537"/>
                </a:lnTo>
                <a:cubicBezTo>
                  <a:pt x="867519" y="7914"/>
                  <a:pt x="865629" y="6392"/>
                  <a:pt x="864083" y="4769"/>
                </a:cubicBezTo>
                <a:cubicBezTo>
                  <a:pt x="859446" y="0"/>
                  <a:pt x="854636" y="0"/>
                  <a:pt x="849827" y="0"/>
                </a:cubicBezTo>
                <a:lnTo>
                  <a:pt x="759132" y="0"/>
                </a:lnTo>
                <a:lnTo>
                  <a:pt x="0" y="2157"/>
                </a:lnTo>
                <a:close/>
              </a:path>
            </a:pathLst>
          </a:custGeom>
          <a:solidFill>
            <a:schemeClr val="accent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856D9792-1D0C-D5D8-96FD-AB8FF21C6ECF}"/>
              </a:ext>
            </a:extLst>
          </p:cNvPr>
          <p:cNvGraphicFramePr>
            <a:graphicFrameLocks noGrp="1"/>
          </p:cNvGraphicFramePr>
          <p:nvPr>
            <p:ph idx="1"/>
            <p:extLst>
              <p:ext uri="{D42A27DB-BD31-4B8C-83A1-F6EECF244321}">
                <p14:modId xmlns:p14="http://schemas.microsoft.com/office/powerpoint/2010/main" val="4022378511"/>
              </p:ext>
            </p:extLst>
          </p:nvPr>
        </p:nvGraphicFramePr>
        <p:xfrm>
          <a:off x="6164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2783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ECD952-916D-77FF-4466-411AC97C3D33}"/>
              </a:ext>
            </a:extLst>
          </p:cNvPr>
          <p:cNvSpPr>
            <a:spLocks noGrp="1"/>
          </p:cNvSpPr>
          <p:nvPr>
            <p:ph type="title"/>
          </p:nvPr>
        </p:nvSpPr>
        <p:spPr>
          <a:xfrm>
            <a:off x="1259893" y="3101093"/>
            <a:ext cx="2454052" cy="3029344"/>
          </a:xfrm>
        </p:spPr>
        <p:txBody>
          <a:bodyPr>
            <a:normAutofit/>
          </a:bodyPr>
          <a:lstStyle/>
          <a:p>
            <a:r>
              <a:rPr lang="en-US" sz="3200">
                <a:solidFill>
                  <a:schemeClr val="bg1"/>
                </a:solidFill>
              </a:rPr>
              <a:t>The Basics – Effective Date</a:t>
            </a:r>
          </a:p>
        </p:txBody>
      </p:sp>
      <p:sp>
        <p:nvSpPr>
          <p:cNvPr id="22"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24" name="Rectangle 23">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D0B9FD7D-051F-F17A-BC4E-6A3B1AD38734}"/>
              </a:ext>
            </a:extLst>
          </p:cNvPr>
          <p:cNvGraphicFramePr>
            <a:graphicFrameLocks noGrp="1"/>
          </p:cNvGraphicFramePr>
          <p:nvPr>
            <p:ph idx="1"/>
            <p:extLst>
              <p:ext uri="{D42A27DB-BD31-4B8C-83A1-F6EECF244321}">
                <p14:modId xmlns:p14="http://schemas.microsoft.com/office/powerpoint/2010/main" val="870226487"/>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7782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11"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12"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13"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14"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15"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16"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17"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18"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19"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20"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21"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22"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2" name="Title 1">
            <a:extLst>
              <a:ext uri="{FF2B5EF4-FFF2-40B4-BE49-F238E27FC236}">
                <a16:creationId xmlns:a16="http://schemas.microsoft.com/office/drawing/2014/main" id="{64BBC2FB-C032-004B-BDC0-6AF63F524EBF}"/>
              </a:ext>
            </a:extLst>
          </p:cNvPr>
          <p:cNvSpPr>
            <a:spLocks noGrp="1"/>
          </p:cNvSpPr>
          <p:nvPr>
            <p:ph type="title"/>
          </p:nvPr>
        </p:nvSpPr>
        <p:spPr>
          <a:xfrm>
            <a:off x="1217056" y="1093380"/>
            <a:ext cx="3068182" cy="4671240"/>
          </a:xfrm>
        </p:spPr>
        <p:txBody>
          <a:bodyPr anchor="ctr">
            <a:normAutofit/>
          </a:bodyPr>
          <a:lstStyle/>
          <a:p>
            <a:pPr algn="r"/>
            <a:r>
              <a:rPr lang="en-US" sz="2800"/>
              <a:t>The Basics – Supportive Documentation</a:t>
            </a:r>
          </a:p>
        </p:txBody>
      </p:sp>
      <p:sp>
        <p:nvSpPr>
          <p:cNvPr id="24"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26" name="Rectangle 25">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E5B1BE-F836-4CBC-3E6F-3AC116DF58D8}"/>
              </a:ext>
            </a:extLst>
          </p:cNvPr>
          <p:cNvSpPr>
            <a:spLocks noGrp="1"/>
          </p:cNvSpPr>
          <p:nvPr>
            <p:ph idx="1"/>
          </p:nvPr>
        </p:nvSpPr>
        <p:spPr>
          <a:xfrm>
            <a:off x="5285509" y="1093380"/>
            <a:ext cx="6219103" cy="4679250"/>
          </a:xfrm>
        </p:spPr>
        <p:txBody>
          <a:bodyPr anchor="ctr">
            <a:normAutofit/>
          </a:bodyPr>
          <a:lstStyle/>
          <a:p>
            <a:pPr marL="0" indent="0">
              <a:buNone/>
            </a:pPr>
            <a:r>
              <a:rPr lang="en-US"/>
              <a:t>Supportive certification(s) or verification(s) must be done within 120 days before the effective date</a:t>
            </a:r>
          </a:p>
        </p:txBody>
      </p:sp>
    </p:spTree>
    <p:extLst>
      <p:ext uri="{BB962C8B-B14F-4D97-AF65-F5344CB8AC3E}">
        <p14:creationId xmlns:p14="http://schemas.microsoft.com/office/powerpoint/2010/main" val="299136451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137312-F3AD-A28E-C3DD-BEF44A3D3798}"/>
              </a:ext>
            </a:extLst>
          </p:cNvPr>
          <p:cNvSpPr>
            <a:spLocks noGrp="1"/>
          </p:cNvSpPr>
          <p:nvPr>
            <p:ph type="title"/>
          </p:nvPr>
        </p:nvSpPr>
        <p:spPr>
          <a:xfrm>
            <a:off x="1259893" y="3101093"/>
            <a:ext cx="2454052" cy="3029344"/>
          </a:xfrm>
        </p:spPr>
        <p:txBody>
          <a:bodyPr>
            <a:normAutofit/>
          </a:bodyPr>
          <a:lstStyle/>
          <a:p>
            <a:r>
              <a:rPr lang="en-US" sz="2200">
                <a:solidFill>
                  <a:schemeClr val="bg1"/>
                </a:solidFill>
              </a:rPr>
              <a:t>The Basics – Supportive Documentation</a:t>
            </a:r>
          </a:p>
        </p:txBody>
      </p:sp>
      <p:sp>
        <p:nvSpPr>
          <p:cNvPr id="12"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4" name="Rectangle 13">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52F7EC9-CEA3-EB34-2465-3892EDA21E36}"/>
              </a:ext>
            </a:extLst>
          </p:cNvPr>
          <p:cNvGraphicFramePr>
            <a:graphicFrameLocks noGrp="1"/>
          </p:cNvGraphicFramePr>
          <p:nvPr>
            <p:ph idx="1"/>
            <p:extLst>
              <p:ext uri="{D42A27DB-BD31-4B8C-83A1-F6EECF244321}">
                <p14:modId xmlns:p14="http://schemas.microsoft.com/office/powerpoint/2010/main" val="4208161385"/>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719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6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6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6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6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6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6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6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6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6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6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7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71" name="Group 70">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72"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73"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74"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75"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76"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77"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78"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79"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80"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81"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82"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83"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84" name="Rectangle 83">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5"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p:nvSpPr>
          <p:cNvPr id="86" name="Rectangle 85">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73513" y="0"/>
            <a:ext cx="5613431" cy="6853245"/>
            <a:chOff x="2487613" y="285750"/>
            <a:chExt cx="2428876" cy="5654676"/>
          </a:xfrm>
          <a:solidFill>
            <a:schemeClr val="accent1"/>
          </a:solidFill>
        </p:grpSpPr>
        <p:sp>
          <p:nvSpPr>
            <p:cNvPr id="88"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89"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90"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91"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92"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93"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94"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95"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96"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97"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98"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99"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sp>
        <p:nvSpPr>
          <p:cNvPr id="100"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p:nvSpPr>
          <p:cNvPr id="2" name="Title 1">
            <a:extLst>
              <a:ext uri="{FF2B5EF4-FFF2-40B4-BE49-F238E27FC236}">
                <a16:creationId xmlns:a16="http://schemas.microsoft.com/office/drawing/2014/main" id="{A424520C-A60E-677C-25F0-F7BBE564D385}"/>
              </a:ext>
            </a:extLst>
          </p:cNvPr>
          <p:cNvSpPr>
            <a:spLocks noGrp="1"/>
          </p:cNvSpPr>
          <p:nvPr>
            <p:ph type="title"/>
          </p:nvPr>
        </p:nvSpPr>
        <p:spPr>
          <a:xfrm>
            <a:off x="987215" y="1318591"/>
            <a:ext cx="5102159" cy="4220820"/>
          </a:xfrm>
        </p:spPr>
        <p:txBody>
          <a:bodyPr vert="horz" lIns="91440" tIns="45720" rIns="91440" bIns="45720" rtlCol="0" anchor="ctr">
            <a:normAutofit/>
          </a:bodyPr>
          <a:lstStyle/>
          <a:p>
            <a:r>
              <a:rPr lang="en-US" sz="4600" spc="200">
                <a:solidFill>
                  <a:srgbClr val="FFFFFF"/>
                </a:solidFill>
              </a:rPr>
              <a:t>The Basics – Supportive Documentation</a:t>
            </a:r>
          </a:p>
        </p:txBody>
      </p:sp>
      <p:sp>
        <p:nvSpPr>
          <p:cNvPr id="3" name="Content Placeholder 2">
            <a:extLst>
              <a:ext uri="{FF2B5EF4-FFF2-40B4-BE49-F238E27FC236}">
                <a16:creationId xmlns:a16="http://schemas.microsoft.com/office/drawing/2014/main" id="{56D64205-D6E5-06E5-65E1-FA4A9B5E178A}"/>
              </a:ext>
            </a:extLst>
          </p:cNvPr>
          <p:cNvSpPr>
            <a:spLocks noGrp="1"/>
          </p:cNvSpPr>
          <p:nvPr>
            <p:ph idx="1"/>
          </p:nvPr>
        </p:nvSpPr>
        <p:spPr>
          <a:xfrm>
            <a:off x="7712032" y="804334"/>
            <a:ext cx="3675634" cy="5249332"/>
          </a:xfrm>
        </p:spPr>
        <p:txBody>
          <a:bodyPr vert="horz" lIns="91440" tIns="45720" rIns="91440" bIns="45720" rtlCol="0" anchor="ctr">
            <a:normAutofit/>
          </a:bodyPr>
          <a:lstStyle/>
          <a:p>
            <a:pPr marL="0" indent="0">
              <a:buNone/>
            </a:pPr>
            <a:r>
              <a:rPr lang="en-US">
                <a:solidFill>
                  <a:srgbClr val="FFFFFF"/>
                </a:solidFill>
              </a:rPr>
              <a:t>Verifications must be received prior to the completion of the Tenant Income Certification</a:t>
            </a:r>
          </a:p>
        </p:txBody>
      </p:sp>
    </p:spTree>
    <p:extLst>
      <p:ext uri="{BB962C8B-B14F-4D97-AF65-F5344CB8AC3E}">
        <p14:creationId xmlns:p14="http://schemas.microsoft.com/office/powerpoint/2010/main" val="40833788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F7E8610-2DF7-4AF0-B876-0F3B7882A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C8C023-62A6-4DA0-8DF4-3F4EA9409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CE6BF45-6F01-B34A-9D0F-302A0355BF9A}"/>
              </a:ext>
            </a:extLst>
          </p:cNvPr>
          <p:cNvSpPr>
            <a:spLocks noGrp="1"/>
          </p:cNvSpPr>
          <p:nvPr>
            <p:ph type="title"/>
          </p:nvPr>
        </p:nvSpPr>
        <p:spPr>
          <a:xfrm>
            <a:off x="1843391" y="624110"/>
            <a:ext cx="9383408" cy="1280890"/>
          </a:xfrm>
        </p:spPr>
        <p:txBody>
          <a:bodyPr>
            <a:normAutofit/>
          </a:bodyPr>
          <a:lstStyle/>
          <a:p>
            <a:r>
              <a:rPr lang="en-US">
                <a:solidFill>
                  <a:schemeClr val="bg1"/>
                </a:solidFill>
              </a:rPr>
              <a:t>The Basics – Supportive Documentation</a:t>
            </a:r>
          </a:p>
        </p:txBody>
      </p:sp>
      <p:sp>
        <p:nvSpPr>
          <p:cNvPr id="14" name="Freeform 11">
            <a:extLst>
              <a:ext uri="{FF2B5EF4-FFF2-40B4-BE49-F238E27FC236}">
                <a16:creationId xmlns:a16="http://schemas.microsoft.com/office/drawing/2014/main" id="{26B9FE07-322E-43FB-8707-C9826BD90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2C91416D-DDC8-5E61-553C-0EDD3DEF59DB}"/>
              </a:ext>
            </a:extLst>
          </p:cNvPr>
          <p:cNvGraphicFramePr>
            <a:graphicFrameLocks noGrp="1"/>
          </p:cNvGraphicFramePr>
          <p:nvPr>
            <p:ph idx="1"/>
            <p:extLst>
              <p:ext uri="{D42A27DB-BD31-4B8C-83A1-F6EECF244321}">
                <p14:modId xmlns:p14="http://schemas.microsoft.com/office/powerpoint/2010/main" val="503083379"/>
              </p:ext>
            </p:extLst>
          </p:nvPr>
        </p:nvGraphicFramePr>
        <p:xfrm>
          <a:off x="961012" y="2930805"/>
          <a:ext cx="10265786" cy="2961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508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20"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21"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22"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23"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24"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25"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26"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27"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28"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29"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30"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31"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2" name="Title 1">
            <a:extLst>
              <a:ext uri="{FF2B5EF4-FFF2-40B4-BE49-F238E27FC236}">
                <a16:creationId xmlns:a16="http://schemas.microsoft.com/office/drawing/2014/main" id="{C369143B-2236-7F69-F3C2-22AA5812ACB4}"/>
              </a:ext>
            </a:extLst>
          </p:cNvPr>
          <p:cNvSpPr>
            <a:spLocks noGrp="1"/>
          </p:cNvSpPr>
          <p:nvPr>
            <p:ph type="title"/>
          </p:nvPr>
        </p:nvSpPr>
        <p:spPr>
          <a:xfrm>
            <a:off x="1217056" y="1093380"/>
            <a:ext cx="3068182" cy="4671240"/>
          </a:xfrm>
        </p:spPr>
        <p:txBody>
          <a:bodyPr anchor="ctr">
            <a:normAutofit/>
          </a:bodyPr>
          <a:lstStyle/>
          <a:p>
            <a:pPr algn="r"/>
            <a:r>
              <a:rPr lang="en-US"/>
              <a:t>The Basics – Income &amp; Rent Limits</a:t>
            </a:r>
          </a:p>
        </p:txBody>
      </p:sp>
      <p:sp>
        <p:nvSpPr>
          <p:cNvPr id="33"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35" name="Rectangle 34">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C64EC0-FE0F-01EA-818D-BD63475A0803}"/>
              </a:ext>
            </a:extLst>
          </p:cNvPr>
          <p:cNvSpPr>
            <a:spLocks noGrp="1"/>
          </p:cNvSpPr>
          <p:nvPr>
            <p:ph idx="1"/>
          </p:nvPr>
        </p:nvSpPr>
        <p:spPr>
          <a:xfrm>
            <a:off x="5285509" y="1093380"/>
            <a:ext cx="6219103" cy="4679250"/>
          </a:xfrm>
        </p:spPr>
        <p:txBody>
          <a:bodyPr anchor="ctr">
            <a:normAutofit/>
          </a:bodyPr>
          <a:lstStyle/>
          <a:p>
            <a:pPr marL="0" indent="0">
              <a:buNone/>
            </a:pPr>
            <a:r>
              <a:rPr lang="en-US"/>
              <a:t>AHFA puts the current set of income and rent limits for the following programs in the compliance section of the AHFA website:</a:t>
            </a:r>
          </a:p>
          <a:p>
            <a:pPr lvl="1"/>
            <a:r>
              <a:rPr lang="en-US"/>
              <a:t>HOME</a:t>
            </a:r>
          </a:p>
          <a:p>
            <a:pPr lvl="1"/>
            <a:r>
              <a:rPr lang="en-US"/>
              <a:t>HTF</a:t>
            </a:r>
          </a:p>
          <a:p>
            <a:pPr lvl="1"/>
            <a:r>
              <a:rPr lang="en-US"/>
              <a:t>Non-Metropolitan </a:t>
            </a:r>
          </a:p>
          <a:p>
            <a:pPr lvl="2"/>
            <a:r>
              <a:rPr lang="en-US" dirty="0"/>
              <a:t>If the Project has active HOME funds, you </a:t>
            </a:r>
            <a:r>
              <a:rPr lang="en-US" b="1" u="sng" dirty="0"/>
              <a:t>cannot</a:t>
            </a:r>
            <a:r>
              <a:rPr lang="en-US" dirty="0"/>
              <a:t> use these income and rent limits</a:t>
            </a:r>
            <a:endParaRPr lang="en-US"/>
          </a:p>
          <a:p>
            <a:pPr lvl="2"/>
            <a:r>
              <a:rPr lang="en-US" dirty="0"/>
              <a:t>If the Project has active Multifamily Bond financing, you </a:t>
            </a:r>
            <a:r>
              <a:rPr lang="en-US" b="1" u="sng" dirty="0"/>
              <a:t>cannot</a:t>
            </a:r>
            <a:r>
              <a:rPr lang="en-US" dirty="0"/>
              <a:t> use these income and rent limits</a:t>
            </a:r>
            <a:endParaRPr lang="en-US"/>
          </a:p>
          <a:p>
            <a:pPr lvl="1"/>
            <a:endParaRPr lang="en-US"/>
          </a:p>
          <a:p>
            <a:pPr marL="457200" lvl="1" indent="0">
              <a:buNone/>
            </a:pPr>
            <a:r>
              <a:rPr lang="en-US"/>
              <a:t>What is missing?  </a:t>
            </a:r>
          </a:p>
          <a:p>
            <a:pPr marL="457200" lvl="1" indent="0">
              <a:buNone/>
            </a:pPr>
            <a:endParaRPr lang="en-US"/>
          </a:p>
          <a:p>
            <a:pPr marL="457200" lvl="1" indent="0">
              <a:buNone/>
            </a:pPr>
            <a:r>
              <a:rPr lang="en-US"/>
              <a:t>Housing Credit</a:t>
            </a:r>
          </a:p>
        </p:txBody>
      </p:sp>
    </p:spTree>
    <p:extLst>
      <p:ext uri="{BB962C8B-B14F-4D97-AF65-F5344CB8AC3E}">
        <p14:creationId xmlns:p14="http://schemas.microsoft.com/office/powerpoint/2010/main" val="42601251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915034-6AD5-0287-E07E-52E6297ED8BF}"/>
              </a:ext>
            </a:extLst>
          </p:cNvPr>
          <p:cNvSpPr>
            <a:spLocks noGrp="1"/>
          </p:cNvSpPr>
          <p:nvPr>
            <p:ph type="title"/>
          </p:nvPr>
        </p:nvSpPr>
        <p:spPr>
          <a:xfrm>
            <a:off x="1794897" y="624110"/>
            <a:ext cx="9712998" cy="1280890"/>
          </a:xfrm>
        </p:spPr>
        <p:txBody>
          <a:bodyPr>
            <a:normAutofit/>
          </a:bodyPr>
          <a:lstStyle/>
          <a:p>
            <a:r>
              <a:rPr lang="en-US"/>
              <a:t>The Basics – Income &amp; Rent Limits</a:t>
            </a:r>
          </a:p>
        </p:txBody>
      </p:sp>
      <p:sp>
        <p:nvSpPr>
          <p:cNvPr id="12" name="Rectangle 11">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0BFCA7A7-BD91-310A-6E64-A8D3DDEC7E0F}"/>
              </a:ext>
            </a:extLst>
          </p:cNvPr>
          <p:cNvGraphicFramePr>
            <a:graphicFrameLocks noGrp="1"/>
          </p:cNvGraphicFramePr>
          <p:nvPr>
            <p:ph idx="1"/>
            <p:extLst>
              <p:ext uri="{D42A27DB-BD31-4B8C-83A1-F6EECF244321}">
                <p14:modId xmlns:p14="http://schemas.microsoft.com/office/powerpoint/2010/main" val="2395549207"/>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4825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07822E-CB61-DA47-653E-30CC20E4F822}"/>
              </a:ext>
            </a:extLst>
          </p:cNvPr>
          <p:cNvSpPr>
            <a:spLocks noGrp="1"/>
          </p:cNvSpPr>
          <p:nvPr>
            <p:ph type="title"/>
          </p:nvPr>
        </p:nvSpPr>
        <p:spPr>
          <a:xfrm>
            <a:off x="1259893" y="3101093"/>
            <a:ext cx="2454052" cy="3029344"/>
          </a:xfrm>
        </p:spPr>
        <p:txBody>
          <a:bodyPr>
            <a:normAutofit/>
          </a:bodyPr>
          <a:lstStyle/>
          <a:p>
            <a:r>
              <a:rPr lang="en-US" sz="3200">
                <a:solidFill>
                  <a:schemeClr val="bg1"/>
                </a:solidFill>
              </a:rPr>
              <a:t>The Basics</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F0FF89-1F33-BA5F-7CB6-99A7510ADE89}"/>
              </a:ext>
            </a:extLst>
          </p:cNvPr>
          <p:cNvSpPr>
            <a:spLocks noGrp="1"/>
          </p:cNvSpPr>
          <p:nvPr>
            <p:ph idx="1"/>
          </p:nvPr>
        </p:nvSpPr>
        <p:spPr>
          <a:xfrm>
            <a:off x="4706578" y="589722"/>
            <a:ext cx="6798033" cy="5321500"/>
          </a:xfrm>
        </p:spPr>
        <p:txBody>
          <a:bodyPr anchor="ctr">
            <a:normAutofit/>
          </a:bodyPr>
          <a:lstStyle/>
          <a:p>
            <a:r>
              <a:rPr lang="en-US" dirty="0"/>
              <a:t>What should you know about your Project?</a:t>
            </a:r>
          </a:p>
          <a:p>
            <a:pPr lvl="1"/>
            <a:r>
              <a:rPr lang="en-US" dirty="0"/>
              <a:t>Funding Program</a:t>
            </a:r>
          </a:p>
          <a:p>
            <a:pPr lvl="2"/>
            <a:r>
              <a:rPr lang="en-US" dirty="0"/>
              <a:t>Did the Project receive Housing Credits, HOME funding, Housing Trust Fund, or a combination of 2 or 3</a:t>
            </a:r>
          </a:p>
          <a:p>
            <a:pPr lvl="1"/>
            <a:r>
              <a:rPr lang="en-US" dirty="0"/>
              <a:t>What is my Income and Rent Set-Aside?</a:t>
            </a:r>
          </a:p>
          <a:p>
            <a:pPr lvl="2"/>
            <a:r>
              <a:rPr lang="en-US" dirty="0"/>
              <a:t>100% at 60%</a:t>
            </a:r>
          </a:p>
          <a:p>
            <a:pPr lvl="2"/>
            <a:r>
              <a:rPr lang="en-US" dirty="0"/>
              <a:t>20% at 50% and the remaining 80% at 60% - project</a:t>
            </a:r>
          </a:p>
          <a:p>
            <a:pPr lvl="2"/>
            <a:r>
              <a:rPr lang="en-US" dirty="0"/>
              <a:t>40% at 50% and the remaining 60% at 60% - building</a:t>
            </a:r>
          </a:p>
          <a:p>
            <a:pPr lvl="2"/>
            <a:r>
              <a:rPr lang="en-US" dirty="0"/>
              <a:t>100% at 50%</a:t>
            </a:r>
          </a:p>
          <a:p>
            <a:pPr lvl="2"/>
            <a:r>
              <a:rPr lang="en-US" dirty="0"/>
              <a:t>100% at 50% for rent, but income is 40% at 50% and 60% at 60%</a:t>
            </a:r>
          </a:p>
          <a:p>
            <a:pPr lvl="2"/>
            <a:r>
              <a:rPr lang="en-US" dirty="0"/>
              <a:t>100% at 50% for rent, but income is 100% at 60%</a:t>
            </a:r>
          </a:p>
          <a:p>
            <a:pPr lvl="1"/>
            <a:endParaRPr lang="en-US" dirty="0"/>
          </a:p>
        </p:txBody>
      </p:sp>
    </p:spTree>
    <p:extLst>
      <p:ext uri="{BB962C8B-B14F-4D97-AF65-F5344CB8AC3E}">
        <p14:creationId xmlns:p14="http://schemas.microsoft.com/office/powerpoint/2010/main" val="4198204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12E0E8-BD6C-3F04-E95A-AF586C2FBA31}"/>
              </a:ext>
            </a:extLst>
          </p:cNvPr>
          <p:cNvSpPr>
            <a:spLocks noGrp="1"/>
          </p:cNvSpPr>
          <p:nvPr>
            <p:ph type="title"/>
          </p:nvPr>
        </p:nvSpPr>
        <p:spPr>
          <a:xfrm>
            <a:off x="1794897" y="624110"/>
            <a:ext cx="9712998" cy="1280890"/>
          </a:xfrm>
        </p:spPr>
        <p:txBody>
          <a:bodyPr>
            <a:normAutofit/>
          </a:bodyPr>
          <a:lstStyle/>
          <a:p>
            <a:r>
              <a:rPr lang="en-US"/>
              <a:t>The Basics – Utility Allowance</a:t>
            </a:r>
          </a:p>
        </p:txBody>
      </p:sp>
      <p:sp>
        <p:nvSpPr>
          <p:cNvPr id="20" name="Rectangle 19">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graphicFrame>
        <p:nvGraphicFramePr>
          <p:cNvPr id="13" name="Content Placeholder 2">
            <a:extLst>
              <a:ext uri="{FF2B5EF4-FFF2-40B4-BE49-F238E27FC236}">
                <a16:creationId xmlns:a16="http://schemas.microsoft.com/office/drawing/2014/main" id="{1161DD40-52D9-F07B-6051-F9F9DD2D2795}"/>
              </a:ext>
            </a:extLst>
          </p:cNvPr>
          <p:cNvGraphicFramePr>
            <a:graphicFrameLocks noGrp="1"/>
          </p:cNvGraphicFramePr>
          <p:nvPr>
            <p:ph idx="1"/>
            <p:extLst>
              <p:ext uri="{D42A27DB-BD31-4B8C-83A1-F6EECF244321}">
                <p14:modId xmlns:p14="http://schemas.microsoft.com/office/powerpoint/2010/main" val="4113642003"/>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670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F8524-C724-10B3-A838-A80E6C28E151}"/>
              </a:ext>
            </a:extLst>
          </p:cNvPr>
          <p:cNvSpPr>
            <a:spLocks noGrp="1"/>
          </p:cNvSpPr>
          <p:nvPr>
            <p:ph type="title"/>
          </p:nvPr>
        </p:nvSpPr>
        <p:spPr>
          <a:xfrm>
            <a:off x="1024129" y="585216"/>
            <a:ext cx="8069094" cy="1499616"/>
          </a:xfrm>
        </p:spPr>
        <p:txBody>
          <a:bodyPr>
            <a:normAutofit/>
          </a:bodyPr>
          <a:lstStyle/>
          <a:p>
            <a:r>
              <a:rPr lang="en-US">
                <a:solidFill>
                  <a:srgbClr val="FFFFFF"/>
                </a:solidFill>
              </a:rPr>
              <a:t>The Basics – Utility Allowance</a:t>
            </a:r>
          </a:p>
        </p:txBody>
      </p:sp>
      <p:sp>
        <p:nvSpPr>
          <p:cNvPr id="3" name="Content Placeholder 2">
            <a:extLst>
              <a:ext uri="{FF2B5EF4-FFF2-40B4-BE49-F238E27FC236}">
                <a16:creationId xmlns:a16="http://schemas.microsoft.com/office/drawing/2014/main" id="{BC0CA966-E05E-22D0-E3D8-794FB884171B}"/>
              </a:ext>
            </a:extLst>
          </p:cNvPr>
          <p:cNvSpPr>
            <a:spLocks noGrp="1"/>
          </p:cNvSpPr>
          <p:nvPr>
            <p:ph idx="1"/>
          </p:nvPr>
        </p:nvSpPr>
        <p:spPr>
          <a:xfrm>
            <a:off x="1024129" y="2286000"/>
            <a:ext cx="8074151" cy="3862971"/>
          </a:xfrm>
        </p:spPr>
        <p:txBody>
          <a:bodyPr>
            <a:normAutofit/>
          </a:bodyPr>
          <a:lstStyle/>
          <a:p>
            <a:r>
              <a:rPr lang="en-US" dirty="0">
                <a:solidFill>
                  <a:srgbClr val="FFFFFF"/>
                </a:solidFill>
              </a:rPr>
              <a:t>The following are acceptable forms of obtaining a utility allowance:</a:t>
            </a:r>
          </a:p>
          <a:p>
            <a:pPr lvl="1"/>
            <a:r>
              <a:rPr lang="en-US" dirty="0">
                <a:solidFill>
                  <a:srgbClr val="FFFFFF"/>
                </a:solidFill>
              </a:rPr>
              <a:t>Rural Development – if the building or household receives Rural Development assistance</a:t>
            </a:r>
          </a:p>
          <a:p>
            <a:pPr lvl="1"/>
            <a:r>
              <a:rPr lang="en-US" dirty="0">
                <a:solidFill>
                  <a:srgbClr val="FFFFFF"/>
                </a:solidFill>
              </a:rPr>
              <a:t>HUD approved utility allowance – buildings monitored by HUD</a:t>
            </a:r>
          </a:p>
          <a:p>
            <a:pPr lvl="1"/>
            <a:r>
              <a:rPr lang="en-US" dirty="0">
                <a:solidFill>
                  <a:srgbClr val="FFFFFF"/>
                </a:solidFill>
              </a:rPr>
              <a:t>Housing Authority </a:t>
            </a:r>
          </a:p>
          <a:p>
            <a:pPr lvl="2"/>
            <a:r>
              <a:rPr lang="en-US" sz="1600" dirty="0">
                <a:solidFill>
                  <a:srgbClr val="FFFFFF"/>
                </a:solidFill>
              </a:rPr>
              <a:t>If the household receives section 8 rental assistance, then you must provide the utility allowance from the housing authority that provides the rental assistance</a:t>
            </a:r>
          </a:p>
          <a:p>
            <a:pPr lvl="2"/>
            <a:r>
              <a:rPr lang="en-US" sz="1600" dirty="0">
                <a:solidFill>
                  <a:srgbClr val="FFFFFF"/>
                </a:solidFill>
              </a:rPr>
              <a:t>If the housing authority has jurisdiction over the area the Project is located</a:t>
            </a:r>
          </a:p>
        </p:txBody>
      </p:sp>
    </p:spTree>
    <p:extLst>
      <p:ext uri="{BB962C8B-B14F-4D97-AF65-F5344CB8AC3E}">
        <p14:creationId xmlns:p14="http://schemas.microsoft.com/office/powerpoint/2010/main" val="1140865980"/>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91394-9C74-2A6C-D7DA-728FB61213EE}"/>
              </a:ext>
            </a:extLst>
          </p:cNvPr>
          <p:cNvSpPr>
            <a:spLocks noGrp="1"/>
          </p:cNvSpPr>
          <p:nvPr>
            <p:ph type="title"/>
          </p:nvPr>
        </p:nvSpPr>
        <p:spPr/>
        <p:txBody>
          <a:bodyPr>
            <a:normAutofit/>
          </a:bodyPr>
          <a:lstStyle/>
          <a:p>
            <a:r>
              <a:rPr lang="en-US" dirty="0"/>
              <a:t>The Basics – Utility Allowance</a:t>
            </a:r>
          </a:p>
        </p:txBody>
      </p:sp>
      <p:graphicFrame>
        <p:nvGraphicFramePr>
          <p:cNvPr id="5" name="Content Placeholder 2">
            <a:extLst>
              <a:ext uri="{FF2B5EF4-FFF2-40B4-BE49-F238E27FC236}">
                <a16:creationId xmlns:a16="http://schemas.microsoft.com/office/drawing/2014/main" id="{B3D378AC-2B85-16A9-9B95-7A7ADF44F2D4}"/>
              </a:ext>
            </a:extLst>
          </p:cNvPr>
          <p:cNvGraphicFramePr>
            <a:graphicFrameLocks noGrp="1"/>
          </p:cNvGraphicFramePr>
          <p:nvPr>
            <p:ph idx="1"/>
            <p:extLst>
              <p:ext uri="{D42A27DB-BD31-4B8C-83A1-F6EECF244321}">
                <p14:modId xmlns:p14="http://schemas.microsoft.com/office/powerpoint/2010/main" val="4167882798"/>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8640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F7E8610-2DF7-4AF0-B876-0F3B7882A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1C8C023-62A6-4DA0-8DF4-3F4EA9409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A5298DB-8DA3-4789-2BF0-E4B68591924D}"/>
              </a:ext>
            </a:extLst>
          </p:cNvPr>
          <p:cNvSpPr>
            <a:spLocks noGrp="1"/>
          </p:cNvSpPr>
          <p:nvPr>
            <p:ph type="title"/>
          </p:nvPr>
        </p:nvSpPr>
        <p:spPr>
          <a:xfrm>
            <a:off x="1843391" y="624110"/>
            <a:ext cx="9383408" cy="1280890"/>
          </a:xfrm>
        </p:spPr>
        <p:txBody>
          <a:bodyPr>
            <a:normAutofit/>
          </a:bodyPr>
          <a:lstStyle/>
          <a:p>
            <a:r>
              <a:rPr lang="en-US">
                <a:solidFill>
                  <a:schemeClr val="bg1"/>
                </a:solidFill>
              </a:rPr>
              <a:t>The Basics – Set Aside Requirements</a:t>
            </a:r>
          </a:p>
        </p:txBody>
      </p:sp>
      <p:sp>
        <p:nvSpPr>
          <p:cNvPr id="18" name="Freeform 11">
            <a:extLst>
              <a:ext uri="{FF2B5EF4-FFF2-40B4-BE49-F238E27FC236}">
                <a16:creationId xmlns:a16="http://schemas.microsoft.com/office/drawing/2014/main" id="{26B9FE07-322E-43FB-8707-C9826BD90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83808976-CE11-35C0-71FA-8233B397B8A5}"/>
              </a:ext>
            </a:extLst>
          </p:cNvPr>
          <p:cNvGraphicFramePr>
            <a:graphicFrameLocks noGrp="1"/>
          </p:cNvGraphicFramePr>
          <p:nvPr>
            <p:ph idx="1"/>
            <p:extLst>
              <p:ext uri="{D42A27DB-BD31-4B8C-83A1-F6EECF244321}">
                <p14:modId xmlns:p14="http://schemas.microsoft.com/office/powerpoint/2010/main" val="2093685570"/>
              </p:ext>
            </p:extLst>
          </p:nvPr>
        </p:nvGraphicFramePr>
        <p:xfrm>
          <a:off x="961012" y="2930805"/>
          <a:ext cx="10265786" cy="2961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3509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E927D14-2D15-DF41-57D6-3876AC0C4D5F}"/>
              </a:ext>
            </a:extLst>
          </p:cNvPr>
          <p:cNvSpPr>
            <a:spLocks noGrp="1"/>
          </p:cNvSpPr>
          <p:nvPr>
            <p:ph type="title"/>
          </p:nvPr>
        </p:nvSpPr>
        <p:spPr>
          <a:xfrm>
            <a:off x="1843391" y="624110"/>
            <a:ext cx="9383408" cy="1280890"/>
          </a:xfrm>
        </p:spPr>
        <p:txBody>
          <a:bodyPr>
            <a:normAutofit/>
          </a:bodyPr>
          <a:lstStyle/>
          <a:p>
            <a:r>
              <a:rPr lang="en-US">
                <a:solidFill>
                  <a:srgbClr val="FFFFFF"/>
                </a:solidFill>
              </a:rPr>
              <a:t>The Basics – Student Certification</a:t>
            </a:r>
          </a:p>
        </p:txBody>
      </p:sp>
      <p:sp>
        <p:nvSpPr>
          <p:cNvPr id="16"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7" name="Content Placeholder 6">
            <a:extLst>
              <a:ext uri="{FF2B5EF4-FFF2-40B4-BE49-F238E27FC236}">
                <a16:creationId xmlns:a16="http://schemas.microsoft.com/office/drawing/2014/main" id="{556A5699-E46B-F25E-8126-314422FF8E16}"/>
              </a:ext>
            </a:extLst>
          </p:cNvPr>
          <p:cNvSpPr>
            <a:spLocks noGrp="1"/>
          </p:cNvSpPr>
          <p:nvPr>
            <p:ph idx="1"/>
          </p:nvPr>
        </p:nvSpPr>
        <p:spPr>
          <a:xfrm>
            <a:off x="1843392" y="2623930"/>
            <a:ext cx="9383408" cy="3287292"/>
          </a:xfrm>
        </p:spPr>
        <p:txBody>
          <a:bodyPr>
            <a:normAutofit/>
          </a:bodyPr>
          <a:lstStyle/>
          <a:p>
            <a:r>
              <a:rPr lang="en-US" dirty="0"/>
              <a:t>AHFA provides the student certifications in the Compliance section of the AHFA website.</a:t>
            </a:r>
          </a:p>
          <a:p>
            <a:pPr lvl="1"/>
            <a:r>
              <a:rPr lang="en-US" dirty="0"/>
              <a:t>Student Verification (for educational institution)</a:t>
            </a:r>
          </a:p>
          <a:p>
            <a:pPr lvl="1"/>
            <a:r>
              <a:rPr lang="en-US" dirty="0"/>
              <a:t>Housing Credit Student Self-Certification</a:t>
            </a:r>
          </a:p>
          <a:p>
            <a:pPr lvl="1"/>
            <a:r>
              <a:rPr lang="en-US" dirty="0"/>
              <a:t>HOME Student Self-Certification</a:t>
            </a:r>
          </a:p>
          <a:p>
            <a:pPr lvl="1"/>
            <a:r>
              <a:rPr lang="en-US" dirty="0"/>
              <a:t>Post Year-15 Student Self-Certification</a:t>
            </a:r>
          </a:p>
        </p:txBody>
      </p:sp>
    </p:spTree>
    <p:extLst>
      <p:ext uri="{BB962C8B-B14F-4D97-AF65-F5344CB8AC3E}">
        <p14:creationId xmlns:p14="http://schemas.microsoft.com/office/powerpoint/2010/main" val="1945539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9146E-EDDB-A38A-753A-3F624B6DC883}"/>
              </a:ext>
            </a:extLst>
          </p:cNvPr>
          <p:cNvSpPr>
            <a:spLocks noGrp="1"/>
          </p:cNvSpPr>
          <p:nvPr>
            <p:ph type="title"/>
          </p:nvPr>
        </p:nvSpPr>
        <p:spPr/>
        <p:txBody>
          <a:bodyPr>
            <a:normAutofit/>
          </a:bodyPr>
          <a:lstStyle/>
          <a:p>
            <a:r>
              <a:rPr lang="en-US" dirty="0"/>
              <a:t>The Basics – Physical Inspection</a:t>
            </a:r>
          </a:p>
        </p:txBody>
      </p:sp>
      <p:graphicFrame>
        <p:nvGraphicFramePr>
          <p:cNvPr id="5" name="Content Placeholder 2">
            <a:extLst>
              <a:ext uri="{FF2B5EF4-FFF2-40B4-BE49-F238E27FC236}">
                <a16:creationId xmlns:a16="http://schemas.microsoft.com/office/drawing/2014/main" id="{913C2DBE-96B4-702D-07ED-9BBDBDEEAAE5}"/>
              </a:ext>
            </a:extLst>
          </p:cNvPr>
          <p:cNvGraphicFramePr>
            <a:graphicFrameLocks noGrp="1"/>
          </p:cNvGraphicFramePr>
          <p:nvPr>
            <p:ph idx="1"/>
            <p:extLst>
              <p:ext uri="{D42A27DB-BD31-4B8C-83A1-F6EECF244321}">
                <p14:modId xmlns:p14="http://schemas.microsoft.com/office/powerpoint/2010/main" val="2903728043"/>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8881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5CD74B-9CE8-4F20-A3E4-A22A7F036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37C849-1820-B113-B285-54EBA5313FA4}"/>
              </a:ext>
            </a:extLst>
          </p:cNvPr>
          <p:cNvSpPr>
            <a:spLocks noGrp="1"/>
          </p:cNvSpPr>
          <p:nvPr>
            <p:ph type="title"/>
          </p:nvPr>
        </p:nvSpPr>
        <p:spPr>
          <a:xfrm>
            <a:off x="1794897" y="624110"/>
            <a:ext cx="9712998" cy="1280890"/>
          </a:xfrm>
        </p:spPr>
        <p:txBody>
          <a:bodyPr>
            <a:normAutofit/>
          </a:bodyPr>
          <a:lstStyle/>
          <a:p>
            <a:r>
              <a:rPr lang="en-US" dirty="0"/>
              <a:t>The Basics – Physical Inspection – QAP Point Deduction</a:t>
            </a:r>
          </a:p>
        </p:txBody>
      </p:sp>
      <p:sp>
        <p:nvSpPr>
          <p:cNvPr id="12" name="Rectangle 11">
            <a:extLst>
              <a:ext uri="{FF2B5EF4-FFF2-40B4-BE49-F238E27FC236}">
                <a16:creationId xmlns:a16="http://schemas.microsoft.com/office/drawing/2014/main" id="{99C44665-BECF-4482-A00C-E4BE2A87D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11">
            <a:extLst>
              <a:ext uri="{FF2B5EF4-FFF2-40B4-BE49-F238E27FC236}">
                <a16:creationId xmlns:a16="http://schemas.microsoft.com/office/drawing/2014/main" id="{20398C1D-D011-4BA8-AC81-E829677B8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C1102F33-8815-CB38-FB1F-B703DF33BE2E}"/>
              </a:ext>
            </a:extLst>
          </p:cNvPr>
          <p:cNvGraphicFramePr>
            <a:graphicFrameLocks noGrp="1"/>
          </p:cNvGraphicFramePr>
          <p:nvPr>
            <p:ph idx="1"/>
            <p:extLst>
              <p:ext uri="{D42A27DB-BD31-4B8C-83A1-F6EECF244321}">
                <p14:modId xmlns:p14="http://schemas.microsoft.com/office/powerpoint/2010/main" val="2310481554"/>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1409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5CD74B-9CE8-4F20-A3E4-A22A7F036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88975A-4294-5720-6495-8BD7EF9A326C}"/>
              </a:ext>
            </a:extLst>
          </p:cNvPr>
          <p:cNvSpPr>
            <a:spLocks noGrp="1"/>
          </p:cNvSpPr>
          <p:nvPr>
            <p:ph type="title"/>
          </p:nvPr>
        </p:nvSpPr>
        <p:spPr>
          <a:xfrm>
            <a:off x="1794897" y="624110"/>
            <a:ext cx="9712998" cy="1280890"/>
          </a:xfrm>
        </p:spPr>
        <p:txBody>
          <a:bodyPr>
            <a:normAutofit/>
          </a:bodyPr>
          <a:lstStyle/>
          <a:p>
            <a:r>
              <a:rPr lang="en-US"/>
              <a:t>Contact Us</a:t>
            </a:r>
          </a:p>
        </p:txBody>
      </p:sp>
      <p:sp>
        <p:nvSpPr>
          <p:cNvPr id="12" name="Rectangle 11">
            <a:extLst>
              <a:ext uri="{FF2B5EF4-FFF2-40B4-BE49-F238E27FC236}">
                <a16:creationId xmlns:a16="http://schemas.microsoft.com/office/drawing/2014/main" id="{99C44665-BECF-4482-A00C-E4BE2A87D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11">
            <a:extLst>
              <a:ext uri="{FF2B5EF4-FFF2-40B4-BE49-F238E27FC236}">
                <a16:creationId xmlns:a16="http://schemas.microsoft.com/office/drawing/2014/main" id="{20398C1D-D011-4BA8-AC81-E829677B8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B0C62A04-3F64-723C-7BCE-9D72EC1E203F}"/>
              </a:ext>
            </a:extLst>
          </p:cNvPr>
          <p:cNvGraphicFramePr>
            <a:graphicFrameLocks noGrp="1"/>
          </p:cNvGraphicFramePr>
          <p:nvPr>
            <p:ph idx="1"/>
            <p:extLst>
              <p:ext uri="{D42A27DB-BD31-4B8C-83A1-F6EECF244321}">
                <p14:modId xmlns:p14="http://schemas.microsoft.com/office/powerpoint/2010/main" val="834947653"/>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8114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2B3403-8CE1-4793-187C-2DF269625E48}"/>
              </a:ext>
            </a:extLst>
          </p:cNvPr>
          <p:cNvSpPr>
            <a:spLocks noGrp="1"/>
          </p:cNvSpPr>
          <p:nvPr>
            <p:ph type="title"/>
          </p:nvPr>
        </p:nvSpPr>
        <p:spPr>
          <a:xfrm>
            <a:off x="1259893" y="3101093"/>
            <a:ext cx="2454052" cy="3029344"/>
          </a:xfrm>
        </p:spPr>
        <p:txBody>
          <a:bodyPr>
            <a:normAutofit/>
          </a:bodyPr>
          <a:lstStyle/>
          <a:p>
            <a:r>
              <a:rPr lang="en-US" sz="3200">
                <a:solidFill>
                  <a:schemeClr val="bg1"/>
                </a:solidFill>
              </a:rPr>
              <a:t>The Basics</a:t>
            </a: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272601D-0337-8CF5-1D11-E7841BF63851}"/>
              </a:ext>
            </a:extLst>
          </p:cNvPr>
          <p:cNvGraphicFramePr>
            <a:graphicFrameLocks noGrp="1"/>
          </p:cNvGraphicFramePr>
          <p:nvPr>
            <p:ph idx="1"/>
            <p:extLst>
              <p:ext uri="{D42A27DB-BD31-4B8C-83A1-F6EECF244321}">
                <p14:modId xmlns:p14="http://schemas.microsoft.com/office/powerpoint/2010/main" val="3657441684"/>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8515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7A3D6C-B904-F124-6E45-DD7EF4489CA0}"/>
              </a:ext>
            </a:extLst>
          </p:cNvPr>
          <p:cNvSpPr>
            <a:spLocks noGrp="1"/>
          </p:cNvSpPr>
          <p:nvPr>
            <p:ph type="title"/>
          </p:nvPr>
        </p:nvSpPr>
        <p:spPr>
          <a:xfrm>
            <a:off x="1259893" y="3101093"/>
            <a:ext cx="2454052" cy="3029344"/>
          </a:xfrm>
        </p:spPr>
        <p:txBody>
          <a:bodyPr>
            <a:normAutofit/>
          </a:bodyPr>
          <a:lstStyle/>
          <a:p>
            <a:r>
              <a:rPr lang="en-US" sz="2500" dirty="0">
                <a:solidFill>
                  <a:schemeClr val="bg1"/>
                </a:solidFill>
              </a:rPr>
              <a:t>The Basics – Income/Asset Qualification (pre-HOTMA regulations)</a:t>
            </a: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59514C8-8DDE-21B0-F05E-CBB5FF3AC9E7}"/>
              </a:ext>
            </a:extLst>
          </p:cNvPr>
          <p:cNvGraphicFramePr>
            <a:graphicFrameLocks noGrp="1"/>
          </p:cNvGraphicFramePr>
          <p:nvPr>
            <p:ph idx="1"/>
            <p:extLst>
              <p:ext uri="{D42A27DB-BD31-4B8C-83A1-F6EECF244321}">
                <p14:modId xmlns:p14="http://schemas.microsoft.com/office/powerpoint/2010/main" val="2256900084"/>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1531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03CE1-2596-4B7C-93C0-AEEC12E6B9E5}"/>
              </a:ext>
            </a:extLst>
          </p:cNvPr>
          <p:cNvSpPr>
            <a:spLocks noGrp="1"/>
          </p:cNvSpPr>
          <p:nvPr>
            <p:ph type="title"/>
          </p:nvPr>
        </p:nvSpPr>
        <p:spPr/>
        <p:txBody>
          <a:bodyPr/>
          <a:lstStyle/>
          <a:p>
            <a:r>
              <a:rPr lang="en-US" dirty="0"/>
              <a:t>The Basics – Student Status</a:t>
            </a:r>
          </a:p>
        </p:txBody>
      </p:sp>
      <p:graphicFrame>
        <p:nvGraphicFramePr>
          <p:cNvPr id="13" name="Content Placeholder 2">
            <a:extLst>
              <a:ext uri="{FF2B5EF4-FFF2-40B4-BE49-F238E27FC236}">
                <a16:creationId xmlns:a16="http://schemas.microsoft.com/office/drawing/2014/main" id="{4AA17535-1AF4-92D6-79DE-4FE012262CD7}"/>
              </a:ext>
            </a:extLst>
          </p:cNvPr>
          <p:cNvGraphicFramePr>
            <a:graphicFrameLocks noGrp="1"/>
          </p:cNvGraphicFramePr>
          <p:nvPr>
            <p:ph idx="1"/>
            <p:extLst>
              <p:ext uri="{D42A27DB-BD31-4B8C-83A1-F6EECF244321}">
                <p14:modId xmlns:p14="http://schemas.microsoft.com/office/powerpoint/2010/main" val="2898369989"/>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0944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AC744-0316-8AC9-DADC-C4CDC85D9742}"/>
              </a:ext>
            </a:extLst>
          </p:cNvPr>
          <p:cNvSpPr>
            <a:spLocks noGrp="1"/>
          </p:cNvSpPr>
          <p:nvPr>
            <p:ph type="title"/>
          </p:nvPr>
        </p:nvSpPr>
        <p:spPr/>
        <p:txBody>
          <a:bodyPr>
            <a:normAutofit/>
          </a:bodyPr>
          <a:lstStyle/>
          <a:p>
            <a:r>
              <a:rPr lang="en-US"/>
              <a:t>The Basics</a:t>
            </a:r>
            <a:endParaRPr lang="en-US" dirty="0"/>
          </a:p>
        </p:txBody>
      </p:sp>
      <p:graphicFrame>
        <p:nvGraphicFramePr>
          <p:cNvPr id="15" name="Content Placeholder 2">
            <a:extLst>
              <a:ext uri="{FF2B5EF4-FFF2-40B4-BE49-F238E27FC236}">
                <a16:creationId xmlns:a16="http://schemas.microsoft.com/office/drawing/2014/main" id="{F8A4E63F-C9CE-57ED-6705-3D85BB4C106D}"/>
              </a:ext>
            </a:extLst>
          </p:cNvPr>
          <p:cNvGraphicFramePr>
            <a:graphicFrameLocks noGrp="1"/>
          </p:cNvGraphicFramePr>
          <p:nvPr>
            <p:ph idx="1"/>
            <p:extLst>
              <p:ext uri="{D42A27DB-BD31-4B8C-83A1-F6EECF244321}">
                <p14:modId xmlns:p14="http://schemas.microsoft.com/office/powerpoint/2010/main" val="1285483608"/>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4840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F7E8610-2DF7-4AF0-B876-0F3B7882A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C8C023-62A6-4DA0-8DF4-3F4EA9409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04B7201-CF41-1434-2905-A9A6F7CA3053}"/>
              </a:ext>
            </a:extLst>
          </p:cNvPr>
          <p:cNvSpPr>
            <a:spLocks noGrp="1"/>
          </p:cNvSpPr>
          <p:nvPr>
            <p:ph type="title"/>
          </p:nvPr>
        </p:nvSpPr>
        <p:spPr>
          <a:xfrm>
            <a:off x="1843391" y="624110"/>
            <a:ext cx="9383408" cy="1280890"/>
          </a:xfrm>
        </p:spPr>
        <p:txBody>
          <a:bodyPr>
            <a:normAutofit/>
          </a:bodyPr>
          <a:lstStyle/>
          <a:p>
            <a:r>
              <a:rPr lang="en-US">
                <a:solidFill>
                  <a:schemeClr val="bg1"/>
                </a:solidFill>
              </a:rPr>
              <a:t>The Basics – How many files and units are inspected</a:t>
            </a:r>
          </a:p>
        </p:txBody>
      </p:sp>
      <p:sp>
        <p:nvSpPr>
          <p:cNvPr id="14" name="Freeform 11">
            <a:extLst>
              <a:ext uri="{FF2B5EF4-FFF2-40B4-BE49-F238E27FC236}">
                <a16:creationId xmlns:a16="http://schemas.microsoft.com/office/drawing/2014/main" id="{26B9FE07-322E-43FB-8707-C9826BD90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B5FE5F99-1751-B33B-DC5A-0B5040111663}"/>
              </a:ext>
            </a:extLst>
          </p:cNvPr>
          <p:cNvGraphicFramePr>
            <a:graphicFrameLocks noGrp="1"/>
          </p:cNvGraphicFramePr>
          <p:nvPr>
            <p:ph idx="1"/>
            <p:extLst>
              <p:ext uri="{D42A27DB-BD31-4B8C-83A1-F6EECF244321}">
                <p14:modId xmlns:p14="http://schemas.microsoft.com/office/powerpoint/2010/main" val="1820321985"/>
              </p:ext>
            </p:extLst>
          </p:nvPr>
        </p:nvGraphicFramePr>
        <p:xfrm>
          <a:off x="961012" y="2930805"/>
          <a:ext cx="10265786" cy="2961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1052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58A4B8-4571-1896-5497-BFC5231A6BF9}"/>
              </a:ext>
            </a:extLst>
          </p:cNvPr>
          <p:cNvSpPr>
            <a:spLocks noGrp="1"/>
          </p:cNvSpPr>
          <p:nvPr>
            <p:ph type="title"/>
          </p:nvPr>
        </p:nvSpPr>
        <p:spPr>
          <a:xfrm>
            <a:off x="1794897" y="624110"/>
            <a:ext cx="9712998" cy="1280890"/>
          </a:xfrm>
        </p:spPr>
        <p:txBody>
          <a:bodyPr>
            <a:normAutofit/>
          </a:bodyPr>
          <a:lstStyle/>
          <a:p>
            <a:r>
              <a:rPr lang="en-US" dirty="0"/>
              <a:t>The Basics</a:t>
            </a:r>
          </a:p>
        </p:txBody>
      </p:sp>
      <p:sp>
        <p:nvSpPr>
          <p:cNvPr id="16" name="Rectangle 15">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graphicFrame>
        <p:nvGraphicFramePr>
          <p:cNvPr id="9" name="Content Placeholder 2">
            <a:extLst>
              <a:ext uri="{FF2B5EF4-FFF2-40B4-BE49-F238E27FC236}">
                <a16:creationId xmlns:a16="http://schemas.microsoft.com/office/drawing/2014/main" id="{61EB15D2-02BD-C066-FC60-42307EE98C82}"/>
              </a:ext>
            </a:extLst>
          </p:cNvPr>
          <p:cNvGraphicFramePr>
            <a:graphicFrameLocks noGrp="1"/>
          </p:cNvGraphicFramePr>
          <p:nvPr>
            <p:ph idx="1"/>
            <p:extLst>
              <p:ext uri="{D42A27DB-BD31-4B8C-83A1-F6EECF244321}">
                <p14:modId xmlns:p14="http://schemas.microsoft.com/office/powerpoint/2010/main" val="464492902"/>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956352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344</TotalTime>
  <Words>1849</Words>
  <Application>Microsoft Office PowerPoint</Application>
  <PresentationFormat>Widescreen</PresentationFormat>
  <Paragraphs>232</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Century Gothic</vt:lpstr>
      <vt:lpstr>Wingdings 3</vt:lpstr>
      <vt:lpstr>Wisp</vt:lpstr>
      <vt:lpstr>AAHA 5/22/25</vt:lpstr>
      <vt:lpstr>The Basics</vt:lpstr>
      <vt:lpstr>The Basics</vt:lpstr>
      <vt:lpstr>The Basics</vt:lpstr>
      <vt:lpstr>The Basics – Income/Asset Qualification (pre-HOTMA regulations)</vt:lpstr>
      <vt:lpstr>The Basics – Student Status</vt:lpstr>
      <vt:lpstr>The Basics</vt:lpstr>
      <vt:lpstr>The Basics – How many files and units are inspected</vt:lpstr>
      <vt:lpstr>The Basics</vt:lpstr>
      <vt:lpstr>The Basics</vt:lpstr>
      <vt:lpstr>The Basics – File Inspection Checklist</vt:lpstr>
      <vt:lpstr>The Basics – File inspection Checklist</vt:lpstr>
      <vt:lpstr>The Basics – File Inspection Checklist</vt:lpstr>
      <vt:lpstr>The Basics – Housing credit</vt:lpstr>
      <vt:lpstr>The Basics – Housing credit</vt:lpstr>
      <vt:lpstr>The Basics – Housing credit</vt:lpstr>
      <vt:lpstr>The Basics - HOME</vt:lpstr>
      <vt:lpstr>The Basics - HOME</vt:lpstr>
      <vt:lpstr>The Basics - HOME</vt:lpstr>
      <vt:lpstr>The Basics – Housing Trust Fund</vt:lpstr>
      <vt:lpstr>The Basics – Housing Trust Fund</vt:lpstr>
      <vt:lpstr>The Basics – Housing Trust Fund</vt:lpstr>
      <vt:lpstr>The Basics – Effective Date</vt:lpstr>
      <vt:lpstr>The Basics – Supportive Documentation</vt:lpstr>
      <vt:lpstr>The Basics – Supportive Documentation</vt:lpstr>
      <vt:lpstr>The Basics – Supportive Documentation</vt:lpstr>
      <vt:lpstr>The Basics – Supportive Documentation</vt:lpstr>
      <vt:lpstr>The Basics – Income &amp; Rent Limits</vt:lpstr>
      <vt:lpstr>The Basics – Income &amp; Rent Limits</vt:lpstr>
      <vt:lpstr>The Basics – Utility Allowance</vt:lpstr>
      <vt:lpstr>The Basics – Utility Allowance</vt:lpstr>
      <vt:lpstr>The Basics – Utility Allowance</vt:lpstr>
      <vt:lpstr>The Basics – Set Aside Requirements</vt:lpstr>
      <vt:lpstr>The Basics – Student Certification</vt:lpstr>
      <vt:lpstr>The Basics – Physical Inspection</vt:lpstr>
      <vt:lpstr>The Basics – Physical Inspection – QAP Point Deduction</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AAHA 5/25/23 – 5/26/23</dc:title>
  <dc:creator>Barrett, Cade</dc:creator>
  <cp:lastModifiedBy>Barrett, Cade</cp:lastModifiedBy>
  <cp:revision>26</cp:revision>
  <dcterms:created xsi:type="dcterms:W3CDTF">2023-05-23T15:20:13Z</dcterms:created>
  <dcterms:modified xsi:type="dcterms:W3CDTF">2025-05-19T17:03:19Z</dcterms:modified>
</cp:coreProperties>
</file>