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56" r:id="rId2"/>
    <p:sldId id="260" r:id="rId3"/>
    <p:sldId id="320" r:id="rId4"/>
    <p:sldId id="261" r:id="rId5"/>
    <p:sldId id="262" r:id="rId6"/>
    <p:sldId id="263" r:id="rId7"/>
    <p:sldId id="259" r:id="rId8"/>
    <p:sldId id="266" r:id="rId9"/>
    <p:sldId id="321" r:id="rId10"/>
    <p:sldId id="265" r:id="rId11"/>
    <p:sldId id="317" r:id="rId12"/>
    <p:sldId id="322" r:id="rId13"/>
    <p:sldId id="323" r:id="rId14"/>
    <p:sldId id="324" r:id="rId15"/>
    <p:sldId id="264" r:id="rId16"/>
    <p:sldId id="326" r:id="rId17"/>
    <p:sldId id="267" r:id="rId18"/>
    <p:sldId id="327" r:id="rId19"/>
    <p:sldId id="295" r:id="rId20"/>
    <p:sldId id="296" r:id="rId21"/>
    <p:sldId id="268" r:id="rId22"/>
    <p:sldId id="298" r:id="rId23"/>
    <p:sldId id="299" r:id="rId24"/>
    <p:sldId id="300" r:id="rId25"/>
    <p:sldId id="275" r:id="rId26"/>
    <p:sldId id="269" r:id="rId27"/>
    <p:sldId id="276" r:id="rId28"/>
    <p:sldId id="289" r:id="rId29"/>
    <p:sldId id="270" r:id="rId30"/>
    <p:sldId id="328" r:id="rId31"/>
    <p:sldId id="329" r:id="rId32"/>
    <p:sldId id="308" r:id="rId33"/>
    <p:sldId id="306" r:id="rId34"/>
    <p:sldId id="305" r:id="rId35"/>
    <p:sldId id="330" r:id="rId36"/>
    <p:sldId id="307" r:id="rId37"/>
    <p:sldId id="309" r:id="rId38"/>
    <p:sldId id="331" r:id="rId39"/>
    <p:sldId id="310" r:id="rId40"/>
    <p:sldId id="332" r:id="rId41"/>
    <p:sldId id="294" r:id="rId42"/>
    <p:sldId id="297" r:id="rId43"/>
    <p:sldId id="278" r:id="rId44"/>
    <p:sldId id="279" r:id="rId45"/>
    <p:sldId id="280" r:id="rId46"/>
    <p:sldId id="281" r:id="rId47"/>
    <p:sldId id="318" r:id="rId48"/>
    <p:sldId id="301" r:id="rId49"/>
    <p:sldId id="333" r:id="rId50"/>
    <p:sldId id="282" r:id="rId51"/>
    <p:sldId id="284" r:id="rId52"/>
    <p:sldId id="291" r:id="rId53"/>
    <p:sldId id="292" r:id="rId54"/>
    <p:sldId id="343" r:id="rId55"/>
    <p:sldId id="344" r:id="rId56"/>
    <p:sldId id="347" r:id="rId57"/>
    <p:sldId id="348" r:id="rId58"/>
    <p:sldId id="345" r:id="rId59"/>
    <p:sldId id="346" r:id="rId60"/>
    <p:sldId id="334" r:id="rId61"/>
    <p:sldId id="335" r:id="rId62"/>
    <p:sldId id="336" r:id="rId63"/>
    <p:sldId id="337" r:id="rId64"/>
    <p:sldId id="338" r:id="rId65"/>
    <p:sldId id="339" r:id="rId66"/>
    <p:sldId id="340" r:id="rId67"/>
    <p:sldId id="341" r:id="rId68"/>
    <p:sldId id="34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CA982-F303-4F6D-93F0-D873C39B5849}" v="275" dt="2026-01-20T16:52:30.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138940-AA27-4DD0-A63E-459E5330D24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68BA8BC-02A9-4B7A-8072-9414FDA06FAA}">
      <dgm:prSet/>
      <dgm:spPr/>
      <dgm:t>
        <a:bodyPr/>
        <a:lstStyle/>
        <a:p>
          <a:pPr>
            <a:lnSpc>
              <a:spcPct val="100000"/>
            </a:lnSpc>
          </a:pPr>
          <a:r>
            <a:rPr lang="en-US"/>
            <a:t>Management Must Participate in the inspection</a:t>
          </a:r>
        </a:p>
      </dgm:t>
    </dgm:pt>
    <dgm:pt modelId="{287415AF-448F-4521-847A-7E30E357E86C}" type="parTrans" cxnId="{AB67FE0A-1FE8-4B84-A2C9-4501C2D381A6}">
      <dgm:prSet/>
      <dgm:spPr/>
      <dgm:t>
        <a:bodyPr/>
        <a:lstStyle/>
        <a:p>
          <a:endParaRPr lang="en-US"/>
        </a:p>
      </dgm:t>
    </dgm:pt>
    <dgm:pt modelId="{3CFE00D8-4A69-46F0-AA3A-262936565442}" type="sibTrans" cxnId="{AB67FE0A-1FE8-4B84-A2C9-4501C2D381A6}">
      <dgm:prSet/>
      <dgm:spPr/>
      <dgm:t>
        <a:bodyPr/>
        <a:lstStyle/>
        <a:p>
          <a:endParaRPr lang="en-US"/>
        </a:p>
      </dgm:t>
    </dgm:pt>
    <dgm:pt modelId="{922E7375-D58C-4CA2-9FCD-BFF7A4C96944}">
      <dgm:prSet/>
      <dgm:spPr/>
      <dgm:t>
        <a:bodyPr/>
        <a:lstStyle/>
        <a:p>
          <a:pPr>
            <a:lnSpc>
              <a:spcPct val="100000"/>
            </a:lnSpc>
          </a:pPr>
          <a:r>
            <a:rPr lang="en-US" dirty="0"/>
            <a:t>It is very important to have Maintenance present or at least in the area so that any 24-hour correction can be made</a:t>
          </a:r>
        </a:p>
      </dgm:t>
    </dgm:pt>
    <dgm:pt modelId="{5A3FC117-CE6C-452B-95D2-D81909A47AB5}" type="parTrans" cxnId="{FE4CE0E9-B8AA-4F02-A4E0-276D0F71DAB0}">
      <dgm:prSet/>
      <dgm:spPr/>
      <dgm:t>
        <a:bodyPr/>
        <a:lstStyle/>
        <a:p>
          <a:endParaRPr lang="en-US"/>
        </a:p>
      </dgm:t>
    </dgm:pt>
    <dgm:pt modelId="{210EBEED-2229-4D0A-BCC6-1BF0D7AFEC8A}" type="sibTrans" cxnId="{FE4CE0E9-B8AA-4F02-A4E0-276D0F71DAB0}">
      <dgm:prSet/>
      <dgm:spPr/>
      <dgm:t>
        <a:bodyPr/>
        <a:lstStyle/>
        <a:p>
          <a:endParaRPr lang="en-US"/>
        </a:p>
      </dgm:t>
    </dgm:pt>
    <dgm:pt modelId="{EA9FE517-44DC-4532-B01B-9489C9E3C5A9}">
      <dgm:prSet/>
      <dgm:spPr/>
      <dgm:t>
        <a:bodyPr/>
        <a:lstStyle/>
        <a:p>
          <a:pPr>
            <a:lnSpc>
              <a:spcPct val="100000"/>
            </a:lnSpc>
          </a:pPr>
          <a:r>
            <a:rPr lang="en-US"/>
            <a:t>Make sure your Maintenance is familiar with the NSPIRE Standards</a:t>
          </a:r>
        </a:p>
      </dgm:t>
    </dgm:pt>
    <dgm:pt modelId="{25C1A3C6-5ADB-44F2-9446-A3D21E8BD44B}" type="parTrans" cxnId="{075B7E19-85F7-43EA-8F9F-E32D5278E5D3}">
      <dgm:prSet/>
      <dgm:spPr/>
      <dgm:t>
        <a:bodyPr/>
        <a:lstStyle/>
        <a:p>
          <a:endParaRPr lang="en-US"/>
        </a:p>
      </dgm:t>
    </dgm:pt>
    <dgm:pt modelId="{4BB3250C-C309-4DEE-9F9F-C83823813475}" type="sibTrans" cxnId="{075B7E19-85F7-43EA-8F9F-E32D5278E5D3}">
      <dgm:prSet/>
      <dgm:spPr/>
      <dgm:t>
        <a:bodyPr/>
        <a:lstStyle/>
        <a:p>
          <a:endParaRPr lang="en-US"/>
        </a:p>
      </dgm:t>
    </dgm:pt>
    <dgm:pt modelId="{2F1F80EC-D44D-4A57-B4BF-A7DC67302F7F}" type="pres">
      <dgm:prSet presAssocID="{1E138940-AA27-4DD0-A63E-459E5330D24E}" presName="linear" presStyleCnt="0">
        <dgm:presLayoutVars>
          <dgm:animLvl val="lvl"/>
          <dgm:resizeHandles val="exact"/>
        </dgm:presLayoutVars>
      </dgm:prSet>
      <dgm:spPr/>
    </dgm:pt>
    <dgm:pt modelId="{4CC6E748-8868-4598-8BD2-B2778C47E9E1}" type="pres">
      <dgm:prSet presAssocID="{068BA8BC-02A9-4B7A-8072-9414FDA06FAA}" presName="parentText" presStyleLbl="node1" presStyleIdx="0" presStyleCnt="3">
        <dgm:presLayoutVars>
          <dgm:chMax val="0"/>
          <dgm:bulletEnabled val="1"/>
        </dgm:presLayoutVars>
      </dgm:prSet>
      <dgm:spPr/>
    </dgm:pt>
    <dgm:pt modelId="{C826EAAF-9328-4461-A4BE-F65831FC03F0}" type="pres">
      <dgm:prSet presAssocID="{3CFE00D8-4A69-46F0-AA3A-262936565442}" presName="spacer" presStyleCnt="0"/>
      <dgm:spPr/>
    </dgm:pt>
    <dgm:pt modelId="{31EEE1EE-DFBB-4C3D-A916-8E20139921E5}" type="pres">
      <dgm:prSet presAssocID="{922E7375-D58C-4CA2-9FCD-BFF7A4C96944}" presName="parentText" presStyleLbl="node1" presStyleIdx="1" presStyleCnt="3">
        <dgm:presLayoutVars>
          <dgm:chMax val="0"/>
          <dgm:bulletEnabled val="1"/>
        </dgm:presLayoutVars>
      </dgm:prSet>
      <dgm:spPr/>
    </dgm:pt>
    <dgm:pt modelId="{D1C32C5F-3B02-4B46-8F04-82CAD52AAF9E}" type="pres">
      <dgm:prSet presAssocID="{210EBEED-2229-4D0A-BCC6-1BF0D7AFEC8A}" presName="spacer" presStyleCnt="0"/>
      <dgm:spPr/>
    </dgm:pt>
    <dgm:pt modelId="{850C27EF-5D32-4FA1-BE79-A22ECCDE25A4}" type="pres">
      <dgm:prSet presAssocID="{EA9FE517-44DC-4532-B01B-9489C9E3C5A9}" presName="parentText" presStyleLbl="node1" presStyleIdx="2" presStyleCnt="3">
        <dgm:presLayoutVars>
          <dgm:chMax val="0"/>
          <dgm:bulletEnabled val="1"/>
        </dgm:presLayoutVars>
      </dgm:prSet>
      <dgm:spPr/>
    </dgm:pt>
  </dgm:ptLst>
  <dgm:cxnLst>
    <dgm:cxn modelId="{AB67FE0A-1FE8-4B84-A2C9-4501C2D381A6}" srcId="{1E138940-AA27-4DD0-A63E-459E5330D24E}" destId="{068BA8BC-02A9-4B7A-8072-9414FDA06FAA}" srcOrd="0" destOrd="0" parTransId="{287415AF-448F-4521-847A-7E30E357E86C}" sibTransId="{3CFE00D8-4A69-46F0-AA3A-262936565442}"/>
    <dgm:cxn modelId="{075B7E19-85F7-43EA-8F9F-E32D5278E5D3}" srcId="{1E138940-AA27-4DD0-A63E-459E5330D24E}" destId="{EA9FE517-44DC-4532-B01B-9489C9E3C5A9}" srcOrd="2" destOrd="0" parTransId="{25C1A3C6-5ADB-44F2-9446-A3D21E8BD44B}" sibTransId="{4BB3250C-C309-4DEE-9F9F-C83823813475}"/>
    <dgm:cxn modelId="{0DE8537F-B3B8-45EB-B7D9-29AB10D2CEC5}" type="presOf" srcId="{EA9FE517-44DC-4532-B01B-9489C9E3C5A9}" destId="{850C27EF-5D32-4FA1-BE79-A22ECCDE25A4}" srcOrd="0" destOrd="0" presId="urn:microsoft.com/office/officeart/2005/8/layout/vList2"/>
    <dgm:cxn modelId="{52E622B8-BE15-4640-BC0D-B653F9F6F760}" type="presOf" srcId="{922E7375-D58C-4CA2-9FCD-BFF7A4C96944}" destId="{31EEE1EE-DFBB-4C3D-A916-8E20139921E5}" srcOrd="0" destOrd="0" presId="urn:microsoft.com/office/officeart/2005/8/layout/vList2"/>
    <dgm:cxn modelId="{619650D3-F908-4C98-9564-82051C1330BC}" type="presOf" srcId="{1E138940-AA27-4DD0-A63E-459E5330D24E}" destId="{2F1F80EC-D44D-4A57-B4BF-A7DC67302F7F}" srcOrd="0" destOrd="0" presId="urn:microsoft.com/office/officeart/2005/8/layout/vList2"/>
    <dgm:cxn modelId="{FE4CE0E9-B8AA-4F02-A4E0-276D0F71DAB0}" srcId="{1E138940-AA27-4DD0-A63E-459E5330D24E}" destId="{922E7375-D58C-4CA2-9FCD-BFF7A4C96944}" srcOrd="1" destOrd="0" parTransId="{5A3FC117-CE6C-452B-95D2-D81909A47AB5}" sibTransId="{210EBEED-2229-4D0A-BCC6-1BF0D7AFEC8A}"/>
    <dgm:cxn modelId="{AB45ADF4-AE52-4117-AE38-A6C35603D3B4}" type="presOf" srcId="{068BA8BC-02A9-4B7A-8072-9414FDA06FAA}" destId="{4CC6E748-8868-4598-8BD2-B2778C47E9E1}" srcOrd="0" destOrd="0" presId="urn:microsoft.com/office/officeart/2005/8/layout/vList2"/>
    <dgm:cxn modelId="{31EF3627-1E17-4495-851E-3111637F656C}" type="presParOf" srcId="{2F1F80EC-D44D-4A57-B4BF-A7DC67302F7F}" destId="{4CC6E748-8868-4598-8BD2-B2778C47E9E1}" srcOrd="0" destOrd="0" presId="urn:microsoft.com/office/officeart/2005/8/layout/vList2"/>
    <dgm:cxn modelId="{B575410B-EA5B-4748-B1B4-41FC7CC34849}" type="presParOf" srcId="{2F1F80EC-D44D-4A57-B4BF-A7DC67302F7F}" destId="{C826EAAF-9328-4461-A4BE-F65831FC03F0}" srcOrd="1" destOrd="0" presId="urn:microsoft.com/office/officeart/2005/8/layout/vList2"/>
    <dgm:cxn modelId="{9C6158C9-C2BF-456E-AC1B-7F9184CBD002}" type="presParOf" srcId="{2F1F80EC-D44D-4A57-B4BF-A7DC67302F7F}" destId="{31EEE1EE-DFBB-4C3D-A916-8E20139921E5}" srcOrd="2" destOrd="0" presId="urn:microsoft.com/office/officeart/2005/8/layout/vList2"/>
    <dgm:cxn modelId="{A13B9609-DEAD-4EFC-9A0F-76BE5F6CB98F}" type="presParOf" srcId="{2F1F80EC-D44D-4A57-B4BF-A7DC67302F7F}" destId="{D1C32C5F-3B02-4B46-8F04-82CAD52AAF9E}" srcOrd="3" destOrd="0" presId="urn:microsoft.com/office/officeart/2005/8/layout/vList2"/>
    <dgm:cxn modelId="{03E76E07-A8D6-4C73-A895-3B7A80331264}" type="presParOf" srcId="{2F1F80EC-D44D-4A57-B4BF-A7DC67302F7F}" destId="{850C27EF-5D32-4FA1-BE79-A22ECCDE25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519D5D-4BC9-4E5B-B92C-5095C6F83924}"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D08E62DD-1065-421C-B4C7-E0246794F29A}">
      <dgm:prSet/>
      <dgm:spPr/>
      <dgm:t>
        <a:bodyPr/>
        <a:lstStyle/>
        <a:p>
          <a:r>
            <a:rPr lang="en-US"/>
            <a:t>Correction Timeframe is based on the finding.</a:t>
          </a:r>
        </a:p>
      </dgm:t>
    </dgm:pt>
    <dgm:pt modelId="{2936817E-A763-4D0E-88C6-F8D493D5BD10}" type="parTrans" cxnId="{3B261CA6-09EA-453A-8A1A-A8DB391C27BD}">
      <dgm:prSet/>
      <dgm:spPr/>
      <dgm:t>
        <a:bodyPr/>
        <a:lstStyle/>
        <a:p>
          <a:endParaRPr lang="en-US"/>
        </a:p>
      </dgm:t>
    </dgm:pt>
    <dgm:pt modelId="{A677DC13-5020-45DF-B911-EED517D2A3EE}" type="sibTrans" cxnId="{3B261CA6-09EA-453A-8A1A-A8DB391C27BD}">
      <dgm:prSet/>
      <dgm:spPr/>
      <dgm:t>
        <a:bodyPr/>
        <a:lstStyle/>
        <a:p>
          <a:endParaRPr lang="en-US"/>
        </a:p>
      </dgm:t>
    </dgm:pt>
    <dgm:pt modelId="{E79A5C15-6D59-4EAF-8454-3904D1108AD4}">
      <dgm:prSet/>
      <dgm:spPr/>
      <dgm:t>
        <a:bodyPr/>
        <a:lstStyle/>
        <a:p>
          <a:r>
            <a:rPr lang="en-US"/>
            <a:t>24-Hours</a:t>
          </a:r>
        </a:p>
      </dgm:t>
    </dgm:pt>
    <dgm:pt modelId="{543F3D6C-7BC5-4B81-97D0-79E1BE416EB9}" type="parTrans" cxnId="{6AE45202-50E9-40BB-8338-3D700628779A}">
      <dgm:prSet/>
      <dgm:spPr/>
      <dgm:t>
        <a:bodyPr/>
        <a:lstStyle/>
        <a:p>
          <a:endParaRPr lang="en-US"/>
        </a:p>
      </dgm:t>
    </dgm:pt>
    <dgm:pt modelId="{177BF3F9-5946-4A7C-9051-F0B35B3B2C82}" type="sibTrans" cxnId="{6AE45202-50E9-40BB-8338-3D700628779A}">
      <dgm:prSet/>
      <dgm:spPr/>
      <dgm:t>
        <a:bodyPr/>
        <a:lstStyle/>
        <a:p>
          <a:endParaRPr lang="en-US"/>
        </a:p>
      </dgm:t>
    </dgm:pt>
    <dgm:pt modelId="{975A4659-CF79-4CB5-959B-F922C8328155}">
      <dgm:prSet/>
      <dgm:spPr/>
      <dgm:t>
        <a:bodyPr/>
        <a:lstStyle/>
        <a:p>
          <a:r>
            <a:rPr lang="en-US"/>
            <a:t>30-Days</a:t>
          </a:r>
        </a:p>
      </dgm:t>
    </dgm:pt>
    <dgm:pt modelId="{E416466B-797E-44B2-B5BB-4BCD752AD0A4}" type="parTrans" cxnId="{8CA88098-C390-48C7-BACA-9E300FF2E6B5}">
      <dgm:prSet/>
      <dgm:spPr/>
      <dgm:t>
        <a:bodyPr/>
        <a:lstStyle/>
        <a:p>
          <a:endParaRPr lang="en-US"/>
        </a:p>
      </dgm:t>
    </dgm:pt>
    <dgm:pt modelId="{D185832C-7F81-40CE-83B9-996A461CF9D0}" type="sibTrans" cxnId="{8CA88098-C390-48C7-BACA-9E300FF2E6B5}">
      <dgm:prSet/>
      <dgm:spPr/>
      <dgm:t>
        <a:bodyPr/>
        <a:lstStyle/>
        <a:p>
          <a:endParaRPr lang="en-US"/>
        </a:p>
      </dgm:t>
    </dgm:pt>
    <dgm:pt modelId="{03F57CB6-555B-4A26-8758-3FE00683F374}">
      <dgm:prSet/>
      <dgm:spPr/>
      <dgm:t>
        <a:bodyPr/>
        <a:lstStyle/>
        <a:p>
          <a:r>
            <a:rPr lang="en-US"/>
            <a:t>60-Days</a:t>
          </a:r>
        </a:p>
      </dgm:t>
    </dgm:pt>
    <dgm:pt modelId="{5524C69D-772D-44AF-8F22-E2EFACCE831B}" type="parTrans" cxnId="{6C33F56A-8DCC-40F8-93A2-AF294F6D10AE}">
      <dgm:prSet/>
      <dgm:spPr/>
      <dgm:t>
        <a:bodyPr/>
        <a:lstStyle/>
        <a:p>
          <a:endParaRPr lang="en-US"/>
        </a:p>
      </dgm:t>
    </dgm:pt>
    <dgm:pt modelId="{EDC39593-578D-4447-86BE-811B0140F0B5}" type="sibTrans" cxnId="{6C33F56A-8DCC-40F8-93A2-AF294F6D10AE}">
      <dgm:prSet/>
      <dgm:spPr/>
      <dgm:t>
        <a:bodyPr/>
        <a:lstStyle/>
        <a:p>
          <a:endParaRPr lang="en-US"/>
        </a:p>
      </dgm:t>
    </dgm:pt>
    <dgm:pt modelId="{69B76A71-819B-4B88-AD82-122B969E37F0}" type="pres">
      <dgm:prSet presAssocID="{E1519D5D-4BC9-4E5B-B92C-5095C6F83924}" presName="outerComposite" presStyleCnt="0">
        <dgm:presLayoutVars>
          <dgm:chMax val="5"/>
          <dgm:dir/>
          <dgm:resizeHandles val="exact"/>
        </dgm:presLayoutVars>
      </dgm:prSet>
      <dgm:spPr/>
    </dgm:pt>
    <dgm:pt modelId="{4BEBDC71-3BBA-4ACB-A09C-1CD51FC492FF}" type="pres">
      <dgm:prSet presAssocID="{E1519D5D-4BC9-4E5B-B92C-5095C6F83924}" presName="dummyMaxCanvas" presStyleCnt="0">
        <dgm:presLayoutVars/>
      </dgm:prSet>
      <dgm:spPr/>
    </dgm:pt>
    <dgm:pt modelId="{32EBD02E-C6DB-4B2F-875F-93E9E82F60D2}" type="pres">
      <dgm:prSet presAssocID="{E1519D5D-4BC9-4E5B-B92C-5095C6F83924}" presName="FourNodes_1" presStyleLbl="node1" presStyleIdx="0" presStyleCnt="4">
        <dgm:presLayoutVars>
          <dgm:bulletEnabled val="1"/>
        </dgm:presLayoutVars>
      </dgm:prSet>
      <dgm:spPr/>
    </dgm:pt>
    <dgm:pt modelId="{A83CAB14-E71A-4DAF-A8C7-255E1FA086AB}" type="pres">
      <dgm:prSet presAssocID="{E1519D5D-4BC9-4E5B-B92C-5095C6F83924}" presName="FourNodes_2" presStyleLbl="node1" presStyleIdx="1" presStyleCnt="4">
        <dgm:presLayoutVars>
          <dgm:bulletEnabled val="1"/>
        </dgm:presLayoutVars>
      </dgm:prSet>
      <dgm:spPr/>
    </dgm:pt>
    <dgm:pt modelId="{A87B3587-B944-4BC3-B443-5CA566079F9E}" type="pres">
      <dgm:prSet presAssocID="{E1519D5D-4BC9-4E5B-B92C-5095C6F83924}" presName="FourNodes_3" presStyleLbl="node1" presStyleIdx="2" presStyleCnt="4">
        <dgm:presLayoutVars>
          <dgm:bulletEnabled val="1"/>
        </dgm:presLayoutVars>
      </dgm:prSet>
      <dgm:spPr/>
    </dgm:pt>
    <dgm:pt modelId="{32A33A4D-00B1-4FEC-9003-87813B45C813}" type="pres">
      <dgm:prSet presAssocID="{E1519D5D-4BC9-4E5B-B92C-5095C6F83924}" presName="FourNodes_4" presStyleLbl="node1" presStyleIdx="3" presStyleCnt="4">
        <dgm:presLayoutVars>
          <dgm:bulletEnabled val="1"/>
        </dgm:presLayoutVars>
      </dgm:prSet>
      <dgm:spPr/>
    </dgm:pt>
    <dgm:pt modelId="{A1A10C9F-6CA7-46A2-B73A-B8FE1EB06672}" type="pres">
      <dgm:prSet presAssocID="{E1519D5D-4BC9-4E5B-B92C-5095C6F83924}" presName="FourConn_1-2" presStyleLbl="fgAccFollowNode1" presStyleIdx="0" presStyleCnt="3">
        <dgm:presLayoutVars>
          <dgm:bulletEnabled val="1"/>
        </dgm:presLayoutVars>
      </dgm:prSet>
      <dgm:spPr/>
    </dgm:pt>
    <dgm:pt modelId="{905B10ED-C1CC-4A00-973B-9C944D56A01E}" type="pres">
      <dgm:prSet presAssocID="{E1519D5D-4BC9-4E5B-B92C-5095C6F83924}" presName="FourConn_2-3" presStyleLbl="fgAccFollowNode1" presStyleIdx="1" presStyleCnt="3">
        <dgm:presLayoutVars>
          <dgm:bulletEnabled val="1"/>
        </dgm:presLayoutVars>
      </dgm:prSet>
      <dgm:spPr/>
    </dgm:pt>
    <dgm:pt modelId="{E7375B97-E608-4B74-8197-768402FFFA50}" type="pres">
      <dgm:prSet presAssocID="{E1519D5D-4BC9-4E5B-B92C-5095C6F83924}" presName="FourConn_3-4" presStyleLbl="fgAccFollowNode1" presStyleIdx="2" presStyleCnt="3">
        <dgm:presLayoutVars>
          <dgm:bulletEnabled val="1"/>
        </dgm:presLayoutVars>
      </dgm:prSet>
      <dgm:spPr/>
    </dgm:pt>
    <dgm:pt modelId="{D52A3D99-68AF-4BBD-9541-286011979ECB}" type="pres">
      <dgm:prSet presAssocID="{E1519D5D-4BC9-4E5B-B92C-5095C6F83924}" presName="FourNodes_1_text" presStyleLbl="node1" presStyleIdx="3" presStyleCnt="4">
        <dgm:presLayoutVars>
          <dgm:bulletEnabled val="1"/>
        </dgm:presLayoutVars>
      </dgm:prSet>
      <dgm:spPr/>
    </dgm:pt>
    <dgm:pt modelId="{FE0157D7-FF15-410A-8277-8BF45C6B9C28}" type="pres">
      <dgm:prSet presAssocID="{E1519D5D-4BC9-4E5B-B92C-5095C6F83924}" presName="FourNodes_2_text" presStyleLbl="node1" presStyleIdx="3" presStyleCnt="4">
        <dgm:presLayoutVars>
          <dgm:bulletEnabled val="1"/>
        </dgm:presLayoutVars>
      </dgm:prSet>
      <dgm:spPr/>
    </dgm:pt>
    <dgm:pt modelId="{5874D789-1BD9-4A9A-90AE-B70725DBF5DD}" type="pres">
      <dgm:prSet presAssocID="{E1519D5D-4BC9-4E5B-B92C-5095C6F83924}" presName="FourNodes_3_text" presStyleLbl="node1" presStyleIdx="3" presStyleCnt="4">
        <dgm:presLayoutVars>
          <dgm:bulletEnabled val="1"/>
        </dgm:presLayoutVars>
      </dgm:prSet>
      <dgm:spPr/>
    </dgm:pt>
    <dgm:pt modelId="{3045643C-6AA0-44F8-A46D-7A56F09DA153}" type="pres">
      <dgm:prSet presAssocID="{E1519D5D-4BC9-4E5B-B92C-5095C6F83924}" presName="FourNodes_4_text" presStyleLbl="node1" presStyleIdx="3" presStyleCnt="4">
        <dgm:presLayoutVars>
          <dgm:bulletEnabled val="1"/>
        </dgm:presLayoutVars>
      </dgm:prSet>
      <dgm:spPr/>
    </dgm:pt>
  </dgm:ptLst>
  <dgm:cxnLst>
    <dgm:cxn modelId="{6AE45202-50E9-40BB-8338-3D700628779A}" srcId="{E1519D5D-4BC9-4E5B-B92C-5095C6F83924}" destId="{E79A5C15-6D59-4EAF-8454-3904D1108AD4}" srcOrd="1" destOrd="0" parTransId="{543F3D6C-7BC5-4B81-97D0-79E1BE416EB9}" sibTransId="{177BF3F9-5946-4A7C-9051-F0B35B3B2C82}"/>
    <dgm:cxn modelId="{A973F23C-489C-486B-84E2-575EEA01C604}" type="presOf" srcId="{E1519D5D-4BC9-4E5B-B92C-5095C6F83924}" destId="{69B76A71-819B-4B88-AD82-122B969E37F0}" srcOrd="0" destOrd="0" presId="urn:microsoft.com/office/officeart/2005/8/layout/vProcess5"/>
    <dgm:cxn modelId="{C0191964-E19D-4D4D-A650-7321FC8A9EBB}" type="presOf" srcId="{975A4659-CF79-4CB5-959B-F922C8328155}" destId="{5874D789-1BD9-4A9A-90AE-B70725DBF5DD}" srcOrd="1" destOrd="0" presId="urn:microsoft.com/office/officeart/2005/8/layout/vProcess5"/>
    <dgm:cxn modelId="{6C33F56A-8DCC-40F8-93A2-AF294F6D10AE}" srcId="{E1519D5D-4BC9-4E5B-B92C-5095C6F83924}" destId="{03F57CB6-555B-4A26-8758-3FE00683F374}" srcOrd="3" destOrd="0" parTransId="{5524C69D-772D-44AF-8F22-E2EFACCE831B}" sibTransId="{EDC39593-578D-4447-86BE-811B0140F0B5}"/>
    <dgm:cxn modelId="{7D994F56-647F-452F-A416-CD3B985928D4}" type="presOf" srcId="{D185832C-7F81-40CE-83B9-996A461CF9D0}" destId="{E7375B97-E608-4B74-8197-768402FFFA50}" srcOrd="0" destOrd="0" presId="urn:microsoft.com/office/officeart/2005/8/layout/vProcess5"/>
    <dgm:cxn modelId="{6CCC7756-9DFF-473F-A690-08CE468D1E41}" type="presOf" srcId="{177BF3F9-5946-4A7C-9051-F0B35B3B2C82}" destId="{905B10ED-C1CC-4A00-973B-9C944D56A01E}" srcOrd="0" destOrd="0" presId="urn:microsoft.com/office/officeart/2005/8/layout/vProcess5"/>
    <dgm:cxn modelId="{DAA6B876-B632-47A4-98FC-AD9A61084F87}" type="presOf" srcId="{E79A5C15-6D59-4EAF-8454-3904D1108AD4}" destId="{A83CAB14-E71A-4DAF-A8C7-255E1FA086AB}" srcOrd="0" destOrd="0" presId="urn:microsoft.com/office/officeart/2005/8/layout/vProcess5"/>
    <dgm:cxn modelId="{0EF4A47B-F904-455A-A29C-1DBD5B11CC89}" type="presOf" srcId="{D08E62DD-1065-421C-B4C7-E0246794F29A}" destId="{D52A3D99-68AF-4BBD-9541-286011979ECB}" srcOrd="1" destOrd="0" presId="urn:microsoft.com/office/officeart/2005/8/layout/vProcess5"/>
    <dgm:cxn modelId="{1262C183-709C-4BAE-9ECF-1B72782BCC11}" type="presOf" srcId="{975A4659-CF79-4CB5-959B-F922C8328155}" destId="{A87B3587-B944-4BC3-B443-5CA566079F9E}" srcOrd="0" destOrd="0" presId="urn:microsoft.com/office/officeart/2005/8/layout/vProcess5"/>
    <dgm:cxn modelId="{7A5BFA96-958D-49C1-98FC-3E5AAAEB7E24}" type="presOf" srcId="{03F57CB6-555B-4A26-8758-3FE00683F374}" destId="{32A33A4D-00B1-4FEC-9003-87813B45C813}" srcOrd="0" destOrd="0" presId="urn:microsoft.com/office/officeart/2005/8/layout/vProcess5"/>
    <dgm:cxn modelId="{8CA88098-C390-48C7-BACA-9E300FF2E6B5}" srcId="{E1519D5D-4BC9-4E5B-B92C-5095C6F83924}" destId="{975A4659-CF79-4CB5-959B-F922C8328155}" srcOrd="2" destOrd="0" parTransId="{E416466B-797E-44B2-B5BB-4BCD752AD0A4}" sibTransId="{D185832C-7F81-40CE-83B9-996A461CF9D0}"/>
    <dgm:cxn modelId="{3B261CA6-09EA-453A-8A1A-A8DB391C27BD}" srcId="{E1519D5D-4BC9-4E5B-B92C-5095C6F83924}" destId="{D08E62DD-1065-421C-B4C7-E0246794F29A}" srcOrd="0" destOrd="0" parTransId="{2936817E-A763-4D0E-88C6-F8D493D5BD10}" sibTransId="{A677DC13-5020-45DF-B911-EED517D2A3EE}"/>
    <dgm:cxn modelId="{0F1280CC-5BE0-465F-BE06-21E3258E1A74}" type="presOf" srcId="{E79A5C15-6D59-4EAF-8454-3904D1108AD4}" destId="{FE0157D7-FF15-410A-8277-8BF45C6B9C28}" srcOrd="1" destOrd="0" presId="urn:microsoft.com/office/officeart/2005/8/layout/vProcess5"/>
    <dgm:cxn modelId="{8C91FBDD-47A0-4641-B839-ECFFB83F4440}" type="presOf" srcId="{A677DC13-5020-45DF-B911-EED517D2A3EE}" destId="{A1A10C9F-6CA7-46A2-B73A-B8FE1EB06672}" srcOrd="0" destOrd="0" presId="urn:microsoft.com/office/officeart/2005/8/layout/vProcess5"/>
    <dgm:cxn modelId="{677AEBEC-03B2-4CC0-9457-21C1464B1028}" type="presOf" srcId="{03F57CB6-555B-4A26-8758-3FE00683F374}" destId="{3045643C-6AA0-44F8-A46D-7A56F09DA153}" srcOrd="1" destOrd="0" presId="urn:microsoft.com/office/officeart/2005/8/layout/vProcess5"/>
    <dgm:cxn modelId="{F98060FB-99A5-407A-B87E-5AD71FF55424}" type="presOf" srcId="{D08E62DD-1065-421C-B4C7-E0246794F29A}" destId="{32EBD02E-C6DB-4B2F-875F-93E9E82F60D2}" srcOrd="0" destOrd="0" presId="urn:microsoft.com/office/officeart/2005/8/layout/vProcess5"/>
    <dgm:cxn modelId="{93334EBF-3D52-4918-9F13-A775FEABD90A}" type="presParOf" srcId="{69B76A71-819B-4B88-AD82-122B969E37F0}" destId="{4BEBDC71-3BBA-4ACB-A09C-1CD51FC492FF}" srcOrd="0" destOrd="0" presId="urn:microsoft.com/office/officeart/2005/8/layout/vProcess5"/>
    <dgm:cxn modelId="{2DBB851A-9A1D-4B87-8416-DB2388626EB6}" type="presParOf" srcId="{69B76A71-819B-4B88-AD82-122B969E37F0}" destId="{32EBD02E-C6DB-4B2F-875F-93E9E82F60D2}" srcOrd="1" destOrd="0" presId="urn:microsoft.com/office/officeart/2005/8/layout/vProcess5"/>
    <dgm:cxn modelId="{89300B71-1438-46A0-A378-6F3226254E75}" type="presParOf" srcId="{69B76A71-819B-4B88-AD82-122B969E37F0}" destId="{A83CAB14-E71A-4DAF-A8C7-255E1FA086AB}" srcOrd="2" destOrd="0" presId="urn:microsoft.com/office/officeart/2005/8/layout/vProcess5"/>
    <dgm:cxn modelId="{6B75C1C4-17F8-454F-A95E-93753476CF7F}" type="presParOf" srcId="{69B76A71-819B-4B88-AD82-122B969E37F0}" destId="{A87B3587-B944-4BC3-B443-5CA566079F9E}" srcOrd="3" destOrd="0" presId="urn:microsoft.com/office/officeart/2005/8/layout/vProcess5"/>
    <dgm:cxn modelId="{4BED7A58-4C02-44A7-A8A0-D5179320DB99}" type="presParOf" srcId="{69B76A71-819B-4B88-AD82-122B969E37F0}" destId="{32A33A4D-00B1-4FEC-9003-87813B45C813}" srcOrd="4" destOrd="0" presId="urn:microsoft.com/office/officeart/2005/8/layout/vProcess5"/>
    <dgm:cxn modelId="{83A7C9F4-CEE9-4C6A-A48B-B9F5E3BE75CA}" type="presParOf" srcId="{69B76A71-819B-4B88-AD82-122B969E37F0}" destId="{A1A10C9F-6CA7-46A2-B73A-B8FE1EB06672}" srcOrd="5" destOrd="0" presId="urn:microsoft.com/office/officeart/2005/8/layout/vProcess5"/>
    <dgm:cxn modelId="{B48ED51D-6B5C-4D01-BB11-07471A6D11BE}" type="presParOf" srcId="{69B76A71-819B-4B88-AD82-122B969E37F0}" destId="{905B10ED-C1CC-4A00-973B-9C944D56A01E}" srcOrd="6" destOrd="0" presId="urn:microsoft.com/office/officeart/2005/8/layout/vProcess5"/>
    <dgm:cxn modelId="{35B4F237-258A-429C-9F4E-92D62A0934F7}" type="presParOf" srcId="{69B76A71-819B-4B88-AD82-122B969E37F0}" destId="{E7375B97-E608-4B74-8197-768402FFFA50}" srcOrd="7" destOrd="0" presId="urn:microsoft.com/office/officeart/2005/8/layout/vProcess5"/>
    <dgm:cxn modelId="{C18E69D8-C472-4CAC-9227-CF26D5C0DBB1}" type="presParOf" srcId="{69B76A71-819B-4B88-AD82-122B969E37F0}" destId="{D52A3D99-68AF-4BBD-9541-286011979ECB}" srcOrd="8" destOrd="0" presId="urn:microsoft.com/office/officeart/2005/8/layout/vProcess5"/>
    <dgm:cxn modelId="{D047CD1D-F595-4154-8FC9-CEDE0ADB5492}" type="presParOf" srcId="{69B76A71-819B-4B88-AD82-122B969E37F0}" destId="{FE0157D7-FF15-410A-8277-8BF45C6B9C28}" srcOrd="9" destOrd="0" presId="urn:microsoft.com/office/officeart/2005/8/layout/vProcess5"/>
    <dgm:cxn modelId="{7A22F0C3-DB12-4650-B308-78DBDD0E1D01}" type="presParOf" srcId="{69B76A71-819B-4B88-AD82-122B969E37F0}" destId="{5874D789-1BD9-4A9A-90AE-B70725DBF5DD}" srcOrd="10" destOrd="0" presId="urn:microsoft.com/office/officeart/2005/8/layout/vProcess5"/>
    <dgm:cxn modelId="{498FFE04-1688-4DC0-AF0E-3DD103A95EBD}" type="presParOf" srcId="{69B76A71-819B-4B88-AD82-122B969E37F0}" destId="{3045643C-6AA0-44F8-A46D-7A56F09DA15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78BA85-A1A2-4A00-A381-0FFD9B8FDD4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4867DBC1-2162-4732-A8A8-A9AD29D32DD5}">
      <dgm:prSet/>
      <dgm:spPr/>
      <dgm:t>
        <a:bodyPr/>
        <a:lstStyle/>
        <a:p>
          <a:r>
            <a:rPr lang="en-US" b="0" i="0" baseline="0"/>
            <a:t>Water Heater</a:t>
          </a:r>
          <a:endParaRPr lang="en-US"/>
        </a:p>
      </dgm:t>
    </dgm:pt>
    <dgm:pt modelId="{33E7FDB6-84E6-4694-9E09-ED31CBE8FD8D}" type="parTrans" cxnId="{FB52E093-CC06-483D-B031-166155A6BB82}">
      <dgm:prSet/>
      <dgm:spPr/>
      <dgm:t>
        <a:bodyPr/>
        <a:lstStyle/>
        <a:p>
          <a:endParaRPr lang="en-US"/>
        </a:p>
      </dgm:t>
    </dgm:pt>
    <dgm:pt modelId="{D25D0DE6-25FC-444C-8414-E4DFD3BCC0A9}" type="sibTrans" cxnId="{FB52E093-CC06-483D-B031-166155A6BB82}">
      <dgm:prSet/>
      <dgm:spPr/>
      <dgm:t>
        <a:bodyPr/>
        <a:lstStyle/>
        <a:p>
          <a:endParaRPr lang="en-US"/>
        </a:p>
      </dgm:t>
    </dgm:pt>
    <dgm:pt modelId="{4B164850-0FA5-4DA0-930E-B7F0FADCC791}">
      <dgm:prSet/>
      <dgm:spPr/>
      <dgm:t>
        <a:bodyPr/>
        <a:lstStyle/>
        <a:p>
          <a:r>
            <a:rPr lang="en-US" b="0" i="0" baseline="0"/>
            <a:t>DEFICIENCY 1 – UNIT: </a:t>
          </a:r>
          <a:endParaRPr lang="en-US"/>
        </a:p>
      </dgm:t>
    </dgm:pt>
    <dgm:pt modelId="{5D573280-CC3F-4BF8-8065-935F69B50CCC}" type="parTrans" cxnId="{F251EAFB-BC84-4974-8DD6-7D37E87C8521}">
      <dgm:prSet/>
      <dgm:spPr/>
      <dgm:t>
        <a:bodyPr/>
        <a:lstStyle/>
        <a:p>
          <a:endParaRPr lang="en-US"/>
        </a:p>
      </dgm:t>
    </dgm:pt>
    <dgm:pt modelId="{4E6F00D8-7019-4EEF-B794-E8943B48FE26}" type="sibTrans" cxnId="{F251EAFB-BC84-4974-8DD6-7D37E87C8521}">
      <dgm:prSet/>
      <dgm:spPr/>
      <dgm:t>
        <a:bodyPr/>
        <a:lstStyle/>
        <a:p>
          <a:endParaRPr lang="en-US"/>
        </a:p>
      </dgm:t>
    </dgm:pt>
    <dgm:pt modelId="{3EB0C7E4-DE43-44E5-AAE9-0D8C3499CE9A}">
      <dgm:prSet/>
      <dgm:spPr/>
      <dgm:t>
        <a:bodyPr/>
        <a:lstStyle/>
        <a:p>
          <a:r>
            <a:rPr lang="en-US" b="0" i="0" baseline="0"/>
            <a:t>TEMPERATURE PRESSURE RELIEF (TPR) VALVE HAS AN ACTIVE LEAK OR IS OBSTRUCTED OR RELIEF VALVE DISCHARGE PIPING IS DAMAGED, CAPPED, HAS AN UPWARD SLOPE, OR IS CONSTRUCTED OF UNSUITABLE MATERIAL. </a:t>
          </a:r>
          <a:endParaRPr lang="en-US"/>
        </a:p>
      </dgm:t>
    </dgm:pt>
    <dgm:pt modelId="{168976DB-A81C-4065-9121-D0ED04AD5DC8}" type="parTrans" cxnId="{B352C235-C71F-44C2-AA16-F1B95BF36DD8}">
      <dgm:prSet/>
      <dgm:spPr/>
      <dgm:t>
        <a:bodyPr/>
        <a:lstStyle/>
        <a:p>
          <a:endParaRPr lang="en-US"/>
        </a:p>
      </dgm:t>
    </dgm:pt>
    <dgm:pt modelId="{F12D7956-6ECE-4E7E-B2A1-A1A0FF6F1039}" type="sibTrans" cxnId="{B352C235-C71F-44C2-AA16-F1B95BF36DD8}">
      <dgm:prSet/>
      <dgm:spPr/>
      <dgm:t>
        <a:bodyPr/>
        <a:lstStyle/>
        <a:p>
          <a:endParaRPr lang="en-US"/>
        </a:p>
      </dgm:t>
    </dgm:pt>
    <dgm:pt modelId="{02DBD05E-4624-4F87-A083-7FEA8FABD4D0}">
      <dgm:prSet/>
      <dgm:spPr/>
      <dgm:t>
        <a:bodyPr/>
        <a:lstStyle/>
        <a:p>
          <a:r>
            <a:rPr lang="en-US" b="0" i="0" baseline="0"/>
            <a:t>DEFICIENCY CRITERIA: 	</a:t>
          </a:r>
          <a:endParaRPr lang="en-US"/>
        </a:p>
      </dgm:t>
    </dgm:pt>
    <dgm:pt modelId="{B59B5DBE-3377-41CC-8770-BEDD0217B672}" type="parTrans" cxnId="{16D7C503-8441-4D21-BB15-6BECAE2F54ED}">
      <dgm:prSet/>
      <dgm:spPr/>
      <dgm:t>
        <a:bodyPr/>
        <a:lstStyle/>
        <a:p>
          <a:endParaRPr lang="en-US"/>
        </a:p>
      </dgm:t>
    </dgm:pt>
    <dgm:pt modelId="{2BB47740-6076-4982-9FFE-7444BE96B4D8}" type="sibTrans" cxnId="{16D7C503-8441-4D21-BB15-6BECAE2F54ED}">
      <dgm:prSet/>
      <dgm:spPr/>
      <dgm:t>
        <a:bodyPr/>
        <a:lstStyle/>
        <a:p>
          <a:endParaRPr lang="en-US"/>
        </a:p>
      </dgm:t>
    </dgm:pt>
    <dgm:pt modelId="{46D5832B-8FE0-4AAF-93C2-35577F82B280}">
      <dgm:prSet/>
      <dgm:spPr/>
      <dgm:t>
        <a:bodyPr/>
        <a:lstStyle/>
        <a:p>
          <a:r>
            <a:rPr lang="en-US" b="0" i="0" baseline="0"/>
            <a:t>TPR valve has an active leak.</a:t>
          </a:r>
          <a:endParaRPr lang="en-US"/>
        </a:p>
      </dgm:t>
    </dgm:pt>
    <dgm:pt modelId="{F637DD0A-1F48-4CD9-823F-21680A117B7C}" type="parTrans" cxnId="{CAAA7766-42CE-4751-B70A-A98022550AEA}">
      <dgm:prSet/>
      <dgm:spPr/>
      <dgm:t>
        <a:bodyPr/>
        <a:lstStyle/>
        <a:p>
          <a:endParaRPr lang="en-US"/>
        </a:p>
      </dgm:t>
    </dgm:pt>
    <dgm:pt modelId="{A215A3BF-3F4B-4147-A885-0496474FD9BC}" type="sibTrans" cxnId="{CAAA7766-42CE-4751-B70A-A98022550AEA}">
      <dgm:prSet/>
      <dgm:spPr/>
      <dgm:t>
        <a:bodyPr/>
        <a:lstStyle/>
        <a:p>
          <a:endParaRPr lang="en-US"/>
        </a:p>
      </dgm:t>
    </dgm:pt>
    <dgm:pt modelId="{B3D0D7BB-C91F-45B5-BD3E-23E6363B8B40}">
      <dgm:prSet/>
      <dgm:spPr/>
      <dgm:t>
        <a:bodyPr/>
        <a:lstStyle/>
        <a:p>
          <a:r>
            <a:rPr lang="en-US" b="0" i="0" baseline="0"/>
            <a:t>TPR valve is obstructed such that the TPR valve is unable to be fully actuated. </a:t>
          </a:r>
          <a:endParaRPr lang="en-US"/>
        </a:p>
      </dgm:t>
    </dgm:pt>
    <dgm:pt modelId="{51482305-0946-4643-8302-797052176D3F}" type="parTrans" cxnId="{48595DDA-9CF2-4B85-A470-437F4BC3A809}">
      <dgm:prSet/>
      <dgm:spPr/>
      <dgm:t>
        <a:bodyPr/>
        <a:lstStyle/>
        <a:p>
          <a:endParaRPr lang="en-US"/>
        </a:p>
      </dgm:t>
    </dgm:pt>
    <dgm:pt modelId="{5EF4234E-CA94-4416-97A1-51E5BDCA0B25}" type="sibTrans" cxnId="{48595DDA-9CF2-4B85-A470-437F4BC3A809}">
      <dgm:prSet/>
      <dgm:spPr/>
      <dgm:t>
        <a:bodyPr/>
        <a:lstStyle/>
        <a:p>
          <a:endParaRPr lang="en-US"/>
        </a:p>
      </dgm:t>
    </dgm:pt>
    <dgm:pt modelId="{BFEFD136-4905-45EF-A7E4-FFCE8AB55227}">
      <dgm:prSet/>
      <dgm:spPr/>
      <dgm:t>
        <a:bodyPr/>
        <a:lstStyle/>
        <a:p>
          <a:r>
            <a:rPr lang="en-US" b="0" i="0" baseline="0"/>
            <a:t>Relief valve discharge piping is damaged (i.e., visibly defective; impacts functionality), capped, has an upward slope, or is constructed of unsuitable material. 	</a:t>
          </a:r>
          <a:endParaRPr lang="en-US"/>
        </a:p>
      </dgm:t>
    </dgm:pt>
    <dgm:pt modelId="{F0131E83-F729-4140-910C-0B11579CD4A9}" type="parTrans" cxnId="{2BD1F909-48E5-40E6-AF6C-43A2AD2F3C3E}">
      <dgm:prSet/>
      <dgm:spPr/>
      <dgm:t>
        <a:bodyPr/>
        <a:lstStyle/>
        <a:p>
          <a:endParaRPr lang="en-US"/>
        </a:p>
      </dgm:t>
    </dgm:pt>
    <dgm:pt modelId="{267D60B3-B607-472D-B4C7-1680D7C8BC63}" type="sibTrans" cxnId="{2BD1F909-48E5-40E6-AF6C-43A2AD2F3C3E}">
      <dgm:prSet/>
      <dgm:spPr/>
      <dgm:t>
        <a:bodyPr/>
        <a:lstStyle/>
        <a:p>
          <a:endParaRPr lang="en-US"/>
        </a:p>
      </dgm:t>
    </dgm:pt>
    <dgm:pt modelId="{27DAF5C1-261C-4304-A1ED-99889E3AF8E9}" type="pres">
      <dgm:prSet presAssocID="{8878BA85-A1A2-4A00-A381-0FFD9B8FDD4A}" presName="linear" presStyleCnt="0">
        <dgm:presLayoutVars>
          <dgm:animLvl val="lvl"/>
          <dgm:resizeHandles val="exact"/>
        </dgm:presLayoutVars>
      </dgm:prSet>
      <dgm:spPr/>
    </dgm:pt>
    <dgm:pt modelId="{325DD640-F3D1-4674-AC16-129CC6A1EB55}" type="pres">
      <dgm:prSet presAssocID="{4867DBC1-2162-4732-A8A8-A9AD29D32DD5}" presName="parentText" presStyleLbl="node1" presStyleIdx="0" presStyleCnt="7">
        <dgm:presLayoutVars>
          <dgm:chMax val="0"/>
          <dgm:bulletEnabled val="1"/>
        </dgm:presLayoutVars>
      </dgm:prSet>
      <dgm:spPr/>
    </dgm:pt>
    <dgm:pt modelId="{585BA5B8-96A3-4F4E-ACC2-498F82CA449C}" type="pres">
      <dgm:prSet presAssocID="{D25D0DE6-25FC-444C-8414-E4DFD3BCC0A9}" presName="spacer" presStyleCnt="0"/>
      <dgm:spPr/>
    </dgm:pt>
    <dgm:pt modelId="{B04430FB-A2FD-4030-AD07-5F5BEB226363}" type="pres">
      <dgm:prSet presAssocID="{4B164850-0FA5-4DA0-930E-B7F0FADCC791}" presName="parentText" presStyleLbl="node1" presStyleIdx="1" presStyleCnt="7">
        <dgm:presLayoutVars>
          <dgm:chMax val="0"/>
          <dgm:bulletEnabled val="1"/>
        </dgm:presLayoutVars>
      </dgm:prSet>
      <dgm:spPr/>
    </dgm:pt>
    <dgm:pt modelId="{0E036AC3-496D-481A-8BC3-F7F97FFBCDAF}" type="pres">
      <dgm:prSet presAssocID="{4E6F00D8-7019-4EEF-B794-E8943B48FE26}" presName="spacer" presStyleCnt="0"/>
      <dgm:spPr/>
    </dgm:pt>
    <dgm:pt modelId="{DC6F08A6-0D15-4E99-89AF-7FFCE6901C09}" type="pres">
      <dgm:prSet presAssocID="{3EB0C7E4-DE43-44E5-AAE9-0D8C3499CE9A}" presName="parentText" presStyleLbl="node1" presStyleIdx="2" presStyleCnt="7">
        <dgm:presLayoutVars>
          <dgm:chMax val="0"/>
          <dgm:bulletEnabled val="1"/>
        </dgm:presLayoutVars>
      </dgm:prSet>
      <dgm:spPr/>
    </dgm:pt>
    <dgm:pt modelId="{97C593DE-BA4E-4B45-A717-FA1AF7E4C4DB}" type="pres">
      <dgm:prSet presAssocID="{F12D7956-6ECE-4E7E-B2A1-A1A0FF6F1039}" presName="spacer" presStyleCnt="0"/>
      <dgm:spPr/>
    </dgm:pt>
    <dgm:pt modelId="{960BB2B1-FC59-49F8-9E81-FAF21BFA968C}" type="pres">
      <dgm:prSet presAssocID="{02DBD05E-4624-4F87-A083-7FEA8FABD4D0}" presName="parentText" presStyleLbl="node1" presStyleIdx="3" presStyleCnt="7">
        <dgm:presLayoutVars>
          <dgm:chMax val="0"/>
          <dgm:bulletEnabled val="1"/>
        </dgm:presLayoutVars>
      </dgm:prSet>
      <dgm:spPr/>
    </dgm:pt>
    <dgm:pt modelId="{E8F229B4-6F03-4EFD-B6BF-EF446354E302}" type="pres">
      <dgm:prSet presAssocID="{2BB47740-6076-4982-9FFE-7444BE96B4D8}" presName="spacer" presStyleCnt="0"/>
      <dgm:spPr/>
    </dgm:pt>
    <dgm:pt modelId="{B4FE9074-5A88-47B5-81C9-1B3500E6C42C}" type="pres">
      <dgm:prSet presAssocID="{46D5832B-8FE0-4AAF-93C2-35577F82B280}" presName="parentText" presStyleLbl="node1" presStyleIdx="4" presStyleCnt="7">
        <dgm:presLayoutVars>
          <dgm:chMax val="0"/>
          <dgm:bulletEnabled val="1"/>
        </dgm:presLayoutVars>
      </dgm:prSet>
      <dgm:spPr/>
    </dgm:pt>
    <dgm:pt modelId="{424BB6C9-71F8-4C8B-8247-78464F90CA7A}" type="pres">
      <dgm:prSet presAssocID="{A215A3BF-3F4B-4147-A885-0496474FD9BC}" presName="spacer" presStyleCnt="0"/>
      <dgm:spPr/>
    </dgm:pt>
    <dgm:pt modelId="{677C3669-9C03-4047-9397-89A0DFE9E497}" type="pres">
      <dgm:prSet presAssocID="{B3D0D7BB-C91F-45B5-BD3E-23E6363B8B40}" presName="parentText" presStyleLbl="node1" presStyleIdx="5" presStyleCnt="7">
        <dgm:presLayoutVars>
          <dgm:chMax val="0"/>
          <dgm:bulletEnabled val="1"/>
        </dgm:presLayoutVars>
      </dgm:prSet>
      <dgm:spPr/>
    </dgm:pt>
    <dgm:pt modelId="{9982FDAF-F1BE-4B48-8B3C-9996FE5C8711}" type="pres">
      <dgm:prSet presAssocID="{5EF4234E-CA94-4416-97A1-51E5BDCA0B25}" presName="spacer" presStyleCnt="0"/>
      <dgm:spPr/>
    </dgm:pt>
    <dgm:pt modelId="{4140647B-F4D5-4951-AC17-43ABB92AAAEB}" type="pres">
      <dgm:prSet presAssocID="{BFEFD136-4905-45EF-A7E4-FFCE8AB55227}" presName="parentText" presStyleLbl="node1" presStyleIdx="6" presStyleCnt="7">
        <dgm:presLayoutVars>
          <dgm:chMax val="0"/>
          <dgm:bulletEnabled val="1"/>
        </dgm:presLayoutVars>
      </dgm:prSet>
      <dgm:spPr/>
    </dgm:pt>
  </dgm:ptLst>
  <dgm:cxnLst>
    <dgm:cxn modelId="{16D7C503-8441-4D21-BB15-6BECAE2F54ED}" srcId="{8878BA85-A1A2-4A00-A381-0FFD9B8FDD4A}" destId="{02DBD05E-4624-4F87-A083-7FEA8FABD4D0}" srcOrd="3" destOrd="0" parTransId="{B59B5DBE-3377-41CC-8770-BEDD0217B672}" sibTransId="{2BB47740-6076-4982-9FFE-7444BE96B4D8}"/>
    <dgm:cxn modelId="{2BD1F909-48E5-40E6-AF6C-43A2AD2F3C3E}" srcId="{8878BA85-A1A2-4A00-A381-0FFD9B8FDD4A}" destId="{BFEFD136-4905-45EF-A7E4-FFCE8AB55227}" srcOrd="6" destOrd="0" parTransId="{F0131E83-F729-4140-910C-0B11579CD4A9}" sibTransId="{267D60B3-B607-472D-B4C7-1680D7C8BC63}"/>
    <dgm:cxn modelId="{3485001C-D264-4CC2-B835-87A91630C8ED}" type="presOf" srcId="{B3D0D7BB-C91F-45B5-BD3E-23E6363B8B40}" destId="{677C3669-9C03-4047-9397-89A0DFE9E497}" srcOrd="0" destOrd="0" presId="urn:microsoft.com/office/officeart/2005/8/layout/vList2"/>
    <dgm:cxn modelId="{B352C235-C71F-44C2-AA16-F1B95BF36DD8}" srcId="{8878BA85-A1A2-4A00-A381-0FFD9B8FDD4A}" destId="{3EB0C7E4-DE43-44E5-AAE9-0D8C3499CE9A}" srcOrd="2" destOrd="0" parTransId="{168976DB-A81C-4065-9121-D0ED04AD5DC8}" sibTransId="{F12D7956-6ECE-4E7E-B2A1-A1A0FF6F1039}"/>
    <dgm:cxn modelId="{CAAA7766-42CE-4751-B70A-A98022550AEA}" srcId="{8878BA85-A1A2-4A00-A381-0FFD9B8FDD4A}" destId="{46D5832B-8FE0-4AAF-93C2-35577F82B280}" srcOrd="4" destOrd="0" parTransId="{F637DD0A-1F48-4CD9-823F-21680A117B7C}" sibTransId="{A215A3BF-3F4B-4147-A885-0496474FD9BC}"/>
    <dgm:cxn modelId="{1E4B2B67-2347-4A1D-B279-8789923D1478}" type="presOf" srcId="{4867DBC1-2162-4732-A8A8-A9AD29D32DD5}" destId="{325DD640-F3D1-4674-AC16-129CC6A1EB55}" srcOrd="0" destOrd="0" presId="urn:microsoft.com/office/officeart/2005/8/layout/vList2"/>
    <dgm:cxn modelId="{6C41ED6E-E29C-46FC-BF01-07BFC032C42A}" type="presOf" srcId="{02DBD05E-4624-4F87-A083-7FEA8FABD4D0}" destId="{960BB2B1-FC59-49F8-9E81-FAF21BFA968C}" srcOrd="0" destOrd="0" presId="urn:microsoft.com/office/officeart/2005/8/layout/vList2"/>
    <dgm:cxn modelId="{FB52E093-CC06-483D-B031-166155A6BB82}" srcId="{8878BA85-A1A2-4A00-A381-0FFD9B8FDD4A}" destId="{4867DBC1-2162-4732-A8A8-A9AD29D32DD5}" srcOrd="0" destOrd="0" parTransId="{33E7FDB6-84E6-4694-9E09-ED31CBE8FD8D}" sibTransId="{D25D0DE6-25FC-444C-8414-E4DFD3BCC0A9}"/>
    <dgm:cxn modelId="{5189A2A5-4E85-4099-BB0A-A9E591ABF3BC}" type="presOf" srcId="{3EB0C7E4-DE43-44E5-AAE9-0D8C3499CE9A}" destId="{DC6F08A6-0D15-4E99-89AF-7FFCE6901C09}" srcOrd="0" destOrd="0" presId="urn:microsoft.com/office/officeart/2005/8/layout/vList2"/>
    <dgm:cxn modelId="{65AFA0AF-29C9-4741-AD59-CACBC8BBE4CB}" type="presOf" srcId="{46D5832B-8FE0-4AAF-93C2-35577F82B280}" destId="{B4FE9074-5A88-47B5-81C9-1B3500E6C42C}" srcOrd="0" destOrd="0" presId="urn:microsoft.com/office/officeart/2005/8/layout/vList2"/>
    <dgm:cxn modelId="{E5732DB5-211D-435D-89AF-6683D7733B13}" type="presOf" srcId="{BFEFD136-4905-45EF-A7E4-FFCE8AB55227}" destId="{4140647B-F4D5-4951-AC17-43ABB92AAAEB}" srcOrd="0" destOrd="0" presId="urn:microsoft.com/office/officeart/2005/8/layout/vList2"/>
    <dgm:cxn modelId="{48595DDA-9CF2-4B85-A470-437F4BC3A809}" srcId="{8878BA85-A1A2-4A00-A381-0FFD9B8FDD4A}" destId="{B3D0D7BB-C91F-45B5-BD3E-23E6363B8B40}" srcOrd="5" destOrd="0" parTransId="{51482305-0946-4643-8302-797052176D3F}" sibTransId="{5EF4234E-CA94-4416-97A1-51E5BDCA0B25}"/>
    <dgm:cxn modelId="{B3FFC6DC-D79F-4EA4-8E15-62D2837C406D}" type="presOf" srcId="{4B164850-0FA5-4DA0-930E-B7F0FADCC791}" destId="{B04430FB-A2FD-4030-AD07-5F5BEB226363}" srcOrd="0" destOrd="0" presId="urn:microsoft.com/office/officeart/2005/8/layout/vList2"/>
    <dgm:cxn modelId="{F0D8F9FA-3673-435A-8C90-9B534414D66E}" type="presOf" srcId="{8878BA85-A1A2-4A00-A381-0FFD9B8FDD4A}" destId="{27DAF5C1-261C-4304-A1ED-99889E3AF8E9}" srcOrd="0" destOrd="0" presId="urn:microsoft.com/office/officeart/2005/8/layout/vList2"/>
    <dgm:cxn modelId="{F251EAFB-BC84-4974-8DD6-7D37E87C8521}" srcId="{8878BA85-A1A2-4A00-A381-0FFD9B8FDD4A}" destId="{4B164850-0FA5-4DA0-930E-B7F0FADCC791}" srcOrd="1" destOrd="0" parTransId="{5D573280-CC3F-4BF8-8065-935F69B50CCC}" sibTransId="{4E6F00D8-7019-4EEF-B794-E8943B48FE26}"/>
    <dgm:cxn modelId="{EC001340-D245-4587-8ABD-306121F72B45}" type="presParOf" srcId="{27DAF5C1-261C-4304-A1ED-99889E3AF8E9}" destId="{325DD640-F3D1-4674-AC16-129CC6A1EB55}" srcOrd="0" destOrd="0" presId="urn:microsoft.com/office/officeart/2005/8/layout/vList2"/>
    <dgm:cxn modelId="{9F6FB400-6446-4E0E-AEA4-29047A93F718}" type="presParOf" srcId="{27DAF5C1-261C-4304-A1ED-99889E3AF8E9}" destId="{585BA5B8-96A3-4F4E-ACC2-498F82CA449C}" srcOrd="1" destOrd="0" presId="urn:microsoft.com/office/officeart/2005/8/layout/vList2"/>
    <dgm:cxn modelId="{836E48DC-CA7F-4ECF-B008-A65C3AD8FA9D}" type="presParOf" srcId="{27DAF5C1-261C-4304-A1ED-99889E3AF8E9}" destId="{B04430FB-A2FD-4030-AD07-5F5BEB226363}" srcOrd="2" destOrd="0" presId="urn:microsoft.com/office/officeart/2005/8/layout/vList2"/>
    <dgm:cxn modelId="{D0191E51-648F-4F37-800D-A8695A08102D}" type="presParOf" srcId="{27DAF5C1-261C-4304-A1ED-99889E3AF8E9}" destId="{0E036AC3-496D-481A-8BC3-F7F97FFBCDAF}" srcOrd="3" destOrd="0" presId="urn:microsoft.com/office/officeart/2005/8/layout/vList2"/>
    <dgm:cxn modelId="{08C776F1-BFB7-4821-959E-9FE41CAD1862}" type="presParOf" srcId="{27DAF5C1-261C-4304-A1ED-99889E3AF8E9}" destId="{DC6F08A6-0D15-4E99-89AF-7FFCE6901C09}" srcOrd="4" destOrd="0" presId="urn:microsoft.com/office/officeart/2005/8/layout/vList2"/>
    <dgm:cxn modelId="{4CE2CE85-9E92-4A96-815B-5148EE865B7F}" type="presParOf" srcId="{27DAF5C1-261C-4304-A1ED-99889E3AF8E9}" destId="{97C593DE-BA4E-4B45-A717-FA1AF7E4C4DB}" srcOrd="5" destOrd="0" presId="urn:microsoft.com/office/officeart/2005/8/layout/vList2"/>
    <dgm:cxn modelId="{D3EF6FBC-DD4D-4B59-BE13-52F4ECD07E88}" type="presParOf" srcId="{27DAF5C1-261C-4304-A1ED-99889E3AF8E9}" destId="{960BB2B1-FC59-49F8-9E81-FAF21BFA968C}" srcOrd="6" destOrd="0" presId="urn:microsoft.com/office/officeart/2005/8/layout/vList2"/>
    <dgm:cxn modelId="{C8F2239A-13E4-4346-8B2B-47F96234DC32}" type="presParOf" srcId="{27DAF5C1-261C-4304-A1ED-99889E3AF8E9}" destId="{E8F229B4-6F03-4EFD-B6BF-EF446354E302}" srcOrd="7" destOrd="0" presId="urn:microsoft.com/office/officeart/2005/8/layout/vList2"/>
    <dgm:cxn modelId="{3430CE64-F7BB-49EF-986B-19D459D6D5D6}" type="presParOf" srcId="{27DAF5C1-261C-4304-A1ED-99889E3AF8E9}" destId="{B4FE9074-5A88-47B5-81C9-1B3500E6C42C}" srcOrd="8" destOrd="0" presId="urn:microsoft.com/office/officeart/2005/8/layout/vList2"/>
    <dgm:cxn modelId="{40C3DD57-1F56-4BEE-991A-254515BD210F}" type="presParOf" srcId="{27DAF5C1-261C-4304-A1ED-99889E3AF8E9}" destId="{424BB6C9-71F8-4C8B-8247-78464F90CA7A}" srcOrd="9" destOrd="0" presId="urn:microsoft.com/office/officeart/2005/8/layout/vList2"/>
    <dgm:cxn modelId="{74793D1E-DD4F-4779-A3A4-DEFEAC0F17BF}" type="presParOf" srcId="{27DAF5C1-261C-4304-A1ED-99889E3AF8E9}" destId="{677C3669-9C03-4047-9397-89A0DFE9E497}" srcOrd="10" destOrd="0" presId="urn:microsoft.com/office/officeart/2005/8/layout/vList2"/>
    <dgm:cxn modelId="{2C74E4C8-6535-42C1-8226-B84BF5CD00ED}" type="presParOf" srcId="{27DAF5C1-261C-4304-A1ED-99889E3AF8E9}" destId="{9982FDAF-F1BE-4B48-8B3C-9996FE5C8711}" srcOrd="11" destOrd="0" presId="urn:microsoft.com/office/officeart/2005/8/layout/vList2"/>
    <dgm:cxn modelId="{CAFA5D4D-A542-4122-A12E-57E4C0DF4075}" type="presParOf" srcId="{27DAF5C1-261C-4304-A1ED-99889E3AF8E9}" destId="{4140647B-F4D5-4951-AC17-43ABB92AAAEB}"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A5413A-0576-459D-A63F-6F25BE2C778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33E929F-B8DB-4B2D-B976-85488C7BD264}">
      <dgm:prSet/>
      <dgm:spPr/>
      <dgm:t>
        <a:bodyPr/>
        <a:lstStyle/>
        <a:p>
          <a:r>
            <a:rPr lang="en-US" dirty="0"/>
            <a:t>Wall-Mounted Light Fixtures/Bulb Modifications</a:t>
          </a:r>
        </a:p>
      </dgm:t>
    </dgm:pt>
    <dgm:pt modelId="{8A171511-3C53-491A-BF0B-FBCEA781E761}" type="parTrans" cxnId="{47A86C23-5221-4CF2-A26A-939752DD5B05}">
      <dgm:prSet/>
      <dgm:spPr/>
      <dgm:t>
        <a:bodyPr/>
        <a:lstStyle/>
        <a:p>
          <a:endParaRPr lang="en-US"/>
        </a:p>
      </dgm:t>
    </dgm:pt>
    <dgm:pt modelId="{B3FA57D1-C05C-486D-A519-C560025C7D4E}" type="sibTrans" cxnId="{47A86C23-5221-4CF2-A26A-939752DD5B05}">
      <dgm:prSet/>
      <dgm:spPr/>
      <dgm:t>
        <a:bodyPr/>
        <a:lstStyle/>
        <a:p>
          <a:endParaRPr lang="en-US"/>
        </a:p>
      </dgm:t>
    </dgm:pt>
    <dgm:pt modelId="{77254CE0-3797-48EC-8334-4E8C578954BD}">
      <dgm:prSet/>
      <dgm:spPr/>
      <dgm:t>
        <a:bodyPr/>
        <a:lstStyle/>
        <a:p>
          <a:r>
            <a:rPr lang="en-US"/>
            <a:t>Egress</a:t>
          </a:r>
        </a:p>
      </dgm:t>
    </dgm:pt>
    <dgm:pt modelId="{74976FD3-24C3-46F7-BBF2-B1277767F729}" type="parTrans" cxnId="{4B1BF3D2-8B8B-4B04-8A06-E4455F74894E}">
      <dgm:prSet/>
      <dgm:spPr/>
      <dgm:t>
        <a:bodyPr/>
        <a:lstStyle/>
        <a:p>
          <a:endParaRPr lang="en-US"/>
        </a:p>
      </dgm:t>
    </dgm:pt>
    <dgm:pt modelId="{720FB8C9-1DEA-4C32-901F-F420A7B84281}" type="sibTrans" cxnId="{4B1BF3D2-8B8B-4B04-8A06-E4455F74894E}">
      <dgm:prSet/>
      <dgm:spPr/>
      <dgm:t>
        <a:bodyPr/>
        <a:lstStyle/>
        <a:p>
          <a:endParaRPr lang="en-US"/>
        </a:p>
      </dgm:t>
    </dgm:pt>
    <dgm:pt modelId="{36B7D74D-5512-4E85-A8E5-D16A8CBB0296}" type="pres">
      <dgm:prSet presAssocID="{D2A5413A-0576-459D-A63F-6F25BE2C7782}" presName="root" presStyleCnt="0">
        <dgm:presLayoutVars>
          <dgm:dir/>
          <dgm:resizeHandles val="exact"/>
        </dgm:presLayoutVars>
      </dgm:prSet>
      <dgm:spPr/>
    </dgm:pt>
    <dgm:pt modelId="{3AE539BD-7B8E-4EC4-8BBC-87D36C16850F}" type="pres">
      <dgm:prSet presAssocID="{333E929F-B8DB-4B2D-B976-85488C7BD264}" presName="compNode" presStyleCnt="0"/>
      <dgm:spPr/>
    </dgm:pt>
    <dgm:pt modelId="{52F2A495-884B-4381-B736-A712F8C0C7B7}" type="pres">
      <dgm:prSet presAssocID="{333E929F-B8DB-4B2D-B976-85488C7BD26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ABAC4F51-8E9A-4A9C-8277-C4460ADBD787}" type="pres">
      <dgm:prSet presAssocID="{333E929F-B8DB-4B2D-B976-85488C7BD264}" presName="spaceRect" presStyleCnt="0"/>
      <dgm:spPr/>
    </dgm:pt>
    <dgm:pt modelId="{8797905D-9A1F-47B7-899A-4DE55A96DA7A}" type="pres">
      <dgm:prSet presAssocID="{333E929F-B8DB-4B2D-B976-85488C7BD264}" presName="textRect" presStyleLbl="revTx" presStyleIdx="0" presStyleCnt="2">
        <dgm:presLayoutVars>
          <dgm:chMax val="1"/>
          <dgm:chPref val="1"/>
        </dgm:presLayoutVars>
      </dgm:prSet>
      <dgm:spPr/>
    </dgm:pt>
    <dgm:pt modelId="{F008016C-0899-466B-8D55-5625B6E17D55}" type="pres">
      <dgm:prSet presAssocID="{B3FA57D1-C05C-486D-A519-C560025C7D4E}" presName="sibTrans" presStyleCnt="0"/>
      <dgm:spPr/>
    </dgm:pt>
    <dgm:pt modelId="{E466222A-0186-4A45-A906-3E662233D366}" type="pres">
      <dgm:prSet presAssocID="{77254CE0-3797-48EC-8334-4E8C578954BD}" presName="compNode" presStyleCnt="0"/>
      <dgm:spPr/>
    </dgm:pt>
    <dgm:pt modelId="{50A00AC7-3F49-43B2-B879-3090B4F3C4B7}" type="pres">
      <dgm:prSet presAssocID="{77254CE0-3797-48EC-8334-4E8C578954B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wnstairs"/>
        </a:ext>
      </dgm:extLst>
    </dgm:pt>
    <dgm:pt modelId="{B66D643A-3004-4688-9A54-B13D3517A4E9}" type="pres">
      <dgm:prSet presAssocID="{77254CE0-3797-48EC-8334-4E8C578954BD}" presName="spaceRect" presStyleCnt="0"/>
      <dgm:spPr/>
    </dgm:pt>
    <dgm:pt modelId="{F7526164-8679-4FEC-AFF9-A19C7B9C265F}" type="pres">
      <dgm:prSet presAssocID="{77254CE0-3797-48EC-8334-4E8C578954BD}" presName="textRect" presStyleLbl="revTx" presStyleIdx="1" presStyleCnt="2">
        <dgm:presLayoutVars>
          <dgm:chMax val="1"/>
          <dgm:chPref val="1"/>
        </dgm:presLayoutVars>
      </dgm:prSet>
      <dgm:spPr/>
    </dgm:pt>
  </dgm:ptLst>
  <dgm:cxnLst>
    <dgm:cxn modelId="{BE734F08-827A-43F4-8E03-274E6521F8D8}" type="presOf" srcId="{333E929F-B8DB-4B2D-B976-85488C7BD264}" destId="{8797905D-9A1F-47B7-899A-4DE55A96DA7A}" srcOrd="0" destOrd="0" presId="urn:microsoft.com/office/officeart/2018/2/layout/IconLabelList"/>
    <dgm:cxn modelId="{5149530D-C4E8-4C96-AB9A-DB2B9A5DF175}" type="presOf" srcId="{D2A5413A-0576-459D-A63F-6F25BE2C7782}" destId="{36B7D74D-5512-4E85-A8E5-D16A8CBB0296}" srcOrd="0" destOrd="0" presId="urn:microsoft.com/office/officeart/2018/2/layout/IconLabelList"/>
    <dgm:cxn modelId="{47A86C23-5221-4CF2-A26A-939752DD5B05}" srcId="{D2A5413A-0576-459D-A63F-6F25BE2C7782}" destId="{333E929F-B8DB-4B2D-B976-85488C7BD264}" srcOrd="0" destOrd="0" parTransId="{8A171511-3C53-491A-BF0B-FBCEA781E761}" sibTransId="{B3FA57D1-C05C-486D-A519-C560025C7D4E}"/>
    <dgm:cxn modelId="{0458DD63-A261-4743-BB87-EA59F0D2DC7D}" type="presOf" srcId="{77254CE0-3797-48EC-8334-4E8C578954BD}" destId="{F7526164-8679-4FEC-AFF9-A19C7B9C265F}" srcOrd="0" destOrd="0" presId="urn:microsoft.com/office/officeart/2018/2/layout/IconLabelList"/>
    <dgm:cxn modelId="{4B1BF3D2-8B8B-4B04-8A06-E4455F74894E}" srcId="{D2A5413A-0576-459D-A63F-6F25BE2C7782}" destId="{77254CE0-3797-48EC-8334-4E8C578954BD}" srcOrd="1" destOrd="0" parTransId="{74976FD3-24C3-46F7-BBF2-B1277767F729}" sibTransId="{720FB8C9-1DEA-4C32-901F-F420A7B84281}"/>
    <dgm:cxn modelId="{27A1F845-785E-4BBB-A512-063D3151E623}" type="presParOf" srcId="{36B7D74D-5512-4E85-A8E5-D16A8CBB0296}" destId="{3AE539BD-7B8E-4EC4-8BBC-87D36C16850F}" srcOrd="0" destOrd="0" presId="urn:microsoft.com/office/officeart/2018/2/layout/IconLabelList"/>
    <dgm:cxn modelId="{966667B9-ADE6-4AC2-988E-5F622279240B}" type="presParOf" srcId="{3AE539BD-7B8E-4EC4-8BBC-87D36C16850F}" destId="{52F2A495-884B-4381-B736-A712F8C0C7B7}" srcOrd="0" destOrd="0" presId="urn:microsoft.com/office/officeart/2018/2/layout/IconLabelList"/>
    <dgm:cxn modelId="{36149D09-6F32-4431-BD86-C13A30C082AF}" type="presParOf" srcId="{3AE539BD-7B8E-4EC4-8BBC-87D36C16850F}" destId="{ABAC4F51-8E9A-4A9C-8277-C4460ADBD787}" srcOrd="1" destOrd="0" presId="urn:microsoft.com/office/officeart/2018/2/layout/IconLabelList"/>
    <dgm:cxn modelId="{CB3C253E-0534-489F-B52D-17D5DC30EC1A}" type="presParOf" srcId="{3AE539BD-7B8E-4EC4-8BBC-87D36C16850F}" destId="{8797905D-9A1F-47B7-899A-4DE55A96DA7A}" srcOrd="2" destOrd="0" presId="urn:microsoft.com/office/officeart/2018/2/layout/IconLabelList"/>
    <dgm:cxn modelId="{ABE8806D-69DD-4BC3-8910-7FC9F1A452ED}" type="presParOf" srcId="{36B7D74D-5512-4E85-A8E5-D16A8CBB0296}" destId="{F008016C-0899-466B-8D55-5625B6E17D55}" srcOrd="1" destOrd="0" presId="urn:microsoft.com/office/officeart/2018/2/layout/IconLabelList"/>
    <dgm:cxn modelId="{5E0C5057-5656-46EF-83F8-B0986897AB25}" type="presParOf" srcId="{36B7D74D-5512-4E85-A8E5-D16A8CBB0296}" destId="{E466222A-0186-4A45-A906-3E662233D366}" srcOrd="2" destOrd="0" presId="urn:microsoft.com/office/officeart/2018/2/layout/IconLabelList"/>
    <dgm:cxn modelId="{4AD8EBBF-07EA-47DF-A4ED-31B28C154C55}" type="presParOf" srcId="{E466222A-0186-4A45-A906-3E662233D366}" destId="{50A00AC7-3F49-43B2-B879-3090B4F3C4B7}" srcOrd="0" destOrd="0" presId="urn:microsoft.com/office/officeart/2018/2/layout/IconLabelList"/>
    <dgm:cxn modelId="{1F57B693-4994-49F6-89EB-2DE96FC60AB3}" type="presParOf" srcId="{E466222A-0186-4A45-A906-3E662233D366}" destId="{B66D643A-3004-4688-9A54-B13D3517A4E9}" srcOrd="1" destOrd="0" presId="urn:microsoft.com/office/officeart/2018/2/layout/IconLabelList"/>
    <dgm:cxn modelId="{7640D584-C0DB-4E23-B4DA-01F805BF7DA7}" type="presParOf" srcId="{E466222A-0186-4A45-A906-3E662233D366}" destId="{F7526164-8679-4FEC-AFF9-A19C7B9C265F}"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9A08B0-99BB-44A4-A7EA-0595D45239B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A5C41DB-70B9-453C-BF50-33950ECCE8E0}">
      <dgm:prSet/>
      <dgm:spPr/>
      <dgm:t>
        <a:bodyPr/>
        <a:lstStyle/>
        <a:p>
          <a:r>
            <a:rPr lang="en-US"/>
            <a:t>TITLE: EGRESS</a:t>
          </a:r>
        </a:p>
      </dgm:t>
    </dgm:pt>
    <dgm:pt modelId="{985B2BDF-FAA0-4966-AF1C-CEC8BDCF8217}" type="parTrans" cxnId="{FAA9EFF4-63A9-4340-8760-40A7B44B7BC2}">
      <dgm:prSet/>
      <dgm:spPr/>
      <dgm:t>
        <a:bodyPr/>
        <a:lstStyle/>
        <a:p>
          <a:endParaRPr lang="en-US"/>
        </a:p>
      </dgm:t>
    </dgm:pt>
    <dgm:pt modelId="{AEE6C58E-A7C4-42E2-B0AC-88509B2661E0}" type="sibTrans" cxnId="{FAA9EFF4-63A9-4340-8760-40A7B44B7BC2}">
      <dgm:prSet/>
      <dgm:spPr/>
      <dgm:t>
        <a:bodyPr/>
        <a:lstStyle/>
        <a:p>
          <a:endParaRPr lang="en-US"/>
        </a:p>
      </dgm:t>
    </dgm:pt>
    <dgm:pt modelId="{D283EAC3-9D80-42F2-B0D8-C3D2EEB2A7A8}">
      <dgm:prSet/>
      <dgm:spPr/>
      <dgm:t>
        <a:bodyPr/>
        <a:lstStyle/>
        <a:p>
          <a:r>
            <a:rPr lang="en-US"/>
            <a:t>VERSION: V3.0</a:t>
          </a:r>
        </a:p>
      </dgm:t>
    </dgm:pt>
    <dgm:pt modelId="{277ACA70-99DD-418F-93E6-A7D37DB9437D}" type="parTrans" cxnId="{62BBA59B-AA64-4129-B461-F70C4D5AA566}">
      <dgm:prSet/>
      <dgm:spPr/>
      <dgm:t>
        <a:bodyPr/>
        <a:lstStyle/>
        <a:p>
          <a:endParaRPr lang="en-US"/>
        </a:p>
      </dgm:t>
    </dgm:pt>
    <dgm:pt modelId="{E6A77D2D-A87C-41DC-8CA3-3758C2E5F7C7}" type="sibTrans" cxnId="{62BBA59B-AA64-4129-B461-F70C4D5AA566}">
      <dgm:prSet/>
      <dgm:spPr/>
      <dgm:t>
        <a:bodyPr/>
        <a:lstStyle/>
        <a:p>
          <a:endParaRPr lang="en-US"/>
        </a:p>
      </dgm:t>
    </dgm:pt>
    <dgm:pt modelId="{E2348D6D-D2AD-4A17-8CC1-F3ABFA32CD40}">
      <dgm:prSet/>
      <dgm:spPr/>
      <dgm:t>
        <a:bodyPr/>
        <a:lstStyle/>
        <a:p>
          <a:r>
            <a:rPr lang="en-US"/>
            <a:t>DATE PUBLISHED: 08/11/23</a:t>
          </a:r>
        </a:p>
      </dgm:t>
    </dgm:pt>
    <dgm:pt modelId="{4E45C082-220F-4973-9BED-9BF690A9C36C}" type="parTrans" cxnId="{AABFBBC2-6DFD-4EE8-9B64-D8F81E965498}">
      <dgm:prSet/>
      <dgm:spPr/>
      <dgm:t>
        <a:bodyPr/>
        <a:lstStyle/>
        <a:p>
          <a:endParaRPr lang="en-US"/>
        </a:p>
      </dgm:t>
    </dgm:pt>
    <dgm:pt modelId="{A55AF721-8EB4-41BC-ACD0-72423009DCE8}" type="sibTrans" cxnId="{AABFBBC2-6DFD-4EE8-9B64-D8F81E965498}">
      <dgm:prSet/>
      <dgm:spPr/>
      <dgm:t>
        <a:bodyPr/>
        <a:lstStyle/>
        <a:p>
          <a:endParaRPr lang="en-US"/>
        </a:p>
      </dgm:t>
    </dgm:pt>
    <dgm:pt modelId="{D96D9D07-0C61-49F1-AF39-C4255F4A90C1}">
      <dgm:prSet/>
      <dgm:spPr/>
      <dgm:t>
        <a:bodyPr/>
        <a:lstStyle/>
        <a:p>
          <a:r>
            <a:rPr lang="en-US"/>
            <a:t>DEFINITION:</a:t>
          </a:r>
        </a:p>
      </dgm:t>
    </dgm:pt>
    <dgm:pt modelId="{0AAEDF63-66F2-4E80-BA12-5A02CFBF64BD}" type="parTrans" cxnId="{CBBF41CC-AC12-4818-8CEE-ADB12EF52CEC}">
      <dgm:prSet/>
      <dgm:spPr/>
      <dgm:t>
        <a:bodyPr/>
        <a:lstStyle/>
        <a:p>
          <a:endParaRPr lang="en-US"/>
        </a:p>
      </dgm:t>
    </dgm:pt>
    <dgm:pt modelId="{947329B0-255C-489D-8CF9-D6D46897D742}" type="sibTrans" cxnId="{CBBF41CC-AC12-4818-8CEE-ADB12EF52CEC}">
      <dgm:prSet/>
      <dgm:spPr/>
      <dgm:t>
        <a:bodyPr/>
        <a:lstStyle/>
        <a:p>
          <a:endParaRPr lang="en-US"/>
        </a:p>
      </dgm:t>
    </dgm:pt>
    <dgm:pt modelId="{9146DE40-1797-426B-A9FB-4491DB1F698D}">
      <dgm:prSet/>
      <dgm:spPr/>
      <dgm:t>
        <a:bodyPr/>
        <a:lstStyle/>
        <a:p>
          <a:r>
            <a:rPr lang="en-US"/>
            <a:t>A safe, continuous, and unobstructed path of travel from any point in the building, unit, or structure to the public way.</a:t>
          </a:r>
        </a:p>
      </dgm:t>
    </dgm:pt>
    <dgm:pt modelId="{B9D7D0B9-9C83-47D3-890A-4A3F706C0D2B}" type="parTrans" cxnId="{27C65963-A1EE-452E-92BB-9184207DE0A7}">
      <dgm:prSet/>
      <dgm:spPr/>
      <dgm:t>
        <a:bodyPr/>
        <a:lstStyle/>
        <a:p>
          <a:endParaRPr lang="en-US"/>
        </a:p>
      </dgm:t>
    </dgm:pt>
    <dgm:pt modelId="{BF838A78-13AD-48CC-9EE5-4D1F7CD4AEFD}" type="sibTrans" cxnId="{27C65963-A1EE-452E-92BB-9184207DE0A7}">
      <dgm:prSet/>
      <dgm:spPr/>
      <dgm:t>
        <a:bodyPr/>
        <a:lstStyle/>
        <a:p>
          <a:endParaRPr lang="en-US"/>
        </a:p>
      </dgm:t>
    </dgm:pt>
    <dgm:pt modelId="{04123571-0C7D-4A38-B4B6-98C6BD9122BE}">
      <dgm:prSet/>
      <dgm:spPr/>
      <dgm:t>
        <a:bodyPr/>
        <a:lstStyle/>
        <a:p>
          <a:r>
            <a:rPr lang="en-US"/>
            <a:t>PURPOSE:</a:t>
          </a:r>
        </a:p>
      </dgm:t>
    </dgm:pt>
    <dgm:pt modelId="{2B55B094-0870-413D-9FA5-39B5D7F4B29C}" type="parTrans" cxnId="{197ADD7A-5998-4BC4-9F83-73A869D6B91D}">
      <dgm:prSet/>
      <dgm:spPr/>
      <dgm:t>
        <a:bodyPr/>
        <a:lstStyle/>
        <a:p>
          <a:endParaRPr lang="en-US"/>
        </a:p>
      </dgm:t>
    </dgm:pt>
    <dgm:pt modelId="{C725616C-D7E3-421A-9E88-508691852E0D}" type="sibTrans" cxnId="{197ADD7A-5998-4BC4-9F83-73A869D6B91D}">
      <dgm:prSet/>
      <dgm:spPr/>
      <dgm:t>
        <a:bodyPr/>
        <a:lstStyle/>
        <a:p>
          <a:endParaRPr lang="en-US"/>
        </a:p>
      </dgm:t>
    </dgm:pt>
    <dgm:pt modelId="{B7AB0747-6E49-4493-8F68-D2AD14E59DFA}">
      <dgm:prSet/>
      <dgm:spPr/>
      <dgm:t>
        <a:bodyPr/>
        <a:lstStyle/>
        <a:p>
          <a:r>
            <a:rPr lang="en-US"/>
            <a:t>Provide a means of escape and rescue access in the event of an emergency.</a:t>
          </a:r>
        </a:p>
      </dgm:t>
    </dgm:pt>
    <dgm:pt modelId="{7D6D04B5-F6AE-4850-B839-4544BA54F1F4}" type="parTrans" cxnId="{F17B736B-BE33-4377-AB47-843E93653628}">
      <dgm:prSet/>
      <dgm:spPr/>
      <dgm:t>
        <a:bodyPr/>
        <a:lstStyle/>
        <a:p>
          <a:endParaRPr lang="en-US"/>
        </a:p>
      </dgm:t>
    </dgm:pt>
    <dgm:pt modelId="{923EDD05-280E-47AC-B4DA-93C6B51FC446}" type="sibTrans" cxnId="{F17B736B-BE33-4377-AB47-843E93653628}">
      <dgm:prSet/>
      <dgm:spPr/>
      <dgm:t>
        <a:bodyPr/>
        <a:lstStyle/>
        <a:p>
          <a:endParaRPr lang="en-US"/>
        </a:p>
      </dgm:t>
    </dgm:pt>
    <dgm:pt modelId="{91C11818-32B8-4A99-8F48-032F69434BA7}">
      <dgm:prSet/>
      <dgm:spPr/>
      <dgm:t>
        <a:bodyPr/>
        <a:lstStyle/>
        <a:p>
          <a:r>
            <a:rPr lang="en-US"/>
            <a:t>COMMON COMPONENTS:</a:t>
          </a:r>
        </a:p>
      </dgm:t>
    </dgm:pt>
    <dgm:pt modelId="{91AF30AC-BA53-4AED-B83D-9D06FC88CDC1}" type="parTrans" cxnId="{05E4BCFE-A8BE-4525-A0E7-03B9F2F51AF9}">
      <dgm:prSet/>
      <dgm:spPr/>
      <dgm:t>
        <a:bodyPr/>
        <a:lstStyle/>
        <a:p>
          <a:endParaRPr lang="en-US"/>
        </a:p>
      </dgm:t>
    </dgm:pt>
    <dgm:pt modelId="{F4604C54-0E9D-441A-9511-B8F7B8B5FAB7}" type="sibTrans" cxnId="{05E4BCFE-A8BE-4525-A0E7-03B9F2F51AF9}">
      <dgm:prSet/>
      <dgm:spPr/>
      <dgm:t>
        <a:bodyPr/>
        <a:lstStyle/>
        <a:p>
          <a:endParaRPr lang="en-US"/>
        </a:p>
      </dgm:t>
    </dgm:pt>
    <dgm:pt modelId="{DE3E95CC-4E8C-41D4-8F29-7B87197DF42F}">
      <dgm:prSet/>
      <dgm:spPr/>
      <dgm:t>
        <a:bodyPr/>
        <a:lstStyle/>
        <a:p>
          <a:r>
            <a:rPr lang="en-US"/>
            <a:t>Door; Window; Escape ladder; Fire escape; Stairwell</a:t>
          </a:r>
        </a:p>
      </dgm:t>
    </dgm:pt>
    <dgm:pt modelId="{1C8E9783-8E04-45BB-B660-79A5284344EC}" type="parTrans" cxnId="{F4657986-B69D-46B0-8036-B16CBFCC346A}">
      <dgm:prSet/>
      <dgm:spPr/>
      <dgm:t>
        <a:bodyPr/>
        <a:lstStyle/>
        <a:p>
          <a:endParaRPr lang="en-US"/>
        </a:p>
      </dgm:t>
    </dgm:pt>
    <dgm:pt modelId="{69ED7AE6-F856-4E9F-B5F9-0BFC0F3A688E}" type="sibTrans" cxnId="{F4657986-B69D-46B0-8036-B16CBFCC346A}">
      <dgm:prSet/>
      <dgm:spPr/>
      <dgm:t>
        <a:bodyPr/>
        <a:lstStyle/>
        <a:p>
          <a:endParaRPr lang="en-US"/>
        </a:p>
      </dgm:t>
    </dgm:pt>
    <dgm:pt modelId="{40BA560E-7831-456D-8FAA-3C53847EBF4D}" type="pres">
      <dgm:prSet presAssocID="{EC9A08B0-99BB-44A4-A7EA-0595D45239BB}" presName="vert0" presStyleCnt="0">
        <dgm:presLayoutVars>
          <dgm:dir/>
          <dgm:animOne val="branch"/>
          <dgm:animLvl val="lvl"/>
        </dgm:presLayoutVars>
      </dgm:prSet>
      <dgm:spPr/>
    </dgm:pt>
    <dgm:pt modelId="{AA26B4C8-CF52-460C-81C8-15713D60CB5B}" type="pres">
      <dgm:prSet presAssocID="{6A5C41DB-70B9-453C-BF50-33950ECCE8E0}" presName="thickLine" presStyleLbl="alignNode1" presStyleIdx="0" presStyleCnt="9"/>
      <dgm:spPr/>
    </dgm:pt>
    <dgm:pt modelId="{76A57F87-5339-4162-BF2B-8E56C10ADAF6}" type="pres">
      <dgm:prSet presAssocID="{6A5C41DB-70B9-453C-BF50-33950ECCE8E0}" presName="horz1" presStyleCnt="0"/>
      <dgm:spPr/>
    </dgm:pt>
    <dgm:pt modelId="{B9435FA0-1611-477D-B0FA-B1412B736089}" type="pres">
      <dgm:prSet presAssocID="{6A5C41DB-70B9-453C-BF50-33950ECCE8E0}" presName="tx1" presStyleLbl="revTx" presStyleIdx="0" presStyleCnt="9"/>
      <dgm:spPr/>
    </dgm:pt>
    <dgm:pt modelId="{5DC0F0E3-3C73-41DC-88E2-DC43A1C1F57A}" type="pres">
      <dgm:prSet presAssocID="{6A5C41DB-70B9-453C-BF50-33950ECCE8E0}" presName="vert1" presStyleCnt="0"/>
      <dgm:spPr/>
    </dgm:pt>
    <dgm:pt modelId="{15297F77-0D8A-4720-AB04-EC38CD890673}" type="pres">
      <dgm:prSet presAssocID="{D283EAC3-9D80-42F2-B0D8-C3D2EEB2A7A8}" presName="thickLine" presStyleLbl="alignNode1" presStyleIdx="1" presStyleCnt="9"/>
      <dgm:spPr/>
    </dgm:pt>
    <dgm:pt modelId="{E6069A96-938D-48CE-B4A7-281CACEFEA10}" type="pres">
      <dgm:prSet presAssocID="{D283EAC3-9D80-42F2-B0D8-C3D2EEB2A7A8}" presName="horz1" presStyleCnt="0"/>
      <dgm:spPr/>
    </dgm:pt>
    <dgm:pt modelId="{BAC85FB0-587F-4266-B4BF-EA109D9A3657}" type="pres">
      <dgm:prSet presAssocID="{D283EAC3-9D80-42F2-B0D8-C3D2EEB2A7A8}" presName="tx1" presStyleLbl="revTx" presStyleIdx="1" presStyleCnt="9"/>
      <dgm:spPr/>
    </dgm:pt>
    <dgm:pt modelId="{FEC82E2C-6D8A-4B86-9401-9B3C23032A82}" type="pres">
      <dgm:prSet presAssocID="{D283EAC3-9D80-42F2-B0D8-C3D2EEB2A7A8}" presName="vert1" presStyleCnt="0"/>
      <dgm:spPr/>
    </dgm:pt>
    <dgm:pt modelId="{EC7FB82F-BBC3-4A6F-A7A7-B7D1D55CA964}" type="pres">
      <dgm:prSet presAssocID="{E2348D6D-D2AD-4A17-8CC1-F3ABFA32CD40}" presName="thickLine" presStyleLbl="alignNode1" presStyleIdx="2" presStyleCnt="9"/>
      <dgm:spPr/>
    </dgm:pt>
    <dgm:pt modelId="{8E0AAE67-4B08-43F2-B9F3-031381D7001B}" type="pres">
      <dgm:prSet presAssocID="{E2348D6D-D2AD-4A17-8CC1-F3ABFA32CD40}" presName="horz1" presStyleCnt="0"/>
      <dgm:spPr/>
    </dgm:pt>
    <dgm:pt modelId="{8092A56D-7A89-44B0-98B0-076B85AC4C6D}" type="pres">
      <dgm:prSet presAssocID="{E2348D6D-D2AD-4A17-8CC1-F3ABFA32CD40}" presName="tx1" presStyleLbl="revTx" presStyleIdx="2" presStyleCnt="9"/>
      <dgm:spPr/>
    </dgm:pt>
    <dgm:pt modelId="{5BBB8669-8CAF-42D4-9BE7-3B4F16C71DBD}" type="pres">
      <dgm:prSet presAssocID="{E2348D6D-D2AD-4A17-8CC1-F3ABFA32CD40}" presName="vert1" presStyleCnt="0"/>
      <dgm:spPr/>
    </dgm:pt>
    <dgm:pt modelId="{428CC5FA-EF33-48B1-98E9-F95DCFFC3CC4}" type="pres">
      <dgm:prSet presAssocID="{D96D9D07-0C61-49F1-AF39-C4255F4A90C1}" presName="thickLine" presStyleLbl="alignNode1" presStyleIdx="3" presStyleCnt="9"/>
      <dgm:spPr/>
    </dgm:pt>
    <dgm:pt modelId="{65D9EACD-6F2D-459A-A5B2-5E9C6647B401}" type="pres">
      <dgm:prSet presAssocID="{D96D9D07-0C61-49F1-AF39-C4255F4A90C1}" presName="horz1" presStyleCnt="0"/>
      <dgm:spPr/>
    </dgm:pt>
    <dgm:pt modelId="{7A0F66A5-0DA2-40B4-8769-F0560BAE6A8A}" type="pres">
      <dgm:prSet presAssocID="{D96D9D07-0C61-49F1-AF39-C4255F4A90C1}" presName="tx1" presStyleLbl="revTx" presStyleIdx="3" presStyleCnt="9"/>
      <dgm:spPr/>
    </dgm:pt>
    <dgm:pt modelId="{91618AEE-18F2-4CD1-984F-956A74399422}" type="pres">
      <dgm:prSet presAssocID="{D96D9D07-0C61-49F1-AF39-C4255F4A90C1}" presName="vert1" presStyleCnt="0"/>
      <dgm:spPr/>
    </dgm:pt>
    <dgm:pt modelId="{B37A3AF6-3859-428D-8D1D-ADD5DEECDAF1}" type="pres">
      <dgm:prSet presAssocID="{9146DE40-1797-426B-A9FB-4491DB1F698D}" presName="thickLine" presStyleLbl="alignNode1" presStyleIdx="4" presStyleCnt="9"/>
      <dgm:spPr/>
    </dgm:pt>
    <dgm:pt modelId="{35DAD5D6-AFD5-425B-99FE-1AD90DEADAE5}" type="pres">
      <dgm:prSet presAssocID="{9146DE40-1797-426B-A9FB-4491DB1F698D}" presName="horz1" presStyleCnt="0"/>
      <dgm:spPr/>
    </dgm:pt>
    <dgm:pt modelId="{94B058B4-272E-46C2-8D74-524FD0CD5185}" type="pres">
      <dgm:prSet presAssocID="{9146DE40-1797-426B-A9FB-4491DB1F698D}" presName="tx1" presStyleLbl="revTx" presStyleIdx="4" presStyleCnt="9"/>
      <dgm:spPr/>
    </dgm:pt>
    <dgm:pt modelId="{3A379BC5-1DC1-4D16-8F8C-FFCE87E176ED}" type="pres">
      <dgm:prSet presAssocID="{9146DE40-1797-426B-A9FB-4491DB1F698D}" presName="vert1" presStyleCnt="0"/>
      <dgm:spPr/>
    </dgm:pt>
    <dgm:pt modelId="{59F668EF-F039-4933-A877-9A93D0B6982A}" type="pres">
      <dgm:prSet presAssocID="{04123571-0C7D-4A38-B4B6-98C6BD9122BE}" presName="thickLine" presStyleLbl="alignNode1" presStyleIdx="5" presStyleCnt="9"/>
      <dgm:spPr/>
    </dgm:pt>
    <dgm:pt modelId="{19C27329-802F-410E-AA58-4E8268788D81}" type="pres">
      <dgm:prSet presAssocID="{04123571-0C7D-4A38-B4B6-98C6BD9122BE}" presName="horz1" presStyleCnt="0"/>
      <dgm:spPr/>
    </dgm:pt>
    <dgm:pt modelId="{C3F0FE16-1D15-4DB0-9F82-C52C42BD67DC}" type="pres">
      <dgm:prSet presAssocID="{04123571-0C7D-4A38-B4B6-98C6BD9122BE}" presName="tx1" presStyleLbl="revTx" presStyleIdx="5" presStyleCnt="9"/>
      <dgm:spPr/>
    </dgm:pt>
    <dgm:pt modelId="{5F6186AE-84DA-4C76-A113-D12BCC8E9D59}" type="pres">
      <dgm:prSet presAssocID="{04123571-0C7D-4A38-B4B6-98C6BD9122BE}" presName="vert1" presStyleCnt="0"/>
      <dgm:spPr/>
    </dgm:pt>
    <dgm:pt modelId="{D9E8E8E7-E49A-42DD-87AC-16A9F408C85C}" type="pres">
      <dgm:prSet presAssocID="{B7AB0747-6E49-4493-8F68-D2AD14E59DFA}" presName="thickLine" presStyleLbl="alignNode1" presStyleIdx="6" presStyleCnt="9"/>
      <dgm:spPr/>
    </dgm:pt>
    <dgm:pt modelId="{42363E62-17C5-4B5D-8229-77B088FB1A05}" type="pres">
      <dgm:prSet presAssocID="{B7AB0747-6E49-4493-8F68-D2AD14E59DFA}" presName="horz1" presStyleCnt="0"/>
      <dgm:spPr/>
    </dgm:pt>
    <dgm:pt modelId="{A48F17B7-DF30-4D36-A856-28F85910C641}" type="pres">
      <dgm:prSet presAssocID="{B7AB0747-6E49-4493-8F68-D2AD14E59DFA}" presName="tx1" presStyleLbl="revTx" presStyleIdx="6" presStyleCnt="9"/>
      <dgm:spPr/>
    </dgm:pt>
    <dgm:pt modelId="{F23BE1F7-339E-422C-A3A5-BCB6C455EB6A}" type="pres">
      <dgm:prSet presAssocID="{B7AB0747-6E49-4493-8F68-D2AD14E59DFA}" presName="vert1" presStyleCnt="0"/>
      <dgm:spPr/>
    </dgm:pt>
    <dgm:pt modelId="{81AC2FD2-333C-4ED9-9D05-473CCD60BEB9}" type="pres">
      <dgm:prSet presAssocID="{91C11818-32B8-4A99-8F48-032F69434BA7}" presName="thickLine" presStyleLbl="alignNode1" presStyleIdx="7" presStyleCnt="9"/>
      <dgm:spPr/>
    </dgm:pt>
    <dgm:pt modelId="{F247C4FE-D2AD-4AA0-9791-39806CB3EF9A}" type="pres">
      <dgm:prSet presAssocID="{91C11818-32B8-4A99-8F48-032F69434BA7}" presName="horz1" presStyleCnt="0"/>
      <dgm:spPr/>
    </dgm:pt>
    <dgm:pt modelId="{44DC65FB-7179-4E1E-B7FD-B6866F09177E}" type="pres">
      <dgm:prSet presAssocID="{91C11818-32B8-4A99-8F48-032F69434BA7}" presName="tx1" presStyleLbl="revTx" presStyleIdx="7" presStyleCnt="9"/>
      <dgm:spPr/>
    </dgm:pt>
    <dgm:pt modelId="{632D32ED-800C-46BC-B2BB-BC5E00CA4D74}" type="pres">
      <dgm:prSet presAssocID="{91C11818-32B8-4A99-8F48-032F69434BA7}" presName="vert1" presStyleCnt="0"/>
      <dgm:spPr/>
    </dgm:pt>
    <dgm:pt modelId="{4C88106C-4162-4E84-A4D2-702D666B605F}" type="pres">
      <dgm:prSet presAssocID="{DE3E95CC-4E8C-41D4-8F29-7B87197DF42F}" presName="thickLine" presStyleLbl="alignNode1" presStyleIdx="8" presStyleCnt="9"/>
      <dgm:spPr/>
    </dgm:pt>
    <dgm:pt modelId="{C7EEB7FB-046F-4988-8690-4449A991A45A}" type="pres">
      <dgm:prSet presAssocID="{DE3E95CC-4E8C-41D4-8F29-7B87197DF42F}" presName="horz1" presStyleCnt="0"/>
      <dgm:spPr/>
    </dgm:pt>
    <dgm:pt modelId="{7A5FBDCE-CFA9-44A2-8722-E484B230071B}" type="pres">
      <dgm:prSet presAssocID="{DE3E95CC-4E8C-41D4-8F29-7B87197DF42F}" presName="tx1" presStyleLbl="revTx" presStyleIdx="8" presStyleCnt="9"/>
      <dgm:spPr/>
    </dgm:pt>
    <dgm:pt modelId="{F338BC39-D6AB-4422-A8B5-446E79B7433E}" type="pres">
      <dgm:prSet presAssocID="{DE3E95CC-4E8C-41D4-8F29-7B87197DF42F}" presName="vert1" presStyleCnt="0"/>
      <dgm:spPr/>
    </dgm:pt>
  </dgm:ptLst>
  <dgm:cxnLst>
    <dgm:cxn modelId="{E2ABA20D-4BDF-46DF-8F72-BCB5B153D879}" type="presOf" srcId="{D283EAC3-9D80-42F2-B0D8-C3D2EEB2A7A8}" destId="{BAC85FB0-587F-4266-B4BF-EA109D9A3657}" srcOrd="0" destOrd="0" presId="urn:microsoft.com/office/officeart/2008/layout/LinedList"/>
    <dgm:cxn modelId="{708ED81A-32F4-41C0-BD18-8F350169BC2B}" type="presOf" srcId="{EC9A08B0-99BB-44A4-A7EA-0595D45239BB}" destId="{40BA560E-7831-456D-8FAA-3C53847EBF4D}" srcOrd="0" destOrd="0" presId="urn:microsoft.com/office/officeart/2008/layout/LinedList"/>
    <dgm:cxn modelId="{5D05592F-5191-4334-87BA-F03156A5CE89}" type="presOf" srcId="{6A5C41DB-70B9-453C-BF50-33950ECCE8E0}" destId="{B9435FA0-1611-477D-B0FA-B1412B736089}" srcOrd="0" destOrd="0" presId="urn:microsoft.com/office/officeart/2008/layout/LinedList"/>
    <dgm:cxn modelId="{2DC5E235-675E-4C4D-AFAE-87B4E7542CFA}" type="presOf" srcId="{91C11818-32B8-4A99-8F48-032F69434BA7}" destId="{44DC65FB-7179-4E1E-B7FD-B6866F09177E}" srcOrd="0" destOrd="0" presId="urn:microsoft.com/office/officeart/2008/layout/LinedList"/>
    <dgm:cxn modelId="{27C65963-A1EE-452E-92BB-9184207DE0A7}" srcId="{EC9A08B0-99BB-44A4-A7EA-0595D45239BB}" destId="{9146DE40-1797-426B-A9FB-4491DB1F698D}" srcOrd="4" destOrd="0" parTransId="{B9D7D0B9-9C83-47D3-890A-4A3F706C0D2B}" sibTransId="{BF838A78-13AD-48CC-9EE5-4D1F7CD4AEFD}"/>
    <dgm:cxn modelId="{7152A543-57E6-4190-A1E0-F9BE6A0558DF}" type="presOf" srcId="{DE3E95CC-4E8C-41D4-8F29-7B87197DF42F}" destId="{7A5FBDCE-CFA9-44A2-8722-E484B230071B}" srcOrd="0" destOrd="0" presId="urn:microsoft.com/office/officeart/2008/layout/LinedList"/>
    <dgm:cxn modelId="{F17B736B-BE33-4377-AB47-843E93653628}" srcId="{EC9A08B0-99BB-44A4-A7EA-0595D45239BB}" destId="{B7AB0747-6E49-4493-8F68-D2AD14E59DFA}" srcOrd="6" destOrd="0" parTransId="{7D6D04B5-F6AE-4850-B839-4544BA54F1F4}" sibTransId="{923EDD05-280E-47AC-B4DA-93C6B51FC446}"/>
    <dgm:cxn modelId="{197ADD7A-5998-4BC4-9F83-73A869D6B91D}" srcId="{EC9A08B0-99BB-44A4-A7EA-0595D45239BB}" destId="{04123571-0C7D-4A38-B4B6-98C6BD9122BE}" srcOrd="5" destOrd="0" parTransId="{2B55B094-0870-413D-9FA5-39B5D7F4B29C}" sibTransId="{C725616C-D7E3-421A-9E88-508691852E0D}"/>
    <dgm:cxn modelId="{F4657986-B69D-46B0-8036-B16CBFCC346A}" srcId="{EC9A08B0-99BB-44A4-A7EA-0595D45239BB}" destId="{DE3E95CC-4E8C-41D4-8F29-7B87197DF42F}" srcOrd="8" destOrd="0" parTransId="{1C8E9783-8E04-45BB-B660-79A5284344EC}" sibTransId="{69ED7AE6-F856-4E9F-B5F9-0BFC0F3A688E}"/>
    <dgm:cxn modelId="{9F203989-4EE5-4B38-9929-BCDAB84FA51F}" type="presOf" srcId="{9146DE40-1797-426B-A9FB-4491DB1F698D}" destId="{94B058B4-272E-46C2-8D74-524FD0CD5185}" srcOrd="0" destOrd="0" presId="urn:microsoft.com/office/officeart/2008/layout/LinedList"/>
    <dgm:cxn modelId="{53FE498C-78FB-4B5D-BCE8-4DE1CC1FD5B5}" type="presOf" srcId="{04123571-0C7D-4A38-B4B6-98C6BD9122BE}" destId="{C3F0FE16-1D15-4DB0-9F82-C52C42BD67DC}" srcOrd="0" destOrd="0" presId="urn:microsoft.com/office/officeart/2008/layout/LinedList"/>
    <dgm:cxn modelId="{62BBA59B-AA64-4129-B461-F70C4D5AA566}" srcId="{EC9A08B0-99BB-44A4-A7EA-0595D45239BB}" destId="{D283EAC3-9D80-42F2-B0D8-C3D2EEB2A7A8}" srcOrd="1" destOrd="0" parTransId="{277ACA70-99DD-418F-93E6-A7D37DB9437D}" sibTransId="{E6A77D2D-A87C-41DC-8CA3-3758C2E5F7C7}"/>
    <dgm:cxn modelId="{1097A6AF-3DA7-48C5-8A57-F7551A5AA31D}" type="presOf" srcId="{E2348D6D-D2AD-4A17-8CC1-F3ABFA32CD40}" destId="{8092A56D-7A89-44B0-98B0-076B85AC4C6D}" srcOrd="0" destOrd="0" presId="urn:microsoft.com/office/officeart/2008/layout/LinedList"/>
    <dgm:cxn modelId="{AABFBBC2-6DFD-4EE8-9B64-D8F81E965498}" srcId="{EC9A08B0-99BB-44A4-A7EA-0595D45239BB}" destId="{E2348D6D-D2AD-4A17-8CC1-F3ABFA32CD40}" srcOrd="2" destOrd="0" parTransId="{4E45C082-220F-4973-9BED-9BF690A9C36C}" sibTransId="{A55AF721-8EB4-41BC-ACD0-72423009DCE8}"/>
    <dgm:cxn modelId="{07A6C0C3-45E1-426F-85C6-2710895A08C0}" type="presOf" srcId="{D96D9D07-0C61-49F1-AF39-C4255F4A90C1}" destId="{7A0F66A5-0DA2-40B4-8769-F0560BAE6A8A}" srcOrd="0" destOrd="0" presId="urn:microsoft.com/office/officeart/2008/layout/LinedList"/>
    <dgm:cxn modelId="{CBBF41CC-AC12-4818-8CEE-ADB12EF52CEC}" srcId="{EC9A08B0-99BB-44A4-A7EA-0595D45239BB}" destId="{D96D9D07-0C61-49F1-AF39-C4255F4A90C1}" srcOrd="3" destOrd="0" parTransId="{0AAEDF63-66F2-4E80-BA12-5A02CFBF64BD}" sibTransId="{947329B0-255C-489D-8CF9-D6D46897D742}"/>
    <dgm:cxn modelId="{2278FBD5-2A92-49AE-9EC4-82A86DD065BD}" type="presOf" srcId="{B7AB0747-6E49-4493-8F68-D2AD14E59DFA}" destId="{A48F17B7-DF30-4D36-A856-28F85910C641}" srcOrd="0" destOrd="0" presId="urn:microsoft.com/office/officeart/2008/layout/LinedList"/>
    <dgm:cxn modelId="{FAA9EFF4-63A9-4340-8760-40A7B44B7BC2}" srcId="{EC9A08B0-99BB-44A4-A7EA-0595D45239BB}" destId="{6A5C41DB-70B9-453C-BF50-33950ECCE8E0}" srcOrd="0" destOrd="0" parTransId="{985B2BDF-FAA0-4966-AF1C-CEC8BDCF8217}" sibTransId="{AEE6C58E-A7C4-42E2-B0AC-88509B2661E0}"/>
    <dgm:cxn modelId="{05E4BCFE-A8BE-4525-A0E7-03B9F2F51AF9}" srcId="{EC9A08B0-99BB-44A4-A7EA-0595D45239BB}" destId="{91C11818-32B8-4A99-8F48-032F69434BA7}" srcOrd="7" destOrd="0" parTransId="{91AF30AC-BA53-4AED-B83D-9D06FC88CDC1}" sibTransId="{F4604C54-0E9D-441A-9511-B8F7B8B5FAB7}"/>
    <dgm:cxn modelId="{87863249-8F99-45F6-BCA1-2C051DBF2AA7}" type="presParOf" srcId="{40BA560E-7831-456D-8FAA-3C53847EBF4D}" destId="{AA26B4C8-CF52-460C-81C8-15713D60CB5B}" srcOrd="0" destOrd="0" presId="urn:microsoft.com/office/officeart/2008/layout/LinedList"/>
    <dgm:cxn modelId="{F1A86731-FE54-4E81-B886-28F7A17D4D17}" type="presParOf" srcId="{40BA560E-7831-456D-8FAA-3C53847EBF4D}" destId="{76A57F87-5339-4162-BF2B-8E56C10ADAF6}" srcOrd="1" destOrd="0" presId="urn:microsoft.com/office/officeart/2008/layout/LinedList"/>
    <dgm:cxn modelId="{D28F489C-FC6B-4512-9860-4D078D402E9E}" type="presParOf" srcId="{76A57F87-5339-4162-BF2B-8E56C10ADAF6}" destId="{B9435FA0-1611-477D-B0FA-B1412B736089}" srcOrd="0" destOrd="0" presId="urn:microsoft.com/office/officeart/2008/layout/LinedList"/>
    <dgm:cxn modelId="{ABFC3F7E-963F-4B43-A391-328042D240D9}" type="presParOf" srcId="{76A57F87-5339-4162-BF2B-8E56C10ADAF6}" destId="{5DC0F0E3-3C73-41DC-88E2-DC43A1C1F57A}" srcOrd="1" destOrd="0" presId="urn:microsoft.com/office/officeart/2008/layout/LinedList"/>
    <dgm:cxn modelId="{5BE62523-2428-48B0-B380-1D98C5F591B9}" type="presParOf" srcId="{40BA560E-7831-456D-8FAA-3C53847EBF4D}" destId="{15297F77-0D8A-4720-AB04-EC38CD890673}" srcOrd="2" destOrd="0" presId="urn:microsoft.com/office/officeart/2008/layout/LinedList"/>
    <dgm:cxn modelId="{1E4F662B-F3F6-4B9D-A5B9-F3BF88C634AF}" type="presParOf" srcId="{40BA560E-7831-456D-8FAA-3C53847EBF4D}" destId="{E6069A96-938D-48CE-B4A7-281CACEFEA10}" srcOrd="3" destOrd="0" presId="urn:microsoft.com/office/officeart/2008/layout/LinedList"/>
    <dgm:cxn modelId="{6EE662D5-E73E-4415-8658-981151B9EE65}" type="presParOf" srcId="{E6069A96-938D-48CE-B4A7-281CACEFEA10}" destId="{BAC85FB0-587F-4266-B4BF-EA109D9A3657}" srcOrd="0" destOrd="0" presId="urn:microsoft.com/office/officeart/2008/layout/LinedList"/>
    <dgm:cxn modelId="{8BCC966E-369F-4042-854E-7B5D96927C53}" type="presParOf" srcId="{E6069A96-938D-48CE-B4A7-281CACEFEA10}" destId="{FEC82E2C-6D8A-4B86-9401-9B3C23032A82}" srcOrd="1" destOrd="0" presId="urn:microsoft.com/office/officeart/2008/layout/LinedList"/>
    <dgm:cxn modelId="{59A91449-AADD-4702-9E9F-E0FC01370019}" type="presParOf" srcId="{40BA560E-7831-456D-8FAA-3C53847EBF4D}" destId="{EC7FB82F-BBC3-4A6F-A7A7-B7D1D55CA964}" srcOrd="4" destOrd="0" presId="urn:microsoft.com/office/officeart/2008/layout/LinedList"/>
    <dgm:cxn modelId="{E6576E6C-481B-49FD-B6DB-62DFAF6CEE34}" type="presParOf" srcId="{40BA560E-7831-456D-8FAA-3C53847EBF4D}" destId="{8E0AAE67-4B08-43F2-B9F3-031381D7001B}" srcOrd="5" destOrd="0" presId="urn:microsoft.com/office/officeart/2008/layout/LinedList"/>
    <dgm:cxn modelId="{8DE4A8B8-9AC0-4D27-A4EA-46012AFC7562}" type="presParOf" srcId="{8E0AAE67-4B08-43F2-B9F3-031381D7001B}" destId="{8092A56D-7A89-44B0-98B0-076B85AC4C6D}" srcOrd="0" destOrd="0" presId="urn:microsoft.com/office/officeart/2008/layout/LinedList"/>
    <dgm:cxn modelId="{060BD65C-7F42-4D14-ADB0-A80595987B42}" type="presParOf" srcId="{8E0AAE67-4B08-43F2-B9F3-031381D7001B}" destId="{5BBB8669-8CAF-42D4-9BE7-3B4F16C71DBD}" srcOrd="1" destOrd="0" presId="urn:microsoft.com/office/officeart/2008/layout/LinedList"/>
    <dgm:cxn modelId="{4D4CD18F-3125-4739-812E-77B38CF880D0}" type="presParOf" srcId="{40BA560E-7831-456D-8FAA-3C53847EBF4D}" destId="{428CC5FA-EF33-48B1-98E9-F95DCFFC3CC4}" srcOrd="6" destOrd="0" presId="urn:microsoft.com/office/officeart/2008/layout/LinedList"/>
    <dgm:cxn modelId="{C85DF3B2-03BE-4906-AD5D-460F53E5FD2F}" type="presParOf" srcId="{40BA560E-7831-456D-8FAA-3C53847EBF4D}" destId="{65D9EACD-6F2D-459A-A5B2-5E9C6647B401}" srcOrd="7" destOrd="0" presId="urn:microsoft.com/office/officeart/2008/layout/LinedList"/>
    <dgm:cxn modelId="{C62283EC-0527-4761-A7FD-2875A1D39691}" type="presParOf" srcId="{65D9EACD-6F2D-459A-A5B2-5E9C6647B401}" destId="{7A0F66A5-0DA2-40B4-8769-F0560BAE6A8A}" srcOrd="0" destOrd="0" presId="urn:microsoft.com/office/officeart/2008/layout/LinedList"/>
    <dgm:cxn modelId="{48DFAB65-1C4D-4918-8693-609090E9DC03}" type="presParOf" srcId="{65D9EACD-6F2D-459A-A5B2-5E9C6647B401}" destId="{91618AEE-18F2-4CD1-984F-956A74399422}" srcOrd="1" destOrd="0" presId="urn:microsoft.com/office/officeart/2008/layout/LinedList"/>
    <dgm:cxn modelId="{A83776E9-8B4E-49B0-A527-85A5F674B6CB}" type="presParOf" srcId="{40BA560E-7831-456D-8FAA-3C53847EBF4D}" destId="{B37A3AF6-3859-428D-8D1D-ADD5DEECDAF1}" srcOrd="8" destOrd="0" presId="urn:microsoft.com/office/officeart/2008/layout/LinedList"/>
    <dgm:cxn modelId="{39CD31BB-3397-40B7-8A9F-E4762CC1CAC5}" type="presParOf" srcId="{40BA560E-7831-456D-8FAA-3C53847EBF4D}" destId="{35DAD5D6-AFD5-425B-99FE-1AD90DEADAE5}" srcOrd="9" destOrd="0" presId="urn:microsoft.com/office/officeart/2008/layout/LinedList"/>
    <dgm:cxn modelId="{0523D12F-9019-4DE6-B6C6-68AA6D3FE639}" type="presParOf" srcId="{35DAD5D6-AFD5-425B-99FE-1AD90DEADAE5}" destId="{94B058B4-272E-46C2-8D74-524FD0CD5185}" srcOrd="0" destOrd="0" presId="urn:microsoft.com/office/officeart/2008/layout/LinedList"/>
    <dgm:cxn modelId="{9B66FEF6-2DBB-4163-B7AC-50BB31931173}" type="presParOf" srcId="{35DAD5D6-AFD5-425B-99FE-1AD90DEADAE5}" destId="{3A379BC5-1DC1-4D16-8F8C-FFCE87E176ED}" srcOrd="1" destOrd="0" presId="urn:microsoft.com/office/officeart/2008/layout/LinedList"/>
    <dgm:cxn modelId="{FC06D726-0937-4B41-B507-35EBED6200AE}" type="presParOf" srcId="{40BA560E-7831-456D-8FAA-3C53847EBF4D}" destId="{59F668EF-F039-4933-A877-9A93D0B6982A}" srcOrd="10" destOrd="0" presId="urn:microsoft.com/office/officeart/2008/layout/LinedList"/>
    <dgm:cxn modelId="{4EB6BBD8-5532-4680-8878-9A3B233CB4C4}" type="presParOf" srcId="{40BA560E-7831-456D-8FAA-3C53847EBF4D}" destId="{19C27329-802F-410E-AA58-4E8268788D81}" srcOrd="11" destOrd="0" presId="urn:microsoft.com/office/officeart/2008/layout/LinedList"/>
    <dgm:cxn modelId="{085442D6-25ED-4C8B-9AB9-41FBA90F33F3}" type="presParOf" srcId="{19C27329-802F-410E-AA58-4E8268788D81}" destId="{C3F0FE16-1D15-4DB0-9F82-C52C42BD67DC}" srcOrd="0" destOrd="0" presId="urn:microsoft.com/office/officeart/2008/layout/LinedList"/>
    <dgm:cxn modelId="{AB53CC98-874F-4E5E-9E37-0BD6F2C4A84D}" type="presParOf" srcId="{19C27329-802F-410E-AA58-4E8268788D81}" destId="{5F6186AE-84DA-4C76-A113-D12BCC8E9D59}" srcOrd="1" destOrd="0" presId="urn:microsoft.com/office/officeart/2008/layout/LinedList"/>
    <dgm:cxn modelId="{7EB8A316-B9FE-4133-8F85-C138F831FBAF}" type="presParOf" srcId="{40BA560E-7831-456D-8FAA-3C53847EBF4D}" destId="{D9E8E8E7-E49A-42DD-87AC-16A9F408C85C}" srcOrd="12" destOrd="0" presId="urn:microsoft.com/office/officeart/2008/layout/LinedList"/>
    <dgm:cxn modelId="{37A54C70-6B22-4486-AA6F-F1E280FFB844}" type="presParOf" srcId="{40BA560E-7831-456D-8FAA-3C53847EBF4D}" destId="{42363E62-17C5-4B5D-8229-77B088FB1A05}" srcOrd="13" destOrd="0" presId="urn:microsoft.com/office/officeart/2008/layout/LinedList"/>
    <dgm:cxn modelId="{6E1AA813-FB45-4DB5-8A21-B0E487819256}" type="presParOf" srcId="{42363E62-17C5-4B5D-8229-77B088FB1A05}" destId="{A48F17B7-DF30-4D36-A856-28F85910C641}" srcOrd="0" destOrd="0" presId="urn:microsoft.com/office/officeart/2008/layout/LinedList"/>
    <dgm:cxn modelId="{44FBF0BD-22B2-43FC-AC96-83442327898B}" type="presParOf" srcId="{42363E62-17C5-4B5D-8229-77B088FB1A05}" destId="{F23BE1F7-339E-422C-A3A5-BCB6C455EB6A}" srcOrd="1" destOrd="0" presId="urn:microsoft.com/office/officeart/2008/layout/LinedList"/>
    <dgm:cxn modelId="{8F6C219F-2625-4B5B-BE4F-FDD9A3A5DC8C}" type="presParOf" srcId="{40BA560E-7831-456D-8FAA-3C53847EBF4D}" destId="{81AC2FD2-333C-4ED9-9D05-473CCD60BEB9}" srcOrd="14" destOrd="0" presId="urn:microsoft.com/office/officeart/2008/layout/LinedList"/>
    <dgm:cxn modelId="{D875403F-339E-46B8-AA26-D814087C464A}" type="presParOf" srcId="{40BA560E-7831-456D-8FAA-3C53847EBF4D}" destId="{F247C4FE-D2AD-4AA0-9791-39806CB3EF9A}" srcOrd="15" destOrd="0" presId="urn:microsoft.com/office/officeart/2008/layout/LinedList"/>
    <dgm:cxn modelId="{17CD6868-DC7B-4486-9714-065581C41B80}" type="presParOf" srcId="{F247C4FE-D2AD-4AA0-9791-39806CB3EF9A}" destId="{44DC65FB-7179-4E1E-B7FD-B6866F09177E}" srcOrd="0" destOrd="0" presId="urn:microsoft.com/office/officeart/2008/layout/LinedList"/>
    <dgm:cxn modelId="{98CE39B4-26D1-4732-83A8-6CF22BDA3621}" type="presParOf" srcId="{F247C4FE-D2AD-4AA0-9791-39806CB3EF9A}" destId="{632D32ED-800C-46BC-B2BB-BC5E00CA4D74}" srcOrd="1" destOrd="0" presId="urn:microsoft.com/office/officeart/2008/layout/LinedList"/>
    <dgm:cxn modelId="{17C8F9FA-3211-4306-ABA5-B44EF622CD9F}" type="presParOf" srcId="{40BA560E-7831-456D-8FAA-3C53847EBF4D}" destId="{4C88106C-4162-4E84-A4D2-702D666B605F}" srcOrd="16" destOrd="0" presId="urn:microsoft.com/office/officeart/2008/layout/LinedList"/>
    <dgm:cxn modelId="{9024FB77-C111-4854-A29B-A1D2F26E5BD8}" type="presParOf" srcId="{40BA560E-7831-456D-8FAA-3C53847EBF4D}" destId="{C7EEB7FB-046F-4988-8690-4449A991A45A}" srcOrd="17" destOrd="0" presId="urn:microsoft.com/office/officeart/2008/layout/LinedList"/>
    <dgm:cxn modelId="{D454B7D0-4398-4ACA-8847-D42176E1D785}" type="presParOf" srcId="{C7EEB7FB-046F-4988-8690-4449A991A45A}" destId="{7A5FBDCE-CFA9-44A2-8722-E484B230071B}" srcOrd="0" destOrd="0" presId="urn:microsoft.com/office/officeart/2008/layout/LinedList"/>
    <dgm:cxn modelId="{8717FF9D-07F0-4A1B-A229-A88093CDE6C8}" type="presParOf" srcId="{C7EEB7FB-046F-4988-8690-4449A991A45A}" destId="{F338BC39-D6AB-4422-A8B5-446E79B7433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38D21C-0B05-458A-AE30-CB51C413E636}" type="doc">
      <dgm:prSet loTypeId="urn:microsoft.com/office/officeart/2005/8/layout/cycle8" loCatId="cycle" qsTypeId="urn:microsoft.com/office/officeart/2005/8/quickstyle/simple1" qsCatId="simple" csTypeId="urn:microsoft.com/office/officeart/2005/8/colors/accent1_2" csCatId="accent1"/>
      <dgm:spPr/>
      <dgm:t>
        <a:bodyPr/>
        <a:lstStyle/>
        <a:p>
          <a:endParaRPr lang="en-US"/>
        </a:p>
      </dgm:t>
    </dgm:pt>
    <dgm:pt modelId="{33984A0A-C813-4BF7-ACAF-B947EBC8C72F}">
      <dgm:prSet/>
      <dgm:spPr/>
      <dgm:t>
        <a:bodyPr/>
        <a:lstStyle/>
        <a:p>
          <a:r>
            <a:rPr lang="en-US"/>
            <a:t>Missing light bulbs</a:t>
          </a:r>
        </a:p>
      </dgm:t>
    </dgm:pt>
    <dgm:pt modelId="{40CC098B-311B-492B-987E-B5AD679A8B9E}" type="parTrans" cxnId="{31AD6CFB-ABA5-464B-A5DB-61A46EDD1AFF}">
      <dgm:prSet/>
      <dgm:spPr/>
      <dgm:t>
        <a:bodyPr/>
        <a:lstStyle/>
        <a:p>
          <a:endParaRPr lang="en-US"/>
        </a:p>
      </dgm:t>
    </dgm:pt>
    <dgm:pt modelId="{7D3CA80A-05F1-4A5E-88A0-64926E5484F2}" type="sibTrans" cxnId="{31AD6CFB-ABA5-464B-A5DB-61A46EDD1AFF}">
      <dgm:prSet/>
      <dgm:spPr/>
      <dgm:t>
        <a:bodyPr/>
        <a:lstStyle/>
        <a:p>
          <a:endParaRPr lang="en-US"/>
        </a:p>
      </dgm:t>
    </dgm:pt>
    <dgm:pt modelId="{2521BA36-FC85-4E26-810E-C6238E781D35}">
      <dgm:prSet/>
      <dgm:spPr/>
      <dgm:t>
        <a:bodyPr/>
        <a:lstStyle/>
        <a:p>
          <a:r>
            <a:rPr lang="en-US"/>
            <a:t>Put stove back together</a:t>
          </a:r>
        </a:p>
      </dgm:t>
    </dgm:pt>
    <dgm:pt modelId="{1E3CC47B-9C7C-488F-9280-EB95BEE0A858}" type="parTrans" cxnId="{12CA181F-0942-479C-964E-ADC261216ED2}">
      <dgm:prSet/>
      <dgm:spPr/>
      <dgm:t>
        <a:bodyPr/>
        <a:lstStyle/>
        <a:p>
          <a:endParaRPr lang="en-US"/>
        </a:p>
      </dgm:t>
    </dgm:pt>
    <dgm:pt modelId="{726E995B-0407-418D-808D-8E1CCF0813E9}" type="sibTrans" cxnId="{12CA181F-0942-479C-964E-ADC261216ED2}">
      <dgm:prSet/>
      <dgm:spPr/>
      <dgm:t>
        <a:bodyPr/>
        <a:lstStyle/>
        <a:p>
          <a:endParaRPr lang="en-US"/>
        </a:p>
      </dgm:t>
    </dgm:pt>
    <dgm:pt modelId="{4E320A64-3EB7-4126-8C8C-0C5650952314}">
      <dgm:prSet/>
      <dgm:spPr/>
      <dgm:t>
        <a:bodyPr/>
        <a:lstStyle/>
        <a:p>
          <a:r>
            <a:rPr lang="en-US"/>
            <a:t>Light stove pilot light</a:t>
          </a:r>
        </a:p>
      </dgm:t>
    </dgm:pt>
    <dgm:pt modelId="{4D7E5FD8-FA57-4E60-BF96-47CA33F7B222}" type="parTrans" cxnId="{BF310AD4-1AA9-4221-986D-A41A9B0A6CA7}">
      <dgm:prSet/>
      <dgm:spPr/>
      <dgm:t>
        <a:bodyPr/>
        <a:lstStyle/>
        <a:p>
          <a:endParaRPr lang="en-US"/>
        </a:p>
      </dgm:t>
    </dgm:pt>
    <dgm:pt modelId="{BB0312D0-ACDE-4095-BA41-BDD5A2A1FB4B}" type="sibTrans" cxnId="{BF310AD4-1AA9-4221-986D-A41A9B0A6CA7}">
      <dgm:prSet/>
      <dgm:spPr/>
      <dgm:t>
        <a:bodyPr/>
        <a:lstStyle/>
        <a:p>
          <a:endParaRPr lang="en-US"/>
        </a:p>
      </dgm:t>
    </dgm:pt>
    <dgm:pt modelId="{25CF5ADC-08B7-48DA-B0C9-6812004C7CCD}">
      <dgm:prSet/>
      <dgm:spPr/>
      <dgm:t>
        <a:bodyPr/>
        <a:lstStyle/>
        <a:p>
          <a:r>
            <a:rPr lang="en-US"/>
            <a:t>Remove child safety devices</a:t>
          </a:r>
        </a:p>
      </dgm:t>
    </dgm:pt>
    <dgm:pt modelId="{6A8CFA9F-2EBF-4534-8F47-B0E02C132138}" type="parTrans" cxnId="{22BCF7B2-5EFE-40CB-B465-E5698D1FCEF2}">
      <dgm:prSet/>
      <dgm:spPr/>
      <dgm:t>
        <a:bodyPr/>
        <a:lstStyle/>
        <a:p>
          <a:endParaRPr lang="en-US"/>
        </a:p>
      </dgm:t>
    </dgm:pt>
    <dgm:pt modelId="{4A3B23C2-4C7E-49DE-B932-9BC355C4D718}" type="sibTrans" cxnId="{22BCF7B2-5EFE-40CB-B465-E5698D1FCEF2}">
      <dgm:prSet/>
      <dgm:spPr/>
      <dgm:t>
        <a:bodyPr/>
        <a:lstStyle/>
        <a:p>
          <a:endParaRPr lang="en-US"/>
        </a:p>
      </dgm:t>
    </dgm:pt>
    <dgm:pt modelId="{A88470CB-1516-4321-B0B2-95E50B3FC89E}">
      <dgm:prSet/>
      <dgm:spPr/>
      <dgm:t>
        <a:bodyPr/>
        <a:lstStyle/>
        <a:p>
          <a:r>
            <a:rPr lang="en-US"/>
            <a:t>Plug in exhaust fans</a:t>
          </a:r>
        </a:p>
      </dgm:t>
    </dgm:pt>
    <dgm:pt modelId="{11A9CBEF-24E1-4D11-B43B-735CFE8A949B}" type="parTrans" cxnId="{31C8988C-0C3A-42A6-A83A-F6D994A2C7C5}">
      <dgm:prSet/>
      <dgm:spPr/>
      <dgm:t>
        <a:bodyPr/>
        <a:lstStyle/>
        <a:p>
          <a:endParaRPr lang="en-US"/>
        </a:p>
      </dgm:t>
    </dgm:pt>
    <dgm:pt modelId="{42ECA79C-A4C2-4646-BB58-88665C29A726}" type="sibTrans" cxnId="{31C8988C-0C3A-42A6-A83A-F6D994A2C7C5}">
      <dgm:prSet/>
      <dgm:spPr/>
      <dgm:t>
        <a:bodyPr/>
        <a:lstStyle/>
        <a:p>
          <a:endParaRPr lang="en-US"/>
        </a:p>
      </dgm:t>
    </dgm:pt>
    <dgm:pt modelId="{607B304D-6895-4932-8868-67768D53C205}">
      <dgm:prSet/>
      <dgm:spPr/>
      <dgm:t>
        <a:bodyPr/>
        <a:lstStyle/>
        <a:p>
          <a:r>
            <a:rPr lang="en-US"/>
            <a:t>Make access</a:t>
          </a:r>
        </a:p>
      </dgm:t>
    </dgm:pt>
    <dgm:pt modelId="{2C4121B9-BBD5-49D1-BA90-4AFB19E5B68A}" type="parTrans" cxnId="{802FC5A5-A48E-4BFA-BB93-FB6DCC8EFC8B}">
      <dgm:prSet/>
      <dgm:spPr/>
      <dgm:t>
        <a:bodyPr/>
        <a:lstStyle/>
        <a:p>
          <a:endParaRPr lang="en-US"/>
        </a:p>
      </dgm:t>
    </dgm:pt>
    <dgm:pt modelId="{6C44F1A9-C8CF-4D81-B643-B956C993591D}" type="sibTrans" cxnId="{802FC5A5-A48E-4BFA-BB93-FB6DCC8EFC8B}">
      <dgm:prSet/>
      <dgm:spPr/>
      <dgm:t>
        <a:bodyPr/>
        <a:lstStyle/>
        <a:p>
          <a:endParaRPr lang="en-US"/>
        </a:p>
      </dgm:t>
    </dgm:pt>
    <dgm:pt modelId="{DC1B5628-740F-4465-9000-2088525F2D12}" type="pres">
      <dgm:prSet presAssocID="{D738D21C-0B05-458A-AE30-CB51C413E636}" presName="compositeShape" presStyleCnt="0">
        <dgm:presLayoutVars>
          <dgm:chMax val="7"/>
          <dgm:dir/>
          <dgm:resizeHandles val="exact"/>
        </dgm:presLayoutVars>
      </dgm:prSet>
      <dgm:spPr/>
    </dgm:pt>
    <dgm:pt modelId="{C8F01B89-3415-43EA-8569-16AB3FF35C36}" type="pres">
      <dgm:prSet presAssocID="{D738D21C-0B05-458A-AE30-CB51C413E636}" presName="wedge1" presStyleLbl="node1" presStyleIdx="0" presStyleCnt="6"/>
      <dgm:spPr/>
    </dgm:pt>
    <dgm:pt modelId="{5AC2A4C6-D0B4-4C80-9720-AE3D503D2E0D}" type="pres">
      <dgm:prSet presAssocID="{D738D21C-0B05-458A-AE30-CB51C413E636}" presName="dummy1a" presStyleCnt="0"/>
      <dgm:spPr/>
    </dgm:pt>
    <dgm:pt modelId="{C16ECEA9-C064-4FF7-88BA-222E264BD386}" type="pres">
      <dgm:prSet presAssocID="{D738D21C-0B05-458A-AE30-CB51C413E636}" presName="dummy1b" presStyleCnt="0"/>
      <dgm:spPr/>
    </dgm:pt>
    <dgm:pt modelId="{E39F7B6C-1972-484A-A60A-155C1E91580B}" type="pres">
      <dgm:prSet presAssocID="{D738D21C-0B05-458A-AE30-CB51C413E636}" presName="wedge1Tx" presStyleLbl="node1" presStyleIdx="0" presStyleCnt="6">
        <dgm:presLayoutVars>
          <dgm:chMax val="0"/>
          <dgm:chPref val="0"/>
          <dgm:bulletEnabled val="1"/>
        </dgm:presLayoutVars>
      </dgm:prSet>
      <dgm:spPr/>
    </dgm:pt>
    <dgm:pt modelId="{FB1F1B4C-10AC-4501-A411-6DD2C4899F07}" type="pres">
      <dgm:prSet presAssocID="{D738D21C-0B05-458A-AE30-CB51C413E636}" presName="wedge2" presStyleLbl="node1" presStyleIdx="1" presStyleCnt="6"/>
      <dgm:spPr/>
    </dgm:pt>
    <dgm:pt modelId="{CCD3A02E-C426-4D8F-8B24-62B2FB30C03C}" type="pres">
      <dgm:prSet presAssocID="{D738D21C-0B05-458A-AE30-CB51C413E636}" presName="dummy2a" presStyleCnt="0"/>
      <dgm:spPr/>
    </dgm:pt>
    <dgm:pt modelId="{5761F5A4-F689-40ED-8CB9-EE4125D5DA32}" type="pres">
      <dgm:prSet presAssocID="{D738D21C-0B05-458A-AE30-CB51C413E636}" presName="dummy2b" presStyleCnt="0"/>
      <dgm:spPr/>
    </dgm:pt>
    <dgm:pt modelId="{2DE81A49-EED1-4DF1-8933-4A7E0D6BCC6C}" type="pres">
      <dgm:prSet presAssocID="{D738D21C-0B05-458A-AE30-CB51C413E636}" presName="wedge2Tx" presStyleLbl="node1" presStyleIdx="1" presStyleCnt="6">
        <dgm:presLayoutVars>
          <dgm:chMax val="0"/>
          <dgm:chPref val="0"/>
          <dgm:bulletEnabled val="1"/>
        </dgm:presLayoutVars>
      </dgm:prSet>
      <dgm:spPr/>
    </dgm:pt>
    <dgm:pt modelId="{BA25A9F3-E864-42A3-8B52-03C4F705B4D4}" type="pres">
      <dgm:prSet presAssocID="{D738D21C-0B05-458A-AE30-CB51C413E636}" presName="wedge3" presStyleLbl="node1" presStyleIdx="2" presStyleCnt="6"/>
      <dgm:spPr/>
    </dgm:pt>
    <dgm:pt modelId="{72261F6D-6A29-40B5-B625-52047F4EF6C2}" type="pres">
      <dgm:prSet presAssocID="{D738D21C-0B05-458A-AE30-CB51C413E636}" presName="dummy3a" presStyleCnt="0"/>
      <dgm:spPr/>
    </dgm:pt>
    <dgm:pt modelId="{DC415655-551A-433B-B7E0-AF7A0528F475}" type="pres">
      <dgm:prSet presAssocID="{D738D21C-0B05-458A-AE30-CB51C413E636}" presName="dummy3b" presStyleCnt="0"/>
      <dgm:spPr/>
    </dgm:pt>
    <dgm:pt modelId="{6828431A-3542-4598-B498-E3CB9782FC05}" type="pres">
      <dgm:prSet presAssocID="{D738D21C-0B05-458A-AE30-CB51C413E636}" presName="wedge3Tx" presStyleLbl="node1" presStyleIdx="2" presStyleCnt="6">
        <dgm:presLayoutVars>
          <dgm:chMax val="0"/>
          <dgm:chPref val="0"/>
          <dgm:bulletEnabled val="1"/>
        </dgm:presLayoutVars>
      </dgm:prSet>
      <dgm:spPr/>
    </dgm:pt>
    <dgm:pt modelId="{782EAE2A-5C77-4D34-8562-DDA628C28534}" type="pres">
      <dgm:prSet presAssocID="{D738D21C-0B05-458A-AE30-CB51C413E636}" presName="wedge4" presStyleLbl="node1" presStyleIdx="3" presStyleCnt="6"/>
      <dgm:spPr/>
    </dgm:pt>
    <dgm:pt modelId="{1FDD53E0-7B09-4ABC-92B0-8B635DF72B4E}" type="pres">
      <dgm:prSet presAssocID="{D738D21C-0B05-458A-AE30-CB51C413E636}" presName="dummy4a" presStyleCnt="0"/>
      <dgm:spPr/>
    </dgm:pt>
    <dgm:pt modelId="{33E1E216-4803-4D99-8063-F5F379166F70}" type="pres">
      <dgm:prSet presAssocID="{D738D21C-0B05-458A-AE30-CB51C413E636}" presName="dummy4b" presStyleCnt="0"/>
      <dgm:spPr/>
    </dgm:pt>
    <dgm:pt modelId="{90483C47-C60D-41B0-92C6-4BAA6797BEEB}" type="pres">
      <dgm:prSet presAssocID="{D738D21C-0B05-458A-AE30-CB51C413E636}" presName="wedge4Tx" presStyleLbl="node1" presStyleIdx="3" presStyleCnt="6">
        <dgm:presLayoutVars>
          <dgm:chMax val="0"/>
          <dgm:chPref val="0"/>
          <dgm:bulletEnabled val="1"/>
        </dgm:presLayoutVars>
      </dgm:prSet>
      <dgm:spPr/>
    </dgm:pt>
    <dgm:pt modelId="{B92E1E33-32B3-4214-8510-27AD7016D1BF}" type="pres">
      <dgm:prSet presAssocID="{D738D21C-0B05-458A-AE30-CB51C413E636}" presName="wedge5" presStyleLbl="node1" presStyleIdx="4" presStyleCnt="6"/>
      <dgm:spPr/>
    </dgm:pt>
    <dgm:pt modelId="{E919EE33-C665-41CF-91C9-BF2D6FD92EEB}" type="pres">
      <dgm:prSet presAssocID="{D738D21C-0B05-458A-AE30-CB51C413E636}" presName="dummy5a" presStyleCnt="0"/>
      <dgm:spPr/>
    </dgm:pt>
    <dgm:pt modelId="{3211112C-464F-4714-A55C-B0C8C9BE8BEA}" type="pres">
      <dgm:prSet presAssocID="{D738D21C-0B05-458A-AE30-CB51C413E636}" presName="dummy5b" presStyleCnt="0"/>
      <dgm:spPr/>
    </dgm:pt>
    <dgm:pt modelId="{6F40156A-F86A-45B9-9E9E-A2B8C142429C}" type="pres">
      <dgm:prSet presAssocID="{D738D21C-0B05-458A-AE30-CB51C413E636}" presName="wedge5Tx" presStyleLbl="node1" presStyleIdx="4" presStyleCnt="6">
        <dgm:presLayoutVars>
          <dgm:chMax val="0"/>
          <dgm:chPref val="0"/>
          <dgm:bulletEnabled val="1"/>
        </dgm:presLayoutVars>
      </dgm:prSet>
      <dgm:spPr/>
    </dgm:pt>
    <dgm:pt modelId="{01AB46F6-CA85-480D-994D-5ACF1A7B8B5F}" type="pres">
      <dgm:prSet presAssocID="{D738D21C-0B05-458A-AE30-CB51C413E636}" presName="wedge6" presStyleLbl="node1" presStyleIdx="5" presStyleCnt="6"/>
      <dgm:spPr/>
    </dgm:pt>
    <dgm:pt modelId="{5BB5E311-976D-431B-9AC0-5AAA6B2913CE}" type="pres">
      <dgm:prSet presAssocID="{D738D21C-0B05-458A-AE30-CB51C413E636}" presName="dummy6a" presStyleCnt="0"/>
      <dgm:spPr/>
    </dgm:pt>
    <dgm:pt modelId="{3EDE974A-710E-49F6-AFC7-FD7C005EF253}" type="pres">
      <dgm:prSet presAssocID="{D738D21C-0B05-458A-AE30-CB51C413E636}" presName="dummy6b" presStyleCnt="0"/>
      <dgm:spPr/>
    </dgm:pt>
    <dgm:pt modelId="{EA6D6086-3DA9-4B26-BE3E-328DC4287F15}" type="pres">
      <dgm:prSet presAssocID="{D738D21C-0B05-458A-AE30-CB51C413E636}" presName="wedge6Tx" presStyleLbl="node1" presStyleIdx="5" presStyleCnt="6">
        <dgm:presLayoutVars>
          <dgm:chMax val="0"/>
          <dgm:chPref val="0"/>
          <dgm:bulletEnabled val="1"/>
        </dgm:presLayoutVars>
      </dgm:prSet>
      <dgm:spPr/>
    </dgm:pt>
    <dgm:pt modelId="{15DBF5C3-850D-4480-A392-2FFA32E94147}" type="pres">
      <dgm:prSet presAssocID="{7D3CA80A-05F1-4A5E-88A0-64926E5484F2}" presName="arrowWedge1" presStyleLbl="fgSibTrans2D1" presStyleIdx="0" presStyleCnt="6"/>
      <dgm:spPr/>
    </dgm:pt>
    <dgm:pt modelId="{1FA96006-1945-488C-BB4E-59EE61F5EAF4}" type="pres">
      <dgm:prSet presAssocID="{726E995B-0407-418D-808D-8E1CCF0813E9}" presName="arrowWedge2" presStyleLbl="fgSibTrans2D1" presStyleIdx="1" presStyleCnt="6"/>
      <dgm:spPr/>
    </dgm:pt>
    <dgm:pt modelId="{A922DE5D-01B6-4757-B557-A60CB9300759}" type="pres">
      <dgm:prSet presAssocID="{BB0312D0-ACDE-4095-BA41-BDD5A2A1FB4B}" presName="arrowWedge3" presStyleLbl="fgSibTrans2D1" presStyleIdx="2" presStyleCnt="6"/>
      <dgm:spPr/>
    </dgm:pt>
    <dgm:pt modelId="{B7220B54-29C8-445B-B65F-DE6239E9FA47}" type="pres">
      <dgm:prSet presAssocID="{4A3B23C2-4C7E-49DE-B932-9BC355C4D718}" presName="arrowWedge4" presStyleLbl="fgSibTrans2D1" presStyleIdx="3" presStyleCnt="6"/>
      <dgm:spPr/>
    </dgm:pt>
    <dgm:pt modelId="{E3E91EC3-10F7-42E4-BDF7-6F8B34E3E46A}" type="pres">
      <dgm:prSet presAssocID="{42ECA79C-A4C2-4646-BB58-88665C29A726}" presName="arrowWedge5" presStyleLbl="fgSibTrans2D1" presStyleIdx="4" presStyleCnt="6"/>
      <dgm:spPr/>
    </dgm:pt>
    <dgm:pt modelId="{5FFD8669-F71F-4F97-B6B8-81C0719C3526}" type="pres">
      <dgm:prSet presAssocID="{6C44F1A9-C8CF-4D81-B643-B956C993591D}" presName="arrowWedge6" presStyleLbl="fgSibTrans2D1" presStyleIdx="5" presStyleCnt="6"/>
      <dgm:spPr/>
    </dgm:pt>
  </dgm:ptLst>
  <dgm:cxnLst>
    <dgm:cxn modelId="{36DC2F08-1FD3-4D8B-9C85-D7FD6DF8F372}" type="presOf" srcId="{25CF5ADC-08B7-48DA-B0C9-6812004C7CCD}" destId="{90483C47-C60D-41B0-92C6-4BAA6797BEEB}" srcOrd="1" destOrd="0" presId="urn:microsoft.com/office/officeart/2005/8/layout/cycle8"/>
    <dgm:cxn modelId="{12CA181F-0942-479C-964E-ADC261216ED2}" srcId="{D738D21C-0B05-458A-AE30-CB51C413E636}" destId="{2521BA36-FC85-4E26-810E-C6238E781D35}" srcOrd="1" destOrd="0" parTransId="{1E3CC47B-9C7C-488F-9280-EB95BEE0A858}" sibTransId="{726E995B-0407-418D-808D-8E1CCF0813E9}"/>
    <dgm:cxn modelId="{67A58A22-36E6-4914-BC51-007316D72247}" type="presOf" srcId="{2521BA36-FC85-4E26-810E-C6238E781D35}" destId="{2DE81A49-EED1-4DF1-8933-4A7E0D6BCC6C}" srcOrd="1" destOrd="0" presId="urn:microsoft.com/office/officeart/2005/8/layout/cycle8"/>
    <dgm:cxn modelId="{89227D32-73B8-4903-8866-AC42864B9654}" type="presOf" srcId="{A88470CB-1516-4321-B0B2-95E50B3FC89E}" destId="{B92E1E33-32B3-4214-8510-27AD7016D1BF}" srcOrd="0" destOrd="0" presId="urn:microsoft.com/office/officeart/2005/8/layout/cycle8"/>
    <dgm:cxn modelId="{1641A560-8CD8-4004-BDE0-20B8D5EB5987}" type="presOf" srcId="{607B304D-6895-4932-8868-67768D53C205}" destId="{EA6D6086-3DA9-4B26-BE3E-328DC4287F15}" srcOrd="1" destOrd="0" presId="urn:microsoft.com/office/officeart/2005/8/layout/cycle8"/>
    <dgm:cxn modelId="{CEEF7042-35A8-4CDD-BD03-1B0500228AE2}" type="presOf" srcId="{4E320A64-3EB7-4126-8C8C-0C5650952314}" destId="{BA25A9F3-E864-42A3-8B52-03C4F705B4D4}" srcOrd="0" destOrd="0" presId="urn:microsoft.com/office/officeart/2005/8/layout/cycle8"/>
    <dgm:cxn modelId="{EFB4B343-842C-433E-AE2D-97655CEEE6AC}" type="presOf" srcId="{33984A0A-C813-4BF7-ACAF-B947EBC8C72F}" destId="{C8F01B89-3415-43EA-8569-16AB3FF35C36}" srcOrd="0" destOrd="0" presId="urn:microsoft.com/office/officeart/2005/8/layout/cycle8"/>
    <dgm:cxn modelId="{EA38D96D-E9F8-40A7-80CA-1C03ADEE23A1}" type="presOf" srcId="{4E320A64-3EB7-4126-8C8C-0C5650952314}" destId="{6828431A-3542-4598-B498-E3CB9782FC05}" srcOrd="1" destOrd="0" presId="urn:microsoft.com/office/officeart/2005/8/layout/cycle8"/>
    <dgm:cxn modelId="{888F895A-5A66-4A15-A48B-DEA0AC569D1E}" type="presOf" srcId="{2521BA36-FC85-4E26-810E-C6238E781D35}" destId="{FB1F1B4C-10AC-4501-A411-6DD2C4899F07}" srcOrd="0" destOrd="0" presId="urn:microsoft.com/office/officeart/2005/8/layout/cycle8"/>
    <dgm:cxn modelId="{31C8988C-0C3A-42A6-A83A-F6D994A2C7C5}" srcId="{D738D21C-0B05-458A-AE30-CB51C413E636}" destId="{A88470CB-1516-4321-B0B2-95E50B3FC89E}" srcOrd="4" destOrd="0" parTransId="{11A9CBEF-24E1-4D11-B43B-735CFE8A949B}" sibTransId="{42ECA79C-A4C2-4646-BB58-88665C29A726}"/>
    <dgm:cxn modelId="{275E9E9D-835E-4C8B-BE1D-B27F7DF19DBF}" type="presOf" srcId="{33984A0A-C813-4BF7-ACAF-B947EBC8C72F}" destId="{E39F7B6C-1972-484A-A60A-155C1E91580B}" srcOrd="1" destOrd="0" presId="urn:microsoft.com/office/officeart/2005/8/layout/cycle8"/>
    <dgm:cxn modelId="{802FC5A5-A48E-4BFA-BB93-FB6DCC8EFC8B}" srcId="{D738D21C-0B05-458A-AE30-CB51C413E636}" destId="{607B304D-6895-4932-8868-67768D53C205}" srcOrd="5" destOrd="0" parTransId="{2C4121B9-BBD5-49D1-BA90-4AFB19E5B68A}" sibTransId="{6C44F1A9-C8CF-4D81-B643-B956C993591D}"/>
    <dgm:cxn modelId="{22BCF7B2-5EFE-40CB-B465-E5698D1FCEF2}" srcId="{D738D21C-0B05-458A-AE30-CB51C413E636}" destId="{25CF5ADC-08B7-48DA-B0C9-6812004C7CCD}" srcOrd="3" destOrd="0" parTransId="{6A8CFA9F-2EBF-4534-8F47-B0E02C132138}" sibTransId="{4A3B23C2-4C7E-49DE-B932-9BC355C4D718}"/>
    <dgm:cxn modelId="{F74626C3-9572-46CC-A2B2-C81C492968D7}" type="presOf" srcId="{25CF5ADC-08B7-48DA-B0C9-6812004C7CCD}" destId="{782EAE2A-5C77-4D34-8562-DDA628C28534}" srcOrd="0" destOrd="0" presId="urn:microsoft.com/office/officeart/2005/8/layout/cycle8"/>
    <dgm:cxn modelId="{1B5028CD-1B67-4044-9BC6-975345D217D9}" type="presOf" srcId="{A88470CB-1516-4321-B0B2-95E50B3FC89E}" destId="{6F40156A-F86A-45B9-9E9E-A2B8C142429C}" srcOrd="1" destOrd="0" presId="urn:microsoft.com/office/officeart/2005/8/layout/cycle8"/>
    <dgm:cxn modelId="{BF310AD4-1AA9-4221-986D-A41A9B0A6CA7}" srcId="{D738D21C-0B05-458A-AE30-CB51C413E636}" destId="{4E320A64-3EB7-4126-8C8C-0C5650952314}" srcOrd="2" destOrd="0" parTransId="{4D7E5FD8-FA57-4E60-BF96-47CA33F7B222}" sibTransId="{BB0312D0-ACDE-4095-BA41-BDD5A2A1FB4B}"/>
    <dgm:cxn modelId="{7D75D1F1-80BF-4E27-8FC3-CB51EA958031}" type="presOf" srcId="{D738D21C-0B05-458A-AE30-CB51C413E636}" destId="{DC1B5628-740F-4465-9000-2088525F2D12}" srcOrd="0" destOrd="0" presId="urn:microsoft.com/office/officeart/2005/8/layout/cycle8"/>
    <dgm:cxn modelId="{ACA24DF3-38E6-4768-8339-4CF8B9F3D4E2}" type="presOf" srcId="{607B304D-6895-4932-8868-67768D53C205}" destId="{01AB46F6-CA85-480D-994D-5ACF1A7B8B5F}" srcOrd="0" destOrd="0" presId="urn:microsoft.com/office/officeart/2005/8/layout/cycle8"/>
    <dgm:cxn modelId="{31AD6CFB-ABA5-464B-A5DB-61A46EDD1AFF}" srcId="{D738D21C-0B05-458A-AE30-CB51C413E636}" destId="{33984A0A-C813-4BF7-ACAF-B947EBC8C72F}" srcOrd="0" destOrd="0" parTransId="{40CC098B-311B-492B-987E-B5AD679A8B9E}" sibTransId="{7D3CA80A-05F1-4A5E-88A0-64926E5484F2}"/>
    <dgm:cxn modelId="{6A065371-9D56-470F-AE99-661736D1D26A}" type="presParOf" srcId="{DC1B5628-740F-4465-9000-2088525F2D12}" destId="{C8F01B89-3415-43EA-8569-16AB3FF35C36}" srcOrd="0" destOrd="0" presId="urn:microsoft.com/office/officeart/2005/8/layout/cycle8"/>
    <dgm:cxn modelId="{D33E6B0C-FB94-46D1-886C-6D522401F5BF}" type="presParOf" srcId="{DC1B5628-740F-4465-9000-2088525F2D12}" destId="{5AC2A4C6-D0B4-4C80-9720-AE3D503D2E0D}" srcOrd="1" destOrd="0" presId="urn:microsoft.com/office/officeart/2005/8/layout/cycle8"/>
    <dgm:cxn modelId="{32BD5B48-F0F9-488A-A41F-0629F4C71631}" type="presParOf" srcId="{DC1B5628-740F-4465-9000-2088525F2D12}" destId="{C16ECEA9-C064-4FF7-88BA-222E264BD386}" srcOrd="2" destOrd="0" presId="urn:microsoft.com/office/officeart/2005/8/layout/cycle8"/>
    <dgm:cxn modelId="{5B7FD7F4-D84E-4A2D-8782-B98175B73463}" type="presParOf" srcId="{DC1B5628-740F-4465-9000-2088525F2D12}" destId="{E39F7B6C-1972-484A-A60A-155C1E91580B}" srcOrd="3" destOrd="0" presId="urn:microsoft.com/office/officeart/2005/8/layout/cycle8"/>
    <dgm:cxn modelId="{D7004977-359A-4C15-9AEF-82DF6F26DC8D}" type="presParOf" srcId="{DC1B5628-740F-4465-9000-2088525F2D12}" destId="{FB1F1B4C-10AC-4501-A411-6DD2C4899F07}" srcOrd="4" destOrd="0" presId="urn:microsoft.com/office/officeart/2005/8/layout/cycle8"/>
    <dgm:cxn modelId="{53354322-6597-4B11-B704-4126FF69F5D4}" type="presParOf" srcId="{DC1B5628-740F-4465-9000-2088525F2D12}" destId="{CCD3A02E-C426-4D8F-8B24-62B2FB30C03C}" srcOrd="5" destOrd="0" presId="urn:microsoft.com/office/officeart/2005/8/layout/cycle8"/>
    <dgm:cxn modelId="{3E11511F-FB6D-4195-AD5E-76FD45BAB84A}" type="presParOf" srcId="{DC1B5628-740F-4465-9000-2088525F2D12}" destId="{5761F5A4-F689-40ED-8CB9-EE4125D5DA32}" srcOrd="6" destOrd="0" presId="urn:microsoft.com/office/officeart/2005/8/layout/cycle8"/>
    <dgm:cxn modelId="{F34A84D3-A3A4-4ECA-AD67-878483C820E2}" type="presParOf" srcId="{DC1B5628-740F-4465-9000-2088525F2D12}" destId="{2DE81A49-EED1-4DF1-8933-4A7E0D6BCC6C}" srcOrd="7" destOrd="0" presId="urn:microsoft.com/office/officeart/2005/8/layout/cycle8"/>
    <dgm:cxn modelId="{CE3419F5-3E5E-4EB9-810D-03E3F0718D85}" type="presParOf" srcId="{DC1B5628-740F-4465-9000-2088525F2D12}" destId="{BA25A9F3-E864-42A3-8B52-03C4F705B4D4}" srcOrd="8" destOrd="0" presId="urn:microsoft.com/office/officeart/2005/8/layout/cycle8"/>
    <dgm:cxn modelId="{23177052-7E44-4D4C-B572-36BF5B30E8B4}" type="presParOf" srcId="{DC1B5628-740F-4465-9000-2088525F2D12}" destId="{72261F6D-6A29-40B5-B625-52047F4EF6C2}" srcOrd="9" destOrd="0" presId="urn:microsoft.com/office/officeart/2005/8/layout/cycle8"/>
    <dgm:cxn modelId="{C6E72B43-1A8E-4E05-8841-F5DC48F049F4}" type="presParOf" srcId="{DC1B5628-740F-4465-9000-2088525F2D12}" destId="{DC415655-551A-433B-B7E0-AF7A0528F475}" srcOrd="10" destOrd="0" presId="urn:microsoft.com/office/officeart/2005/8/layout/cycle8"/>
    <dgm:cxn modelId="{5B1EF653-AE3C-44BC-8BF5-21E5E8E653AC}" type="presParOf" srcId="{DC1B5628-740F-4465-9000-2088525F2D12}" destId="{6828431A-3542-4598-B498-E3CB9782FC05}" srcOrd="11" destOrd="0" presId="urn:microsoft.com/office/officeart/2005/8/layout/cycle8"/>
    <dgm:cxn modelId="{DF815F67-7797-4CA0-A186-1A0EC2B60D44}" type="presParOf" srcId="{DC1B5628-740F-4465-9000-2088525F2D12}" destId="{782EAE2A-5C77-4D34-8562-DDA628C28534}" srcOrd="12" destOrd="0" presId="urn:microsoft.com/office/officeart/2005/8/layout/cycle8"/>
    <dgm:cxn modelId="{D26A44B0-9548-4069-A50B-016405D1144C}" type="presParOf" srcId="{DC1B5628-740F-4465-9000-2088525F2D12}" destId="{1FDD53E0-7B09-4ABC-92B0-8B635DF72B4E}" srcOrd="13" destOrd="0" presId="urn:microsoft.com/office/officeart/2005/8/layout/cycle8"/>
    <dgm:cxn modelId="{488DE512-4B4C-478D-9079-F7BB14EAF889}" type="presParOf" srcId="{DC1B5628-740F-4465-9000-2088525F2D12}" destId="{33E1E216-4803-4D99-8063-F5F379166F70}" srcOrd="14" destOrd="0" presId="urn:microsoft.com/office/officeart/2005/8/layout/cycle8"/>
    <dgm:cxn modelId="{80A05C64-DDE8-4A00-8810-D134BA76A14D}" type="presParOf" srcId="{DC1B5628-740F-4465-9000-2088525F2D12}" destId="{90483C47-C60D-41B0-92C6-4BAA6797BEEB}" srcOrd="15" destOrd="0" presId="urn:microsoft.com/office/officeart/2005/8/layout/cycle8"/>
    <dgm:cxn modelId="{9C862D6E-8B26-42D6-A955-FADF07F67F37}" type="presParOf" srcId="{DC1B5628-740F-4465-9000-2088525F2D12}" destId="{B92E1E33-32B3-4214-8510-27AD7016D1BF}" srcOrd="16" destOrd="0" presId="urn:microsoft.com/office/officeart/2005/8/layout/cycle8"/>
    <dgm:cxn modelId="{93BE256D-734F-4468-94DF-CBDE8331F930}" type="presParOf" srcId="{DC1B5628-740F-4465-9000-2088525F2D12}" destId="{E919EE33-C665-41CF-91C9-BF2D6FD92EEB}" srcOrd="17" destOrd="0" presId="urn:microsoft.com/office/officeart/2005/8/layout/cycle8"/>
    <dgm:cxn modelId="{274C0176-9CCA-4E25-B841-66ED4DA05692}" type="presParOf" srcId="{DC1B5628-740F-4465-9000-2088525F2D12}" destId="{3211112C-464F-4714-A55C-B0C8C9BE8BEA}" srcOrd="18" destOrd="0" presId="urn:microsoft.com/office/officeart/2005/8/layout/cycle8"/>
    <dgm:cxn modelId="{A37B2E85-E417-43E3-B4CB-E06B5615E131}" type="presParOf" srcId="{DC1B5628-740F-4465-9000-2088525F2D12}" destId="{6F40156A-F86A-45B9-9E9E-A2B8C142429C}" srcOrd="19" destOrd="0" presId="urn:microsoft.com/office/officeart/2005/8/layout/cycle8"/>
    <dgm:cxn modelId="{F46CC342-9A5C-4EF7-83FC-DE9BEC62F2C5}" type="presParOf" srcId="{DC1B5628-740F-4465-9000-2088525F2D12}" destId="{01AB46F6-CA85-480D-994D-5ACF1A7B8B5F}" srcOrd="20" destOrd="0" presId="urn:microsoft.com/office/officeart/2005/8/layout/cycle8"/>
    <dgm:cxn modelId="{9BD1C64A-1799-424E-BC74-64E346CA69D2}" type="presParOf" srcId="{DC1B5628-740F-4465-9000-2088525F2D12}" destId="{5BB5E311-976D-431B-9AC0-5AAA6B2913CE}" srcOrd="21" destOrd="0" presId="urn:microsoft.com/office/officeart/2005/8/layout/cycle8"/>
    <dgm:cxn modelId="{61551956-EBF9-4A86-8957-3D64C4C85713}" type="presParOf" srcId="{DC1B5628-740F-4465-9000-2088525F2D12}" destId="{3EDE974A-710E-49F6-AFC7-FD7C005EF253}" srcOrd="22" destOrd="0" presId="urn:microsoft.com/office/officeart/2005/8/layout/cycle8"/>
    <dgm:cxn modelId="{4B945238-2E12-480B-82B2-4DD059522584}" type="presParOf" srcId="{DC1B5628-740F-4465-9000-2088525F2D12}" destId="{EA6D6086-3DA9-4B26-BE3E-328DC4287F15}" srcOrd="23" destOrd="0" presId="urn:microsoft.com/office/officeart/2005/8/layout/cycle8"/>
    <dgm:cxn modelId="{927BA0C3-3E15-4940-BBFF-55ECFEA80FEB}" type="presParOf" srcId="{DC1B5628-740F-4465-9000-2088525F2D12}" destId="{15DBF5C3-850D-4480-A392-2FFA32E94147}" srcOrd="24" destOrd="0" presId="urn:microsoft.com/office/officeart/2005/8/layout/cycle8"/>
    <dgm:cxn modelId="{20FF485A-5A3D-451F-8CCC-0E9499882BBF}" type="presParOf" srcId="{DC1B5628-740F-4465-9000-2088525F2D12}" destId="{1FA96006-1945-488C-BB4E-59EE61F5EAF4}" srcOrd="25" destOrd="0" presId="urn:microsoft.com/office/officeart/2005/8/layout/cycle8"/>
    <dgm:cxn modelId="{56D46126-3783-4F1A-984F-3BBC48F38F0D}" type="presParOf" srcId="{DC1B5628-740F-4465-9000-2088525F2D12}" destId="{A922DE5D-01B6-4757-B557-A60CB9300759}" srcOrd="26" destOrd="0" presId="urn:microsoft.com/office/officeart/2005/8/layout/cycle8"/>
    <dgm:cxn modelId="{3FDE7023-D62C-4CB0-AE0E-DCFE1B97EC20}" type="presParOf" srcId="{DC1B5628-740F-4465-9000-2088525F2D12}" destId="{B7220B54-29C8-445B-B65F-DE6239E9FA47}" srcOrd="27" destOrd="0" presId="urn:microsoft.com/office/officeart/2005/8/layout/cycle8"/>
    <dgm:cxn modelId="{60510F93-64FF-468E-BD57-901DB7C35A2C}" type="presParOf" srcId="{DC1B5628-740F-4465-9000-2088525F2D12}" destId="{E3E91EC3-10F7-42E4-BDF7-6F8B34E3E46A}" srcOrd="28" destOrd="0" presId="urn:microsoft.com/office/officeart/2005/8/layout/cycle8"/>
    <dgm:cxn modelId="{ABB789A7-425B-4300-AC83-F0CE11A254BD}" type="presParOf" srcId="{DC1B5628-740F-4465-9000-2088525F2D12}" destId="{5FFD8669-F71F-4F97-B6B8-81C0719C3526}"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6E748-8868-4598-8BD2-B2778C47E9E1}">
      <dsp:nvSpPr>
        <dsp:cNvPr id="0" name=""/>
        <dsp:cNvSpPr/>
      </dsp:nvSpPr>
      <dsp:spPr>
        <a:xfrm>
          <a:off x="0" y="251412"/>
          <a:ext cx="6245265" cy="164366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Management Must Participate in the inspection</a:t>
          </a:r>
        </a:p>
      </dsp:txBody>
      <dsp:txXfrm>
        <a:off x="80237" y="331649"/>
        <a:ext cx="6084791" cy="1483193"/>
      </dsp:txXfrm>
    </dsp:sp>
    <dsp:sp modelId="{31EEE1EE-DFBB-4C3D-A916-8E20139921E5}">
      <dsp:nvSpPr>
        <dsp:cNvPr id="0" name=""/>
        <dsp:cNvSpPr/>
      </dsp:nvSpPr>
      <dsp:spPr>
        <a:xfrm>
          <a:off x="0" y="1972839"/>
          <a:ext cx="6245265" cy="164366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dirty="0"/>
            <a:t>It is very important to have Maintenance present or at least in the area so that any 24-hour correction can be made</a:t>
          </a:r>
        </a:p>
      </dsp:txBody>
      <dsp:txXfrm>
        <a:off x="80237" y="2053076"/>
        <a:ext cx="6084791" cy="1483193"/>
      </dsp:txXfrm>
    </dsp:sp>
    <dsp:sp modelId="{850C27EF-5D32-4FA1-BE79-A22ECCDE25A4}">
      <dsp:nvSpPr>
        <dsp:cNvPr id="0" name=""/>
        <dsp:cNvSpPr/>
      </dsp:nvSpPr>
      <dsp:spPr>
        <a:xfrm>
          <a:off x="0" y="3694267"/>
          <a:ext cx="6245265" cy="1643667"/>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Make sure your Maintenance is familiar with the NSPIRE Standards</a:t>
          </a:r>
        </a:p>
      </dsp:txBody>
      <dsp:txXfrm>
        <a:off x="80237" y="3774504"/>
        <a:ext cx="6084791" cy="1483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BD02E-C6DB-4B2F-875F-93E9E82F60D2}">
      <dsp:nvSpPr>
        <dsp:cNvPr id="0" name=""/>
        <dsp:cNvSpPr/>
      </dsp:nvSpPr>
      <dsp:spPr>
        <a:xfrm>
          <a:off x="0" y="0"/>
          <a:ext cx="8412480" cy="8687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Correction Timeframe is based on the finding.</a:t>
          </a:r>
        </a:p>
      </dsp:txBody>
      <dsp:txXfrm>
        <a:off x="25445" y="25445"/>
        <a:ext cx="7401618" cy="817862"/>
      </dsp:txXfrm>
    </dsp:sp>
    <dsp:sp modelId="{A83CAB14-E71A-4DAF-A8C7-255E1FA086AB}">
      <dsp:nvSpPr>
        <dsp:cNvPr id="0" name=""/>
        <dsp:cNvSpPr/>
      </dsp:nvSpPr>
      <dsp:spPr>
        <a:xfrm>
          <a:off x="704545" y="1026707"/>
          <a:ext cx="8412480" cy="868752"/>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24-Hours</a:t>
          </a:r>
        </a:p>
      </dsp:txBody>
      <dsp:txXfrm>
        <a:off x="729990" y="1052152"/>
        <a:ext cx="7092355" cy="817862"/>
      </dsp:txXfrm>
    </dsp:sp>
    <dsp:sp modelId="{A87B3587-B944-4BC3-B443-5CA566079F9E}">
      <dsp:nvSpPr>
        <dsp:cNvPr id="0" name=""/>
        <dsp:cNvSpPr/>
      </dsp:nvSpPr>
      <dsp:spPr>
        <a:xfrm>
          <a:off x="1398574" y="2053415"/>
          <a:ext cx="8412480" cy="868752"/>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30-Days</a:t>
          </a:r>
        </a:p>
      </dsp:txBody>
      <dsp:txXfrm>
        <a:off x="1424019" y="2078860"/>
        <a:ext cx="7102871" cy="817862"/>
      </dsp:txXfrm>
    </dsp:sp>
    <dsp:sp modelId="{32A33A4D-00B1-4FEC-9003-87813B45C813}">
      <dsp:nvSpPr>
        <dsp:cNvPr id="0" name=""/>
        <dsp:cNvSpPr/>
      </dsp:nvSpPr>
      <dsp:spPr>
        <a:xfrm>
          <a:off x="2103119" y="3080123"/>
          <a:ext cx="8412480" cy="868752"/>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60-Days</a:t>
          </a:r>
        </a:p>
      </dsp:txBody>
      <dsp:txXfrm>
        <a:off x="2128564" y="3105568"/>
        <a:ext cx="7092355" cy="817862"/>
      </dsp:txXfrm>
    </dsp:sp>
    <dsp:sp modelId="{A1A10C9F-6CA7-46A2-B73A-B8FE1EB06672}">
      <dsp:nvSpPr>
        <dsp:cNvPr id="0" name=""/>
        <dsp:cNvSpPr/>
      </dsp:nvSpPr>
      <dsp:spPr>
        <a:xfrm>
          <a:off x="7847790" y="665385"/>
          <a:ext cx="564689" cy="5646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7974845" y="665385"/>
        <a:ext cx="310579" cy="424928"/>
      </dsp:txXfrm>
    </dsp:sp>
    <dsp:sp modelId="{905B10ED-C1CC-4A00-973B-9C944D56A01E}">
      <dsp:nvSpPr>
        <dsp:cNvPr id="0" name=""/>
        <dsp:cNvSpPr/>
      </dsp:nvSpPr>
      <dsp:spPr>
        <a:xfrm>
          <a:off x="8552335" y="1692093"/>
          <a:ext cx="564689" cy="564689"/>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8679390" y="1692093"/>
        <a:ext cx="310579" cy="424928"/>
      </dsp:txXfrm>
    </dsp:sp>
    <dsp:sp modelId="{E7375B97-E608-4B74-8197-768402FFFA50}">
      <dsp:nvSpPr>
        <dsp:cNvPr id="0" name=""/>
        <dsp:cNvSpPr/>
      </dsp:nvSpPr>
      <dsp:spPr>
        <a:xfrm>
          <a:off x="9246365" y="2718801"/>
          <a:ext cx="564689" cy="564689"/>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9373420" y="2718801"/>
        <a:ext cx="310579" cy="424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DD640-F3D1-4674-AC16-129CC6A1EB55}">
      <dsp:nvSpPr>
        <dsp:cNvPr id="0" name=""/>
        <dsp:cNvSpPr/>
      </dsp:nvSpPr>
      <dsp:spPr>
        <a:xfrm>
          <a:off x="0" y="90968"/>
          <a:ext cx="6666833" cy="721049"/>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Water Heater</a:t>
          </a:r>
          <a:endParaRPr lang="en-US" sz="1300" kern="1200"/>
        </a:p>
      </dsp:txBody>
      <dsp:txXfrm>
        <a:off x="35199" y="126167"/>
        <a:ext cx="6596435" cy="650651"/>
      </dsp:txXfrm>
    </dsp:sp>
    <dsp:sp modelId="{B04430FB-A2FD-4030-AD07-5F5BEB226363}">
      <dsp:nvSpPr>
        <dsp:cNvPr id="0" name=""/>
        <dsp:cNvSpPr/>
      </dsp:nvSpPr>
      <dsp:spPr>
        <a:xfrm>
          <a:off x="0" y="849457"/>
          <a:ext cx="6666833" cy="721049"/>
        </a:xfrm>
        <a:prstGeom prst="round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DEFICIENCY 1 – UNIT: </a:t>
          </a:r>
          <a:endParaRPr lang="en-US" sz="1300" kern="1200"/>
        </a:p>
      </dsp:txBody>
      <dsp:txXfrm>
        <a:off x="35199" y="884656"/>
        <a:ext cx="6596435" cy="650651"/>
      </dsp:txXfrm>
    </dsp:sp>
    <dsp:sp modelId="{DC6F08A6-0D15-4E99-89AF-7FFCE6901C09}">
      <dsp:nvSpPr>
        <dsp:cNvPr id="0" name=""/>
        <dsp:cNvSpPr/>
      </dsp:nvSpPr>
      <dsp:spPr>
        <a:xfrm>
          <a:off x="0" y="1607946"/>
          <a:ext cx="6666833" cy="721049"/>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TEMPERATURE PRESSURE RELIEF (TPR) VALVE HAS AN ACTIVE LEAK OR IS OBSTRUCTED OR RELIEF VALVE DISCHARGE PIPING IS DAMAGED, CAPPED, HAS AN UPWARD SLOPE, OR IS CONSTRUCTED OF UNSUITABLE MATERIAL. </a:t>
          </a:r>
          <a:endParaRPr lang="en-US" sz="1300" kern="1200"/>
        </a:p>
      </dsp:txBody>
      <dsp:txXfrm>
        <a:off x="35199" y="1643145"/>
        <a:ext cx="6596435" cy="650651"/>
      </dsp:txXfrm>
    </dsp:sp>
    <dsp:sp modelId="{960BB2B1-FC59-49F8-9E81-FAF21BFA968C}">
      <dsp:nvSpPr>
        <dsp:cNvPr id="0" name=""/>
        <dsp:cNvSpPr/>
      </dsp:nvSpPr>
      <dsp:spPr>
        <a:xfrm>
          <a:off x="0" y="2366435"/>
          <a:ext cx="6666833" cy="721049"/>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DEFICIENCY CRITERIA: 	</a:t>
          </a:r>
          <a:endParaRPr lang="en-US" sz="1300" kern="1200"/>
        </a:p>
      </dsp:txBody>
      <dsp:txXfrm>
        <a:off x="35199" y="2401634"/>
        <a:ext cx="6596435" cy="650651"/>
      </dsp:txXfrm>
    </dsp:sp>
    <dsp:sp modelId="{B4FE9074-5A88-47B5-81C9-1B3500E6C42C}">
      <dsp:nvSpPr>
        <dsp:cNvPr id="0" name=""/>
        <dsp:cNvSpPr/>
      </dsp:nvSpPr>
      <dsp:spPr>
        <a:xfrm>
          <a:off x="0" y="3124924"/>
          <a:ext cx="6666833" cy="721049"/>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TPR valve has an active leak.</a:t>
          </a:r>
          <a:endParaRPr lang="en-US" sz="1300" kern="1200"/>
        </a:p>
      </dsp:txBody>
      <dsp:txXfrm>
        <a:off x="35199" y="3160123"/>
        <a:ext cx="6596435" cy="650651"/>
      </dsp:txXfrm>
    </dsp:sp>
    <dsp:sp modelId="{677C3669-9C03-4047-9397-89A0DFE9E497}">
      <dsp:nvSpPr>
        <dsp:cNvPr id="0" name=""/>
        <dsp:cNvSpPr/>
      </dsp:nvSpPr>
      <dsp:spPr>
        <a:xfrm>
          <a:off x="0" y="3883413"/>
          <a:ext cx="6666833" cy="721049"/>
        </a:xfrm>
        <a:prstGeom prst="round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TPR valve is obstructed such that the TPR valve is unable to be fully actuated. </a:t>
          </a:r>
          <a:endParaRPr lang="en-US" sz="1300" kern="1200"/>
        </a:p>
      </dsp:txBody>
      <dsp:txXfrm>
        <a:off x="35199" y="3918612"/>
        <a:ext cx="6596435" cy="650651"/>
      </dsp:txXfrm>
    </dsp:sp>
    <dsp:sp modelId="{4140647B-F4D5-4951-AC17-43ABB92AAAEB}">
      <dsp:nvSpPr>
        <dsp:cNvPr id="0" name=""/>
        <dsp:cNvSpPr/>
      </dsp:nvSpPr>
      <dsp:spPr>
        <a:xfrm>
          <a:off x="0" y="4641902"/>
          <a:ext cx="6666833" cy="721049"/>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baseline="0"/>
            <a:t>Relief valve discharge piping is damaged (i.e., visibly defective; impacts functionality), capped, has an upward slope, or is constructed of unsuitable material. 	</a:t>
          </a:r>
          <a:endParaRPr lang="en-US" sz="1300" kern="1200"/>
        </a:p>
      </dsp:txBody>
      <dsp:txXfrm>
        <a:off x="35199" y="4677101"/>
        <a:ext cx="6596435" cy="6506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2A495-884B-4381-B736-A712F8C0C7B7}">
      <dsp:nvSpPr>
        <dsp:cNvPr id="0" name=""/>
        <dsp:cNvSpPr/>
      </dsp:nvSpPr>
      <dsp:spPr>
        <a:xfrm>
          <a:off x="1679220" y="37850"/>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97905D-9A1F-47B7-899A-4DE55A96DA7A}">
      <dsp:nvSpPr>
        <dsp:cNvPr id="0" name=""/>
        <dsp:cNvSpPr/>
      </dsp:nvSpPr>
      <dsp:spPr>
        <a:xfrm>
          <a:off x="491220" y="245205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dirty="0"/>
            <a:t>Wall-Mounted Light Fixtures/Bulb Modifications</a:t>
          </a:r>
        </a:p>
      </dsp:txBody>
      <dsp:txXfrm>
        <a:off x="491220" y="2452051"/>
        <a:ext cx="4320000" cy="720000"/>
      </dsp:txXfrm>
    </dsp:sp>
    <dsp:sp modelId="{50A00AC7-3F49-43B2-B879-3090B4F3C4B7}">
      <dsp:nvSpPr>
        <dsp:cNvPr id="0" name=""/>
        <dsp:cNvSpPr/>
      </dsp:nvSpPr>
      <dsp:spPr>
        <a:xfrm>
          <a:off x="6755220" y="37850"/>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526164-8679-4FEC-AFF9-A19C7B9C265F}">
      <dsp:nvSpPr>
        <dsp:cNvPr id="0" name=""/>
        <dsp:cNvSpPr/>
      </dsp:nvSpPr>
      <dsp:spPr>
        <a:xfrm>
          <a:off x="5567220" y="2452051"/>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Egress</a:t>
          </a:r>
        </a:p>
      </dsp:txBody>
      <dsp:txXfrm>
        <a:off x="5567220" y="2452051"/>
        <a:ext cx="432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B4C8-CF52-460C-81C8-15713D60CB5B}">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435FA0-1611-477D-B0FA-B1412B736089}">
      <dsp:nvSpPr>
        <dsp:cNvPr id="0" name=""/>
        <dsp:cNvSpPr/>
      </dsp:nvSpPr>
      <dsp:spPr>
        <a:xfrm>
          <a:off x="0" y="67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TITLE: EGRESS</a:t>
          </a:r>
        </a:p>
      </dsp:txBody>
      <dsp:txXfrm>
        <a:off x="0" y="675"/>
        <a:ext cx="6900512" cy="614976"/>
      </dsp:txXfrm>
    </dsp:sp>
    <dsp:sp modelId="{15297F77-0D8A-4720-AB04-EC38CD890673}">
      <dsp:nvSpPr>
        <dsp:cNvPr id="0" name=""/>
        <dsp:cNvSpPr/>
      </dsp:nvSpPr>
      <dsp:spPr>
        <a:xfrm>
          <a:off x="0" y="615652"/>
          <a:ext cx="6900512" cy="0"/>
        </a:xfrm>
        <a:prstGeom prst="line">
          <a:avLst/>
        </a:prstGeom>
        <a:solidFill>
          <a:schemeClr val="accent2">
            <a:hueOff val="-181920"/>
            <a:satOff val="-10491"/>
            <a:lumOff val="1078"/>
            <a:alphaOff val="0"/>
          </a:schemeClr>
        </a:solidFill>
        <a:ln w="12700" cap="flat" cmpd="sng" algn="ctr">
          <a:solidFill>
            <a:schemeClr val="accent2">
              <a:hueOff val="-181920"/>
              <a:satOff val="-10491"/>
              <a:lumOff val="107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C85FB0-587F-4266-B4BF-EA109D9A3657}">
      <dsp:nvSpPr>
        <dsp:cNvPr id="0" name=""/>
        <dsp:cNvSpPr/>
      </dsp:nvSpPr>
      <dsp:spPr>
        <a:xfrm>
          <a:off x="0" y="61565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VERSION: V3.0</a:t>
          </a:r>
        </a:p>
      </dsp:txBody>
      <dsp:txXfrm>
        <a:off x="0" y="615652"/>
        <a:ext cx="6900512" cy="614976"/>
      </dsp:txXfrm>
    </dsp:sp>
    <dsp:sp modelId="{EC7FB82F-BBC3-4A6F-A7A7-B7D1D55CA964}">
      <dsp:nvSpPr>
        <dsp:cNvPr id="0" name=""/>
        <dsp:cNvSpPr/>
      </dsp:nvSpPr>
      <dsp:spPr>
        <a:xfrm>
          <a:off x="0" y="1230628"/>
          <a:ext cx="6900512"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92A56D-7A89-44B0-98B0-076B85AC4C6D}">
      <dsp:nvSpPr>
        <dsp:cNvPr id="0" name=""/>
        <dsp:cNvSpPr/>
      </dsp:nvSpPr>
      <dsp:spPr>
        <a:xfrm>
          <a:off x="0" y="123062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DATE PUBLISHED: 08/11/23</a:t>
          </a:r>
        </a:p>
      </dsp:txBody>
      <dsp:txXfrm>
        <a:off x="0" y="1230628"/>
        <a:ext cx="6900512" cy="614976"/>
      </dsp:txXfrm>
    </dsp:sp>
    <dsp:sp modelId="{428CC5FA-EF33-48B1-98E9-F95DCFFC3CC4}">
      <dsp:nvSpPr>
        <dsp:cNvPr id="0" name=""/>
        <dsp:cNvSpPr/>
      </dsp:nvSpPr>
      <dsp:spPr>
        <a:xfrm>
          <a:off x="0" y="1845605"/>
          <a:ext cx="6900512" cy="0"/>
        </a:xfrm>
        <a:prstGeom prst="line">
          <a:avLst/>
        </a:prstGeom>
        <a:solidFill>
          <a:schemeClr val="accent2">
            <a:hueOff val="-545761"/>
            <a:satOff val="-31473"/>
            <a:lumOff val="3235"/>
            <a:alphaOff val="0"/>
          </a:schemeClr>
        </a:solidFill>
        <a:ln w="12700" cap="flat" cmpd="sng" algn="ctr">
          <a:solidFill>
            <a:schemeClr val="accent2">
              <a:hueOff val="-545761"/>
              <a:satOff val="-31473"/>
              <a:lumOff val="32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0F66A5-0DA2-40B4-8769-F0560BAE6A8A}">
      <dsp:nvSpPr>
        <dsp:cNvPr id="0" name=""/>
        <dsp:cNvSpPr/>
      </dsp:nvSpPr>
      <dsp:spPr>
        <a:xfrm>
          <a:off x="0" y="184560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DEFINITION:</a:t>
          </a:r>
        </a:p>
      </dsp:txBody>
      <dsp:txXfrm>
        <a:off x="0" y="1845605"/>
        <a:ext cx="6900512" cy="614976"/>
      </dsp:txXfrm>
    </dsp:sp>
    <dsp:sp modelId="{B37A3AF6-3859-428D-8D1D-ADD5DEECDAF1}">
      <dsp:nvSpPr>
        <dsp:cNvPr id="0" name=""/>
        <dsp:cNvSpPr/>
      </dsp:nvSpPr>
      <dsp:spPr>
        <a:xfrm>
          <a:off x="0" y="2460582"/>
          <a:ext cx="6900512"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B058B4-272E-46C2-8D74-524FD0CD5185}">
      <dsp:nvSpPr>
        <dsp:cNvPr id="0" name=""/>
        <dsp:cNvSpPr/>
      </dsp:nvSpPr>
      <dsp:spPr>
        <a:xfrm>
          <a:off x="0" y="246058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A safe, continuous, and unobstructed path of travel from any point in the building, unit, or structure to the public way.</a:t>
          </a:r>
        </a:p>
      </dsp:txBody>
      <dsp:txXfrm>
        <a:off x="0" y="2460582"/>
        <a:ext cx="6900512" cy="614976"/>
      </dsp:txXfrm>
    </dsp:sp>
    <dsp:sp modelId="{59F668EF-F039-4933-A877-9A93D0B6982A}">
      <dsp:nvSpPr>
        <dsp:cNvPr id="0" name=""/>
        <dsp:cNvSpPr/>
      </dsp:nvSpPr>
      <dsp:spPr>
        <a:xfrm>
          <a:off x="0" y="3075558"/>
          <a:ext cx="6900512" cy="0"/>
        </a:xfrm>
        <a:prstGeom prst="line">
          <a:avLst/>
        </a:prstGeom>
        <a:solidFill>
          <a:schemeClr val="accent2">
            <a:hueOff val="-909602"/>
            <a:satOff val="-52455"/>
            <a:lumOff val="5392"/>
            <a:alphaOff val="0"/>
          </a:schemeClr>
        </a:solidFill>
        <a:ln w="12700" cap="flat" cmpd="sng" algn="ctr">
          <a:solidFill>
            <a:schemeClr val="accent2">
              <a:hueOff val="-909602"/>
              <a:satOff val="-52455"/>
              <a:lumOff val="539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0FE16-1D15-4DB0-9F82-C52C42BD67DC}">
      <dsp:nvSpPr>
        <dsp:cNvPr id="0" name=""/>
        <dsp:cNvSpPr/>
      </dsp:nvSpPr>
      <dsp:spPr>
        <a:xfrm>
          <a:off x="0" y="307555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PURPOSE:</a:t>
          </a:r>
        </a:p>
      </dsp:txBody>
      <dsp:txXfrm>
        <a:off x="0" y="3075558"/>
        <a:ext cx="6900512" cy="614976"/>
      </dsp:txXfrm>
    </dsp:sp>
    <dsp:sp modelId="{D9E8E8E7-E49A-42DD-87AC-16A9F408C85C}">
      <dsp:nvSpPr>
        <dsp:cNvPr id="0" name=""/>
        <dsp:cNvSpPr/>
      </dsp:nvSpPr>
      <dsp:spPr>
        <a:xfrm>
          <a:off x="0" y="3690535"/>
          <a:ext cx="6900512"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F17B7-DF30-4D36-A856-28F85910C641}">
      <dsp:nvSpPr>
        <dsp:cNvPr id="0" name=""/>
        <dsp:cNvSpPr/>
      </dsp:nvSpPr>
      <dsp:spPr>
        <a:xfrm>
          <a:off x="0" y="3690535"/>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Provide a means of escape and rescue access in the event of an emergency.</a:t>
          </a:r>
        </a:p>
      </dsp:txBody>
      <dsp:txXfrm>
        <a:off x="0" y="3690535"/>
        <a:ext cx="6900512" cy="614976"/>
      </dsp:txXfrm>
    </dsp:sp>
    <dsp:sp modelId="{81AC2FD2-333C-4ED9-9D05-473CCD60BEB9}">
      <dsp:nvSpPr>
        <dsp:cNvPr id="0" name=""/>
        <dsp:cNvSpPr/>
      </dsp:nvSpPr>
      <dsp:spPr>
        <a:xfrm>
          <a:off x="0" y="4305512"/>
          <a:ext cx="6900512" cy="0"/>
        </a:xfrm>
        <a:prstGeom prst="line">
          <a:avLst/>
        </a:prstGeom>
        <a:solidFill>
          <a:schemeClr val="accent2">
            <a:hueOff val="-1273443"/>
            <a:satOff val="-73437"/>
            <a:lumOff val="7549"/>
            <a:alphaOff val="0"/>
          </a:schemeClr>
        </a:solidFill>
        <a:ln w="12700" cap="flat" cmpd="sng" algn="ctr">
          <a:solidFill>
            <a:schemeClr val="accent2">
              <a:hueOff val="-1273443"/>
              <a:satOff val="-73437"/>
              <a:lumOff val="7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DC65FB-7179-4E1E-B7FD-B6866F09177E}">
      <dsp:nvSpPr>
        <dsp:cNvPr id="0" name=""/>
        <dsp:cNvSpPr/>
      </dsp:nvSpPr>
      <dsp:spPr>
        <a:xfrm>
          <a:off x="0" y="4305512"/>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COMMON COMPONENTS:</a:t>
          </a:r>
        </a:p>
      </dsp:txBody>
      <dsp:txXfrm>
        <a:off x="0" y="4305512"/>
        <a:ext cx="6900512" cy="614976"/>
      </dsp:txXfrm>
    </dsp:sp>
    <dsp:sp modelId="{4C88106C-4162-4E84-A4D2-702D666B605F}">
      <dsp:nvSpPr>
        <dsp:cNvPr id="0" name=""/>
        <dsp:cNvSpPr/>
      </dsp:nvSpPr>
      <dsp:spPr>
        <a:xfrm>
          <a:off x="0" y="4920488"/>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5FBDCE-CFA9-44A2-8722-E484B230071B}">
      <dsp:nvSpPr>
        <dsp:cNvPr id="0" name=""/>
        <dsp:cNvSpPr/>
      </dsp:nvSpPr>
      <dsp:spPr>
        <a:xfrm>
          <a:off x="0" y="4920488"/>
          <a:ext cx="6900512" cy="614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Door; Window; Escape ladder; Fire escape; Stairwell</a:t>
          </a:r>
        </a:p>
      </dsp:txBody>
      <dsp:txXfrm>
        <a:off x="0" y="4920488"/>
        <a:ext cx="6900512" cy="6149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01B89-3415-43EA-8569-16AB3FF35C36}">
      <dsp:nvSpPr>
        <dsp:cNvPr id="0" name=""/>
        <dsp:cNvSpPr/>
      </dsp:nvSpPr>
      <dsp:spPr>
        <a:xfrm>
          <a:off x="577494" y="338024"/>
          <a:ext cx="4769703" cy="4769703"/>
        </a:xfrm>
        <a:prstGeom prst="pie">
          <a:avLst>
            <a:gd name="adj1" fmla="val 16200000"/>
            <a:gd name="adj2" fmla="val 19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Missing light bulbs</a:t>
          </a:r>
        </a:p>
      </dsp:txBody>
      <dsp:txXfrm>
        <a:off x="3075910" y="947297"/>
        <a:ext cx="1249208" cy="965297"/>
      </dsp:txXfrm>
    </dsp:sp>
    <dsp:sp modelId="{FB1F1B4C-10AC-4501-A411-6DD2C4899F07}">
      <dsp:nvSpPr>
        <dsp:cNvPr id="0" name=""/>
        <dsp:cNvSpPr/>
      </dsp:nvSpPr>
      <dsp:spPr>
        <a:xfrm>
          <a:off x="634276" y="436257"/>
          <a:ext cx="4769703" cy="4769703"/>
        </a:xfrm>
        <a:prstGeom prst="pie">
          <a:avLst>
            <a:gd name="adj1" fmla="val 198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Put stove back together</a:t>
          </a:r>
        </a:p>
      </dsp:txBody>
      <dsp:txXfrm>
        <a:off x="3870861" y="2366851"/>
        <a:ext cx="1305990" cy="936906"/>
      </dsp:txXfrm>
    </dsp:sp>
    <dsp:sp modelId="{BA25A9F3-E864-42A3-8B52-03C4F705B4D4}">
      <dsp:nvSpPr>
        <dsp:cNvPr id="0" name=""/>
        <dsp:cNvSpPr/>
      </dsp:nvSpPr>
      <dsp:spPr>
        <a:xfrm>
          <a:off x="577494" y="534490"/>
          <a:ext cx="4769703" cy="4769703"/>
        </a:xfrm>
        <a:prstGeom prst="pie">
          <a:avLst>
            <a:gd name="adj1" fmla="val 1800000"/>
            <a:gd name="adj2" fmla="val 54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Light stove pilot light</a:t>
          </a:r>
        </a:p>
      </dsp:txBody>
      <dsp:txXfrm>
        <a:off x="3075910" y="3758015"/>
        <a:ext cx="1249208" cy="965297"/>
      </dsp:txXfrm>
    </dsp:sp>
    <dsp:sp modelId="{782EAE2A-5C77-4D34-8562-DDA628C28534}">
      <dsp:nvSpPr>
        <dsp:cNvPr id="0" name=""/>
        <dsp:cNvSpPr/>
      </dsp:nvSpPr>
      <dsp:spPr>
        <a:xfrm>
          <a:off x="463929" y="534490"/>
          <a:ext cx="4769703" cy="4769703"/>
        </a:xfrm>
        <a:prstGeom prst="pie">
          <a:avLst>
            <a:gd name="adj1" fmla="val 54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Remove child safety devices</a:t>
          </a:r>
        </a:p>
      </dsp:txBody>
      <dsp:txXfrm>
        <a:off x="1486009" y="3758015"/>
        <a:ext cx="1249208" cy="965297"/>
      </dsp:txXfrm>
    </dsp:sp>
    <dsp:sp modelId="{B92E1E33-32B3-4214-8510-27AD7016D1BF}">
      <dsp:nvSpPr>
        <dsp:cNvPr id="0" name=""/>
        <dsp:cNvSpPr/>
      </dsp:nvSpPr>
      <dsp:spPr>
        <a:xfrm>
          <a:off x="407147" y="436257"/>
          <a:ext cx="4769703" cy="4769703"/>
        </a:xfrm>
        <a:prstGeom prst="pie">
          <a:avLst>
            <a:gd name="adj1" fmla="val 9000000"/>
            <a:gd name="adj2" fmla="val 126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Plug in exhaust fans</a:t>
          </a:r>
        </a:p>
      </dsp:txBody>
      <dsp:txXfrm>
        <a:off x="634276" y="2366851"/>
        <a:ext cx="1305990" cy="936906"/>
      </dsp:txXfrm>
    </dsp:sp>
    <dsp:sp modelId="{01AB46F6-CA85-480D-994D-5ACF1A7B8B5F}">
      <dsp:nvSpPr>
        <dsp:cNvPr id="0" name=""/>
        <dsp:cNvSpPr/>
      </dsp:nvSpPr>
      <dsp:spPr>
        <a:xfrm>
          <a:off x="463929" y="338024"/>
          <a:ext cx="4769703" cy="4769703"/>
        </a:xfrm>
        <a:prstGeom prst="pie">
          <a:avLst>
            <a:gd name="adj1" fmla="val 126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Make access</a:t>
          </a:r>
        </a:p>
      </dsp:txBody>
      <dsp:txXfrm>
        <a:off x="1486009" y="947297"/>
        <a:ext cx="1249208" cy="965297"/>
      </dsp:txXfrm>
    </dsp:sp>
    <dsp:sp modelId="{15DBF5C3-850D-4480-A392-2FFA32E94147}">
      <dsp:nvSpPr>
        <dsp:cNvPr id="0" name=""/>
        <dsp:cNvSpPr/>
      </dsp:nvSpPr>
      <dsp:spPr>
        <a:xfrm>
          <a:off x="282052" y="42756"/>
          <a:ext cx="5360238" cy="5360238"/>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FA96006-1945-488C-BB4E-59EE61F5EAF4}">
      <dsp:nvSpPr>
        <dsp:cNvPr id="0" name=""/>
        <dsp:cNvSpPr/>
      </dsp:nvSpPr>
      <dsp:spPr>
        <a:xfrm>
          <a:off x="338834" y="140990"/>
          <a:ext cx="5360238" cy="5360238"/>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22DE5D-01B6-4757-B557-A60CB9300759}">
      <dsp:nvSpPr>
        <dsp:cNvPr id="0" name=""/>
        <dsp:cNvSpPr/>
      </dsp:nvSpPr>
      <dsp:spPr>
        <a:xfrm>
          <a:off x="282052" y="239223"/>
          <a:ext cx="5360238" cy="5360238"/>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7220B54-29C8-445B-B65F-DE6239E9FA47}">
      <dsp:nvSpPr>
        <dsp:cNvPr id="0" name=""/>
        <dsp:cNvSpPr/>
      </dsp:nvSpPr>
      <dsp:spPr>
        <a:xfrm>
          <a:off x="168836" y="239223"/>
          <a:ext cx="5360238" cy="5360238"/>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E91EC3-10F7-42E4-BDF7-6F8B34E3E46A}">
      <dsp:nvSpPr>
        <dsp:cNvPr id="0" name=""/>
        <dsp:cNvSpPr/>
      </dsp:nvSpPr>
      <dsp:spPr>
        <a:xfrm>
          <a:off x="112054" y="140990"/>
          <a:ext cx="5360238" cy="5360238"/>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FD8669-F71F-4F97-B6B8-81C0719C3526}">
      <dsp:nvSpPr>
        <dsp:cNvPr id="0" name=""/>
        <dsp:cNvSpPr/>
      </dsp:nvSpPr>
      <dsp:spPr>
        <a:xfrm>
          <a:off x="168836" y="42756"/>
          <a:ext cx="5360238" cy="5360238"/>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6:49:48.871"/>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6:49:53.446"/>
    </inkml:context>
    <inkml:brush xml:id="br0">
      <inkml:brushProperty name="width" value="0.05" units="cm"/>
      <inkml:brushProperty name="height" value="0.05" units="cm"/>
      <inkml:brushProperty name="color" value="#E71224"/>
    </inkml:brush>
  </inkml:definitions>
  <inkml:trace contextRef="#ctx0" brushRef="#br0">0 0 24575,'3'1'0,"-1"-1"0,1 1 0,-1 0 0,0 0 0,1 0 0,-1 0 0,0 0 0,0 0 0,0 1 0,0-1 0,0 1 0,0-1 0,0 1 0,0 0 0,-1 0 0,2 2 0,30 40 0,-22-27 0,160 244 0,-57-80 0,47 62 0,418 596 0,88-14 0,-221-246 0,-31 27 0,-339-493 0,354 537 21,371 536-634,-203-368 613,-232-322 0,-37 24 592,-310-488-1957,-3-6-5461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20T16:49:55.440"/>
    </inkml:context>
    <inkml:brush xml:id="br0">
      <inkml:brushProperty name="width" value="0.05" units="cm"/>
      <inkml:brushProperty name="height" value="0.05" units="cm"/>
      <inkml:brushProperty name="color" value="#E71224"/>
    </inkml:brush>
  </inkml:definitions>
  <inkml:trace contextRef="#ctx0" brushRef="#br0">5024 1 24575,'-5'6'0,"1"1"0,0-1 0,0 2 0,0-1 0,1 0 0,0 0 0,1 1 0,-3 9 0,-2 8 0,-757 1780 0,322-1019 46,-44-24-399,344-543-121,-803 1224 306,631-1027 1180,-34-33-1075,2-4 63,74-77 0,48-45 0,35-38 0,-78 93 0,237-276 0,2 2 0,1 1 0,-32 62 0,53-91 24,-1 0 0,0 0 0,-1-1 0,-11 11 0,11-12-321,0 0 0,1 0 0,0 1 0,-9 15 0,9-8-6529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1224D-A5EB-4979-9962-03B110DA2921}"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E42AB8-1ED3-4E61-BAAB-FC5B0156B9EE}" type="slidenum">
              <a:rPr lang="en-US" smtClean="0"/>
              <a:t>‹#›</a:t>
            </a:fld>
            <a:endParaRPr lang="en-US"/>
          </a:p>
        </p:txBody>
      </p:sp>
    </p:spTree>
    <p:extLst>
      <p:ext uri="{BB962C8B-B14F-4D97-AF65-F5344CB8AC3E}">
        <p14:creationId xmlns:p14="http://schemas.microsoft.com/office/powerpoint/2010/main" val="236958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42AB8-1ED3-4E61-BAAB-FC5B0156B9EE}" type="slidenum">
              <a:rPr lang="en-US" smtClean="0"/>
              <a:t>18</a:t>
            </a:fld>
            <a:endParaRPr lang="en-US"/>
          </a:p>
        </p:txBody>
      </p:sp>
    </p:spTree>
    <p:extLst>
      <p:ext uri="{BB962C8B-B14F-4D97-AF65-F5344CB8AC3E}">
        <p14:creationId xmlns:p14="http://schemas.microsoft.com/office/powerpoint/2010/main" val="4199134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6A24-BBD7-CE3E-BE01-6EA145A21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378806-9DBA-602A-7A47-1D04FC345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EDDF94-790F-ABFE-3C4F-39D34092116F}"/>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EA194187-AF9B-E66C-D668-6AC55311C9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34C65-32BF-AAE7-AAC0-E07C1D0A719F}"/>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254222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BFA4-FB48-3F29-9805-FDB7B5A2F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91A675-3222-9AFE-BFAA-6DA6D9495D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A32B3-6F50-610E-068D-754940D29B10}"/>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5C538C94-2056-6BA7-6372-F9DB19FAF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BFFB5A-C33B-A98A-CB12-FA9F412E4792}"/>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85896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6BB691-832A-FE37-37D6-622C9A966C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1BF2B-E51D-5705-8B48-B060349E9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BFC08E-221D-EFA2-AEA7-4B241DCC603B}"/>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FF2088B2-3B44-D2DB-46A7-C85E1ADC65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D5F41-E8B0-C741-6277-7E3F6CF663E1}"/>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50770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96B45-334A-D9C2-FE17-910D8F9639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058785-71DF-4266-85CF-B292212A4B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88CEF-D615-449B-2DB6-A3983203DB41}"/>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6BCC773B-584A-AEF7-99D9-BA1D348686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80B607-5B2B-60B6-4D57-0E48EB206CCE}"/>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06591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66954-32E5-6F4E-840A-E41D25AD43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B6CFF2-27BC-D41B-3E26-199C9EAE25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AC0D1A-2DCD-429D-0140-94EB4108D6DA}"/>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EED3EDD9-F1ED-D8B1-8C07-26007B43A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0DFEC-2DE2-3DB3-E237-9EC7389AFC40}"/>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95677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AA59-CFF3-C17F-408E-E6D946E5D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3B9DF5-F8AC-E242-80A9-B7862ACEB1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5F880E-E457-9019-FE34-F15A66D726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3C707-2F5C-E501-8806-E00889E57CAC}"/>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6" name="Footer Placeholder 5">
            <a:extLst>
              <a:ext uri="{FF2B5EF4-FFF2-40B4-BE49-F238E27FC236}">
                <a16:creationId xmlns:a16="http://schemas.microsoft.com/office/drawing/2014/main" id="{09C2CA97-7506-01AB-F75E-924AAC4A0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EB44E-C3A5-072D-615D-76DD04C56245}"/>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1575113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7B8D-7B98-2403-B014-C7D7B9B97D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02003-3302-0762-23F1-C4DA80DD9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4B88EC-EF33-EFF8-ADA8-416E169221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79F1E8-1F23-DFAD-50B4-2D45DAD1E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474E-0026-21CF-A9B0-9C19C8AA60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DFD5C4-162A-1B28-41B2-58EC00D3224D}"/>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8" name="Footer Placeholder 7">
            <a:extLst>
              <a:ext uri="{FF2B5EF4-FFF2-40B4-BE49-F238E27FC236}">
                <a16:creationId xmlns:a16="http://schemas.microsoft.com/office/drawing/2014/main" id="{263D28D1-F405-4B6E-357B-2F9FBA7DE9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8B7444-5833-5E81-2407-1DFF56AB76A8}"/>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84886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2775-363A-8511-8B98-868FBDBDC6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1679CF-E22A-08F9-23CD-FB41BE01AF56}"/>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4" name="Footer Placeholder 3">
            <a:extLst>
              <a:ext uri="{FF2B5EF4-FFF2-40B4-BE49-F238E27FC236}">
                <a16:creationId xmlns:a16="http://schemas.microsoft.com/office/drawing/2014/main" id="{7DB8CEA2-3EF0-8C74-6985-522EC27261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80A258-2523-2292-72F1-851BD4F6E843}"/>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275168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B682A-41E0-0002-4B89-0563C4B3189C}"/>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3" name="Footer Placeholder 2">
            <a:extLst>
              <a:ext uri="{FF2B5EF4-FFF2-40B4-BE49-F238E27FC236}">
                <a16:creationId xmlns:a16="http://schemas.microsoft.com/office/drawing/2014/main" id="{CB789CD8-321F-6C21-C71C-B0BAEFADA2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C1AAFA-DD96-FE15-ED16-F17F2112E850}"/>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538246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BFBC0-4362-1233-EE83-4D15E4AE5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38569B-ACC9-2A67-DBB3-53A3F82CB4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4D99F9-F44F-E5BD-A068-2ED51733E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6E6B9E-7120-CA86-CCC4-F56014B028B1}"/>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6" name="Footer Placeholder 5">
            <a:extLst>
              <a:ext uri="{FF2B5EF4-FFF2-40B4-BE49-F238E27FC236}">
                <a16:creationId xmlns:a16="http://schemas.microsoft.com/office/drawing/2014/main" id="{396CE394-23B4-E5D7-3CA4-B7AE9FF421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C14B3E-604C-5B4C-10D4-32A5F0B23084}"/>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99101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408D6-3802-0BEE-6389-8A2A353A2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BB9C26-AA95-EA57-87F7-B8A8CC9BD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C9D747-6939-AE62-A2AA-29A86F2555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C19F2-78E4-A52C-FDEA-C1357D318E78}"/>
              </a:ext>
            </a:extLst>
          </p:cNvPr>
          <p:cNvSpPr>
            <a:spLocks noGrp="1"/>
          </p:cNvSpPr>
          <p:nvPr>
            <p:ph type="dt" sz="half" idx="10"/>
          </p:nvPr>
        </p:nvSpPr>
        <p:spPr/>
        <p:txBody>
          <a:bodyPr/>
          <a:lstStyle/>
          <a:p>
            <a:fld id="{79182104-D97F-4BC7-B9D2-1E840CE0CE42}" type="datetimeFigureOut">
              <a:rPr lang="en-US" smtClean="0"/>
              <a:t>1/22/2026</a:t>
            </a:fld>
            <a:endParaRPr lang="en-US"/>
          </a:p>
        </p:txBody>
      </p:sp>
      <p:sp>
        <p:nvSpPr>
          <p:cNvPr id="6" name="Footer Placeholder 5">
            <a:extLst>
              <a:ext uri="{FF2B5EF4-FFF2-40B4-BE49-F238E27FC236}">
                <a16:creationId xmlns:a16="http://schemas.microsoft.com/office/drawing/2014/main" id="{636AB38E-33E4-345C-58F6-8C16B4EA54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E24C69-332F-7D40-478B-084AFA4B44E8}"/>
              </a:ext>
            </a:extLst>
          </p:cNvPr>
          <p:cNvSpPr>
            <a:spLocks noGrp="1"/>
          </p:cNvSpPr>
          <p:nvPr>
            <p:ph type="sldNum" sz="quarter" idx="12"/>
          </p:nvPr>
        </p:nvSpPr>
        <p:spPr/>
        <p:txBody>
          <a:bodyPr/>
          <a:lstStyle/>
          <a:p>
            <a:fld id="{D83A1954-A661-4485-832F-1E61F4D04E24}" type="slidenum">
              <a:rPr lang="en-US" smtClean="0"/>
              <a:t>‹#›</a:t>
            </a:fld>
            <a:endParaRPr lang="en-US"/>
          </a:p>
        </p:txBody>
      </p:sp>
    </p:spTree>
    <p:extLst>
      <p:ext uri="{BB962C8B-B14F-4D97-AF65-F5344CB8AC3E}">
        <p14:creationId xmlns:p14="http://schemas.microsoft.com/office/powerpoint/2010/main" val="319674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EFE188-34BF-4ED5-F31B-0A835870E1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C3FFEF-5D47-A21E-43D2-9E3A8DFC9C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8F150F-AB6B-395B-8C6B-0812F8033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82104-D97F-4BC7-B9D2-1E840CE0CE42}" type="datetimeFigureOut">
              <a:rPr lang="en-US" smtClean="0"/>
              <a:t>1/22/2026</a:t>
            </a:fld>
            <a:endParaRPr lang="en-US"/>
          </a:p>
        </p:txBody>
      </p:sp>
      <p:sp>
        <p:nvSpPr>
          <p:cNvPr id="5" name="Footer Placeholder 4">
            <a:extLst>
              <a:ext uri="{FF2B5EF4-FFF2-40B4-BE49-F238E27FC236}">
                <a16:creationId xmlns:a16="http://schemas.microsoft.com/office/drawing/2014/main" id="{E995DC21-33CB-5888-9059-2C6AD12BD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5A3CF3-C0A1-269F-1B6D-957FD360C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3A1954-A661-4485-832F-1E61F4D04E24}" type="slidenum">
              <a:rPr lang="en-US" smtClean="0"/>
              <a:t>‹#›</a:t>
            </a:fld>
            <a:endParaRPr lang="en-US"/>
          </a:p>
        </p:txBody>
      </p:sp>
    </p:spTree>
    <p:extLst>
      <p:ext uri="{BB962C8B-B14F-4D97-AF65-F5344CB8AC3E}">
        <p14:creationId xmlns:p14="http://schemas.microsoft.com/office/powerpoint/2010/main" val="271836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21.xml.rels><?xml version="1.0" encoding="UTF-8" standalone="yes"?>
<Relationships xmlns="http://schemas.openxmlformats.org/package/2006/relationships"><Relationship Id="rId3" Type="http://schemas.openxmlformats.org/officeDocument/2006/relationships/hyperlink" Target="https://www.publicdomainpictures.net/en/view-image.php?image=2780&amp;picture=bathroom-sink"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n.wikipedia.org/wiki/National_Electrical_Code"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diy.stackexchange.com/questions/62949/what-are-the-differences-between-these-two-receptacles" TargetMode="External"/><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en.wikipedia.org/wiki/National_Electrical_Code"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publicdomainpictures.net/view-image.php?image=2929"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32.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ryansmithphotography.com/real-estate-photography-gallery/"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flickr.com/photos/akrabat/14732138150"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117168856@N06/12487183484/"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en/playground-public-park-play-182042/"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30.png"/><Relationship Id="rId5" Type="http://schemas.openxmlformats.org/officeDocument/2006/relationships/customXml" Target="../ink/ink2.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hyperlink" Target="https://www.us-hc.com/" TargetMode="External"/><Relationship Id="rId2" Type="http://schemas.openxmlformats.org/officeDocument/2006/relationships/hyperlink" Target="https://www.hud.gov/reac/nspire-notices" TargetMode="External"/><Relationship Id="rId1" Type="http://schemas.openxmlformats.org/officeDocument/2006/relationships/slideLayout" Target="../slideLayouts/slideLayout2.xml"/><Relationship Id="rId5" Type="http://schemas.openxmlformats.org/officeDocument/2006/relationships/hyperlink" Target="mailto:mfcompliance@ahfa.com" TargetMode="External"/><Relationship Id="rId4" Type="http://schemas.openxmlformats.org/officeDocument/2006/relationships/hyperlink" Target="https://usinspectiongroup.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piqsels.com/en/public-domain-photo-fyhtz"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hyperlink" Target="https://www.hud.gov/reac/nspire-standard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5" name="Freeform: Shape 7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43" name="Freeform: Shape 42">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a:extLst>
              <a:ext uri="{FF2B5EF4-FFF2-40B4-BE49-F238E27FC236}">
                <a16:creationId xmlns:a16="http://schemas.microsoft.com/office/drawing/2014/main" id="{C32A952F-B5FB-8CFF-04DF-9664608ED973}"/>
              </a:ext>
            </a:extLst>
          </p:cNvPr>
          <p:cNvSpPr>
            <a:spLocks noGrp="1"/>
          </p:cNvSpPr>
          <p:nvPr>
            <p:ph type="ctrTitle"/>
          </p:nvPr>
        </p:nvSpPr>
        <p:spPr>
          <a:xfrm>
            <a:off x="3502731" y="1542402"/>
            <a:ext cx="5186842" cy="2387918"/>
          </a:xfrm>
        </p:spPr>
        <p:txBody>
          <a:bodyPr anchor="b">
            <a:normAutofit/>
          </a:bodyPr>
          <a:lstStyle/>
          <a:p>
            <a:r>
              <a:rPr lang="en-US" sz="9600" b="1" dirty="0">
                <a:solidFill>
                  <a:schemeClr val="tx2"/>
                </a:solidFill>
              </a:rPr>
              <a:t>NSPIRE</a:t>
            </a:r>
          </a:p>
        </p:txBody>
      </p:sp>
      <p:sp>
        <p:nvSpPr>
          <p:cNvPr id="3" name="Subtitle 2">
            <a:extLst>
              <a:ext uri="{FF2B5EF4-FFF2-40B4-BE49-F238E27FC236}">
                <a16:creationId xmlns:a16="http://schemas.microsoft.com/office/drawing/2014/main" id="{93EEBDB1-5FC8-EA19-6AC6-735A387B31E6}"/>
              </a:ext>
            </a:extLst>
          </p:cNvPr>
          <p:cNvSpPr>
            <a:spLocks noGrp="1"/>
          </p:cNvSpPr>
          <p:nvPr>
            <p:ph type="subTitle" idx="1"/>
          </p:nvPr>
        </p:nvSpPr>
        <p:spPr>
          <a:xfrm>
            <a:off x="3502135" y="4001587"/>
            <a:ext cx="5188034" cy="682079"/>
          </a:xfrm>
        </p:spPr>
        <p:txBody>
          <a:bodyPr>
            <a:normAutofit/>
          </a:bodyPr>
          <a:lstStyle/>
          <a:p>
            <a:endParaRPr lang="en-US">
              <a:solidFill>
                <a:schemeClr val="tx2"/>
              </a:solidFill>
            </a:endParaRPr>
          </a:p>
        </p:txBody>
      </p:sp>
      <p:grpSp>
        <p:nvGrpSpPr>
          <p:cNvPr id="77" name="Group 76">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52" name="Freeform: Shape 51">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5" name="Freeform: Shape 54">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58" name="Freeform: Shape 57">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61" name="Freeform: Shape 60">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42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7AD7B1-1057-3EB5-8370-048466C62DDA}"/>
              </a:ext>
            </a:extLst>
          </p:cNvPr>
          <p:cNvSpPr>
            <a:spLocks noGrp="1"/>
          </p:cNvSpPr>
          <p:nvPr>
            <p:ph type="title"/>
          </p:nvPr>
        </p:nvSpPr>
        <p:spPr>
          <a:xfrm>
            <a:off x="838200" y="365125"/>
            <a:ext cx="10515600" cy="1325563"/>
          </a:xfrm>
        </p:spPr>
        <p:txBody>
          <a:bodyPr>
            <a:normAutofit/>
          </a:bodyPr>
          <a:lstStyle/>
          <a:p>
            <a:r>
              <a:rPr lang="en-US" sz="5400"/>
              <a:t>NSPIRE Facts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E8097F6-9BE7-E828-F45B-EBD6C8556E92}"/>
              </a:ext>
            </a:extLst>
          </p:cNvPr>
          <p:cNvGraphicFramePr>
            <a:graphicFrameLocks noGrp="1"/>
          </p:cNvGraphicFramePr>
          <p:nvPr>
            <p:ph idx="1"/>
            <p:extLst>
              <p:ext uri="{D42A27DB-BD31-4B8C-83A1-F6EECF244321}">
                <p14:modId xmlns:p14="http://schemas.microsoft.com/office/powerpoint/2010/main" val="350263530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4000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3F720F-EDB4-2213-4574-5AF755BAE56A}"/>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NSPIRE Standards</a:t>
            </a:r>
          </a:p>
        </p:txBody>
      </p:sp>
      <p:sp>
        <p:nvSpPr>
          <p:cNvPr id="2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2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2E5B36FF-BB4F-EC70-38A5-3611C2131BAB}"/>
              </a:ext>
            </a:extLst>
          </p:cNvPr>
          <p:cNvSpPr>
            <a:spLocks noGrp="1"/>
          </p:cNvSpPr>
          <p:nvPr>
            <p:ph idx="1"/>
          </p:nvPr>
        </p:nvSpPr>
        <p:spPr>
          <a:xfrm>
            <a:off x="6297233" y="518400"/>
            <a:ext cx="4771607" cy="5837949"/>
          </a:xfrm>
        </p:spPr>
        <p:txBody>
          <a:bodyPr anchor="ctr">
            <a:normAutofit/>
          </a:bodyPr>
          <a:lstStyle/>
          <a:p>
            <a:pPr marL="0" indent="0">
              <a:buNone/>
            </a:pPr>
            <a:r>
              <a:rPr lang="en-US" sz="3200" dirty="0">
                <a:solidFill>
                  <a:schemeClr val="tx1">
                    <a:alpha val="80000"/>
                  </a:schemeClr>
                </a:solidFill>
              </a:rPr>
              <a:t>NSPIRE Standards will be updated at least once every three years.</a:t>
            </a:r>
          </a:p>
          <a:p>
            <a:pPr marL="0" indent="0">
              <a:buNone/>
            </a:pPr>
            <a:endParaRPr lang="en-US" sz="2000" dirty="0">
              <a:solidFill>
                <a:schemeClr val="tx1">
                  <a:alpha val="80000"/>
                </a:schemeClr>
              </a:solidFill>
            </a:endParaRPr>
          </a:p>
        </p:txBody>
      </p:sp>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614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athtub drain stopper replacement - YouTube">
            <a:extLst>
              <a:ext uri="{FF2B5EF4-FFF2-40B4-BE49-F238E27FC236}">
                <a16:creationId xmlns:a16="http://schemas.microsoft.com/office/drawing/2014/main" id="{2DB773E2-4627-3E4B-D9E7-58663E59B5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344" r="7647" b="-2"/>
          <a:stretch>
            <a:fillRect/>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1037" name="Freeform: Shape 1036">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7302CC1-59B1-F2EC-C852-28BBF58E44C4}"/>
              </a:ext>
            </a:extLst>
          </p:cNvPr>
          <p:cNvSpPr>
            <a:spLocks noGrp="1"/>
          </p:cNvSpPr>
          <p:nvPr>
            <p:ph type="title"/>
          </p:nvPr>
        </p:nvSpPr>
        <p:spPr>
          <a:xfrm>
            <a:off x="534473" y="2950387"/>
            <a:ext cx="3052293" cy="3531403"/>
          </a:xfrm>
          <a:prstGeom prst="ellipse">
            <a:avLst/>
          </a:prstGeom>
        </p:spPr>
        <p:txBody>
          <a:bodyPr vert="horz" lIns="91440" tIns="45720" rIns="91440" bIns="45720" rtlCol="0" anchor="t">
            <a:normAutofit/>
          </a:bodyPr>
          <a:lstStyle/>
          <a:p>
            <a:pPr algn="r"/>
            <a:r>
              <a:rPr lang="en-US" sz="4000">
                <a:solidFill>
                  <a:srgbClr val="FFFFFF"/>
                </a:solidFill>
              </a:rPr>
              <a:t>Bathtub Won’t Drain </a:t>
            </a:r>
          </a:p>
        </p:txBody>
      </p:sp>
    </p:spTree>
    <p:extLst>
      <p:ext uri="{BB962C8B-B14F-4D97-AF65-F5344CB8AC3E}">
        <p14:creationId xmlns:p14="http://schemas.microsoft.com/office/powerpoint/2010/main" val="496962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F43E306-F62D-320D-88CD-0B8994CD59BD}"/>
              </a:ext>
            </a:extLst>
          </p:cNvPr>
          <p:cNvPicPr>
            <a:picLocks noChangeAspect="1"/>
          </p:cNvPicPr>
          <p:nvPr/>
        </p:nvPicPr>
        <p:blipFill>
          <a:blip r:embed="rId2"/>
          <a:srcRect l="4723" r="299"/>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258A6FB8-C59C-A591-2F61-D569B3988456}"/>
              </a:ext>
            </a:extLst>
          </p:cNvPr>
          <p:cNvSpPr>
            <a:spLocks noGrp="1"/>
          </p:cNvSpPr>
          <p:nvPr>
            <p:ph idx="1"/>
          </p:nvPr>
        </p:nvSpPr>
        <p:spPr>
          <a:xfrm>
            <a:off x="8643193" y="2418408"/>
            <a:ext cx="2942813" cy="3540265"/>
          </a:xfrm>
        </p:spPr>
        <p:txBody>
          <a:bodyPr>
            <a:normAutofit/>
          </a:bodyPr>
          <a:lstStyle/>
          <a:p>
            <a:r>
              <a:rPr lang="en-US" sz="2000"/>
              <a:t>Bathtub or Shower Component</a:t>
            </a:r>
          </a:p>
        </p:txBody>
      </p:sp>
      <p:sp>
        <p:nvSpPr>
          <p:cNvPr id="30" name="Rectangle 2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487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0D9D5D1-C4CE-965F-A493-C8E35713FE9F}"/>
              </a:ext>
            </a:extLst>
          </p:cNvPr>
          <p:cNvPicPr>
            <a:picLocks noChangeAspect="1"/>
          </p:cNvPicPr>
          <p:nvPr/>
        </p:nvPicPr>
        <p:blipFill>
          <a:blip r:embed="rId2"/>
          <a:srcRect r="22753" b="2"/>
          <a:stretch>
            <a:fillRect/>
          </a:stretch>
        </p:blipFill>
        <p:spPr>
          <a:xfrm>
            <a:off x="20" y="431"/>
            <a:ext cx="8643170" cy="6408311"/>
          </a:xfrm>
          <a:prstGeom prst="rect">
            <a:avLst/>
          </a:prstGeom>
        </p:spPr>
      </p:pic>
      <p:sp>
        <p:nvSpPr>
          <p:cNvPr id="7" name="Content Placeholder 6">
            <a:extLst>
              <a:ext uri="{FF2B5EF4-FFF2-40B4-BE49-F238E27FC236}">
                <a16:creationId xmlns:a16="http://schemas.microsoft.com/office/drawing/2014/main" id="{9F9A09BC-76FA-8851-25CC-44B42090BE6F}"/>
              </a:ext>
            </a:extLst>
          </p:cNvPr>
          <p:cNvSpPr>
            <a:spLocks noGrp="1"/>
          </p:cNvSpPr>
          <p:nvPr>
            <p:ph idx="1"/>
          </p:nvPr>
        </p:nvSpPr>
        <p:spPr>
          <a:xfrm>
            <a:off x="8643193" y="2418408"/>
            <a:ext cx="2942813" cy="3540265"/>
          </a:xfrm>
        </p:spPr>
        <p:txBody>
          <a:bodyPr>
            <a:normAutofit/>
          </a:bodyPr>
          <a:lstStyle/>
          <a:p>
            <a:r>
              <a:rPr lang="en-US" b="1" dirty="0"/>
              <a:t>Bathtub Discoloration</a:t>
            </a:r>
          </a:p>
        </p:txBody>
      </p:sp>
      <p:sp>
        <p:nvSpPr>
          <p:cNvPr id="27" name="Rectangle 26">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140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02D6022E-20E5-31D7-F374-CE7292D9728C}"/>
              </a:ext>
            </a:extLst>
          </p:cNvPr>
          <p:cNvSpPr>
            <a:spLocks noGrp="1"/>
          </p:cNvSpPr>
          <p:nvPr>
            <p:ph type="title"/>
          </p:nvPr>
        </p:nvSpPr>
        <p:spPr>
          <a:xfrm>
            <a:off x="1188069" y="381935"/>
            <a:ext cx="4008583" cy="5974414"/>
          </a:xfrm>
        </p:spPr>
        <p:txBody>
          <a:bodyPr anchor="ctr">
            <a:normAutofit/>
          </a:bodyPr>
          <a:lstStyle/>
          <a:p>
            <a:r>
              <a:rPr lang="en-US" sz="8000">
                <a:solidFill>
                  <a:srgbClr val="FFFFFF"/>
                </a:solidFill>
              </a:rPr>
              <a:t>NSPIRE Facts</a:t>
            </a:r>
          </a:p>
        </p:txBody>
      </p:sp>
      <p:grpSp>
        <p:nvGrpSpPr>
          <p:cNvPr id="35" name="Group 34">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3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3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38"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67ABD5F0-71FF-77DA-9386-5BCA6E3F6376}"/>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rPr>
              <a:t>Different areas of the unit are being inspected.  Here are a few, but this is </a:t>
            </a:r>
            <a:r>
              <a:rPr lang="en-US" sz="2000" b="1">
                <a:solidFill>
                  <a:schemeClr val="tx1">
                    <a:alpha val="80000"/>
                  </a:schemeClr>
                </a:solidFill>
              </a:rPr>
              <a:t>NOT</a:t>
            </a:r>
            <a:r>
              <a:rPr lang="en-US" sz="2000">
                <a:solidFill>
                  <a:schemeClr val="tx1">
                    <a:alpha val="80000"/>
                  </a:schemeClr>
                </a:solidFill>
              </a:rPr>
              <a:t> the complete list:</a:t>
            </a:r>
          </a:p>
          <a:p>
            <a:pPr lvl="1"/>
            <a:r>
              <a:rPr lang="en-US" sz="2000">
                <a:solidFill>
                  <a:schemeClr val="tx1">
                    <a:alpha val="80000"/>
                  </a:schemeClr>
                </a:solidFill>
              </a:rPr>
              <a:t>Windows</a:t>
            </a:r>
          </a:p>
          <a:p>
            <a:pPr lvl="1"/>
            <a:r>
              <a:rPr lang="en-US" sz="2000">
                <a:solidFill>
                  <a:schemeClr val="tx1">
                    <a:alpha val="80000"/>
                  </a:schemeClr>
                </a:solidFill>
              </a:rPr>
              <a:t>Stove </a:t>
            </a:r>
          </a:p>
          <a:p>
            <a:pPr lvl="2"/>
            <a:r>
              <a:rPr lang="en-US">
                <a:solidFill>
                  <a:schemeClr val="tx1">
                    <a:alpha val="80000"/>
                  </a:schemeClr>
                </a:solidFill>
              </a:rPr>
              <a:t>Oven</a:t>
            </a:r>
          </a:p>
          <a:p>
            <a:pPr lvl="2"/>
            <a:r>
              <a:rPr lang="en-US">
                <a:solidFill>
                  <a:schemeClr val="tx1">
                    <a:alpha val="80000"/>
                  </a:schemeClr>
                </a:solidFill>
              </a:rPr>
              <a:t>Eyes</a:t>
            </a:r>
          </a:p>
          <a:p>
            <a:pPr lvl="1"/>
            <a:r>
              <a:rPr lang="en-US" sz="2000">
                <a:solidFill>
                  <a:schemeClr val="tx1">
                    <a:alpha val="80000"/>
                  </a:schemeClr>
                </a:solidFill>
              </a:rPr>
              <a:t>All Electric Outlets</a:t>
            </a:r>
          </a:p>
          <a:p>
            <a:pPr lvl="1"/>
            <a:r>
              <a:rPr lang="en-US" sz="2000">
                <a:solidFill>
                  <a:schemeClr val="tx1">
                    <a:alpha val="80000"/>
                  </a:schemeClr>
                </a:solidFill>
              </a:rPr>
              <a:t>All GFCI Outlets</a:t>
            </a:r>
          </a:p>
          <a:p>
            <a:pPr lvl="1"/>
            <a:r>
              <a:rPr lang="en-US" sz="2000">
                <a:solidFill>
                  <a:schemeClr val="tx1">
                    <a:alpha val="80000"/>
                  </a:schemeClr>
                </a:solidFill>
              </a:rPr>
              <a:t>Bathroom Sink(s)</a:t>
            </a:r>
          </a:p>
          <a:p>
            <a:pPr lvl="1"/>
            <a:r>
              <a:rPr lang="en-US" sz="2000">
                <a:solidFill>
                  <a:schemeClr val="tx1">
                    <a:alpha val="80000"/>
                  </a:schemeClr>
                </a:solidFill>
              </a:rPr>
              <a:t>Bathroom Shower/Tub</a:t>
            </a:r>
          </a:p>
          <a:p>
            <a:pPr lvl="1"/>
            <a:r>
              <a:rPr lang="en-US" sz="2000">
                <a:solidFill>
                  <a:schemeClr val="tx1">
                    <a:alpha val="80000"/>
                  </a:schemeClr>
                </a:solidFill>
              </a:rPr>
              <a:t>Water Heater</a:t>
            </a:r>
          </a:p>
          <a:p>
            <a:pPr lvl="1"/>
            <a:r>
              <a:rPr lang="en-US" sz="2000">
                <a:solidFill>
                  <a:schemeClr val="tx1">
                    <a:alpha val="80000"/>
                  </a:schemeClr>
                </a:solidFill>
              </a:rPr>
              <a:t>Balcony</a:t>
            </a:r>
          </a:p>
          <a:p>
            <a:pPr lvl="1"/>
            <a:r>
              <a:rPr lang="en-US" sz="2000">
                <a:solidFill>
                  <a:schemeClr val="tx1">
                    <a:alpha val="80000"/>
                  </a:schemeClr>
                </a:solidFill>
              </a:rPr>
              <a:t>Fire Extinguisher</a:t>
            </a:r>
          </a:p>
          <a:p>
            <a:pPr lvl="1"/>
            <a:r>
              <a:rPr lang="en-US" sz="2000">
                <a:solidFill>
                  <a:schemeClr val="tx1">
                    <a:alpha val="80000"/>
                  </a:schemeClr>
                </a:solidFill>
              </a:rPr>
              <a:t>Cabinets and Drawers</a:t>
            </a:r>
          </a:p>
        </p:txBody>
      </p:sp>
      <p:cxnSp>
        <p:nvCxnSpPr>
          <p:cNvPr id="26" name="Straight Connector 2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526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3F3491-B824-6FB1-CC97-977DDD794686}"/>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913383-E968-FF46-EBDC-D67C5E5DA708}"/>
              </a:ext>
            </a:extLst>
          </p:cNvPr>
          <p:cNvSpPr>
            <a:spLocks noGrp="1"/>
          </p:cNvSpPr>
          <p:nvPr>
            <p:ph type="title"/>
          </p:nvPr>
        </p:nvSpPr>
        <p:spPr>
          <a:xfrm>
            <a:off x="6412091" y="501651"/>
            <a:ext cx="4395340" cy="1716255"/>
          </a:xfrm>
        </p:spPr>
        <p:txBody>
          <a:bodyPr anchor="b">
            <a:normAutofit/>
          </a:bodyPr>
          <a:lstStyle/>
          <a:p>
            <a:r>
              <a:rPr lang="en-US" sz="3900"/>
              <a:t>A Few of the Common Unit Issues</a:t>
            </a:r>
          </a:p>
        </p:txBody>
      </p:sp>
      <p:sp>
        <p:nvSpPr>
          <p:cNvPr id="1037" name="Rectangle 103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21 Home Inspection Humor ideas | real estate humor, real estate memes ...">
            <a:extLst>
              <a:ext uri="{FF2B5EF4-FFF2-40B4-BE49-F238E27FC236}">
                <a16:creationId xmlns:a16="http://schemas.microsoft.com/office/drawing/2014/main" id="{2155DB70-77EB-ACCD-C08F-0D75B2225F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82"/>
          <a:stretch>
            <a:fillRect/>
          </a:stretch>
        </p:blipFill>
        <p:spPr bwMode="auto">
          <a:xfrm>
            <a:off x="279143" y="563790"/>
            <a:ext cx="5221625" cy="573042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9DDD757-6BD6-652D-1460-CD229C08E942}"/>
              </a:ext>
            </a:extLst>
          </p:cNvPr>
          <p:cNvSpPr>
            <a:spLocks noGrp="1"/>
          </p:cNvSpPr>
          <p:nvPr>
            <p:ph idx="1"/>
          </p:nvPr>
        </p:nvSpPr>
        <p:spPr>
          <a:xfrm>
            <a:off x="6392583" y="2645922"/>
            <a:ext cx="4434721" cy="3710427"/>
          </a:xfrm>
        </p:spPr>
        <p:txBody>
          <a:bodyPr anchor="t">
            <a:normAutofit/>
          </a:bodyPr>
          <a:lstStyle/>
          <a:p>
            <a:r>
              <a:rPr lang="en-US" sz="2000">
                <a:solidFill>
                  <a:schemeClr val="tx1">
                    <a:alpha val="80000"/>
                  </a:schemeClr>
                </a:solidFill>
              </a:rPr>
              <a:t>Windows</a:t>
            </a:r>
          </a:p>
          <a:p>
            <a:r>
              <a:rPr lang="en-US" sz="2000">
                <a:solidFill>
                  <a:schemeClr val="tx1">
                    <a:alpha val="80000"/>
                  </a:schemeClr>
                </a:solidFill>
              </a:rPr>
              <a:t>Window Screen</a:t>
            </a:r>
          </a:p>
          <a:p>
            <a:r>
              <a:rPr lang="en-US" sz="2000">
                <a:solidFill>
                  <a:schemeClr val="tx1">
                    <a:alpha val="80000"/>
                  </a:schemeClr>
                </a:solidFill>
              </a:rPr>
              <a:t>Sinks</a:t>
            </a:r>
          </a:p>
          <a:p>
            <a:r>
              <a:rPr lang="en-US" sz="2000">
                <a:solidFill>
                  <a:schemeClr val="tx1">
                    <a:alpha val="80000"/>
                  </a:schemeClr>
                </a:solidFill>
              </a:rPr>
              <a:t>Designated Outlets</a:t>
            </a:r>
          </a:p>
          <a:p>
            <a:r>
              <a:rPr lang="en-US" sz="2000">
                <a:solidFill>
                  <a:schemeClr val="tx1">
                    <a:alpha val="80000"/>
                  </a:schemeClr>
                </a:solidFill>
              </a:rPr>
              <a:t>Fire Extinguishers</a:t>
            </a:r>
          </a:p>
          <a:p>
            <a:r>
              <a:rPr lang="en-US" sz="2000">
                <a:solidFill>
                  <a:schemeClr val="tx1">
                    <a:alpha val="80000"/>
                  </a:schemeClr>
                </a:solidFill>
              </a:rPr>
              <a:t>Water Heaters</a:t>
            </a:r>
          </a:p>
          <a:p>
            <a:r>
              <a:rPr lang="en-US" sz="2000">
                <a:solidFill>
                  <a:schemeClr val="tx1">
                    <a:alpha val="80000"/>
                  </a:schemeClr>
                </a:solidFill>
              </a:rPr>
              <a:t>Smoke detectors</a:t>
            </a:r>
          </a:p>
          <a:p>
            <a:r>
              <a:rPr lang="en-US" sz="2000">
                <a:solidFill>
                  <a:schemeClr val="tx1">
                    <a:alpha val="80000"/>
                  </a:schemeClr>
                </a:solidFill>
              </a:rPr>
              <a:t>Emergency Pull Cords/Call Buttons</a:t>
            </a:r>
          </a:p>
        </p:txBody>
      </p:sp>
      <p:cxnSp>
        <p:nvCxnSpPr>
          <p:cNvPr id="1039" name="Straight Connector 10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732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301AAC-D996-7B84-FF8B-0DE7B91F7A5D}"/>
              </a:ext>
            </a:extLst>
          </p:cNvPr>
          <p:cNvSpPr>
            <a:spLocks noGrp="1"/>
          </p:cNvSpPr>
          <p:nvPr>
            <p:ph type="title"/>
          </p:nvPr>
        </p:nvSpPr>
        <p:spPr>
          <a:xfrm>
            <a:off x="6657715" y="467271"/>
            <a:ext cx="4195674" cy="2052522"/>
          </a:xfrm>
        </p:spPr>
        <p:txBody>
          <a:bodyPr anchor="b">
            <a:normAutofit/>
          </a:bodyPr>
          <a:lstStyle/>
          <a:p>
            <a:r>
              <a:rPr lang="en-US" sz="4300"/>
              <a:t>NSPIRE Standards - Example</a:t>
            </a:r>
          </a:p>
        </p:txBody>
      </p:sp>
      <p:sp>
        <p:nvSpPr>
          <p:cNvPr id="1044" name="Oval 1043">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1044">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036"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04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1026" name="Picture 2" descr="Pin by Debra Robinson on Smile | Funny puns, Funny pictures, Tumblr funny">
            <a:extLst>
              <a:ext uri="{FF2B5EF4-FFF2-40B4-BE49-F238E27FC236}">
                <a16:creationId xmlns:a16="http://schemas.microsoft.com/office/drawing/2014/main" id="{5C62C063-DC92-C6B9-4523-3E096D32CC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7770" y="1631764"/>
            <a:ext cx="3952579" cy="35869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AC2767-54FA-A526-ABF2-0517D804A011}"/>
              </a:ext>
            </a:extLst>
          </p:cNvPr>
          <p:cNvSpPr>
            <a:spLocks noGrp="1"/>
          </p:cNvSpPr>
          <p:nvPr>
            <p:ph idx="1"/>
          </p:nvPr>
        </p:nvSpPr>
        <p:spPr>
          <a:xfrm>
            <a:off x="6695359" y="2990818"/>
            <a:ext cx="4158031" cy="2913872"/>
          </a:xfrm>
        </p:spPr>
        <p:txBody>
          <a:bodyPr anchor="t">
            <a:normAutofit/>
          </a:bodyPr>
          <a:lstStyle/>
          <a:p>
            <a:pPr marL="0" indent="0">
              <a:buNone/>
            </a:pPr>
            <a:r>
              <a:rPr lang="en-US" sz="2000">
                <a:solidFill>
                  <a:schemeClr val="tx1">
                    <a:alpha val="80000"/>
                  </a:schemeClr>
                </a:solidFill>
              </a:rPr>
              <a:t>Window Standard</a:t>
            </a:r>
          </a:p>
          <a:p>
            <a:pPr marL="0" indent="0">
              <a:buNone/>
            </a:pPr>
            <a:endParaRPr lang="en-US" sz="2000">
              <a:solidFill>
                <a:schemeClr val="tx1">
                  <a:alpha val="80000"/>
                </a:schemeClr>
              </a:solidFill>
            </a:endParaRPr>
          </a:p>
          <a:p>
            <a:pPr marL="0" indent="0">
              <a:buNone/>
            </a:pPr>
            <a:r>
              <a:rPr lang="en-US" sz="2000" b="0" i="0" u="none" strike="noStrike" baseline="0">
                <a:solidFill>
                  <a:schemeClr val="tx1">
                    <a:alpha val="80000"/>
                  </a:schemeClr>
                </a:solidFill>
                <a:latin typeface="Gill Sans MT Condensed" panose="020B0506020104020203" pitchFamily="34" charset="0"/>
              </a:rPr>
              <a:t>DEFICIENCY CRITERIA: 	</a:t>
            </a:r>
          </a:p>
          <a:p>
            <a:pPr marL="0" indent="0">
              <a:buNone/>
            </a:pPr>
            <a:r>
              <a:rPr lang="en-US" sz="2000" b="0" i="0" u="none" strike="noStrike" baseline="0">
                <a:solidFill>
                  <a:schemeClr val="tx1">
                    <a:alpha val="80000"/>
                  </a:schemeClr>
                </a:solidFill>
                <a:latin typeface="Gill Sans MT Condensed" panose="020B0506020104020203" pitchFamily="34" charset="0"/>
              </a:rPr>
              <a:t>Window will not open. </a:t>
            </a:r>
          </a:p>
          <a:p>
            <a:pPr marL="0" indent="0">
              <a:buNone/>
            </a:pPr>
            <a:r>
              <a:rPr lang="en-US" sz="2000" b="0" i="0" u="none" strike="noStrike" baseline="0">
                <a:solidFill>
                  <a:schemeClr val="tx1">
                    <a:alpha val="80000"/>
                  </a:schemeClr>
                </a:solidFill>
                <a:latin typeface="Gill Sans MT Condensed" panose="020B0506020104020203" pitchFamily="34" charset="0"/>
              </a:rPr>
              <a:t>OR </a:t>
            </a:r>
          </a:p>
          <a:p>
            <a:pPr marL="0" indent="0">
              <a:buNone/>
            </a:pPr>
            <a:r>
              <a:rPr lang="en-US" sz="2000" b="0" i="0" u="none" strike="noStrike" baseline="0">
                <a:solidFill>
                  <a:schemeClr val="tx1">
                    <a:alpha val="80000"/>
                  </a:schemeClr>
                </a:solidFill>
                <a:latin typeface="Gill Sans MT Condensed" panose="020B0506020104020203" pitchFamily="34" charset="0"/>
              </a:rPr>
              <a:t>Once opened, window will not stay open without the use of a tool or item. 	</a:t>
            </a:r>
          </a:p>
          <a:p>
            <a:pPr marL="0" indent="0">
              <a:buNone/>
            </a:pPr>
            <a:endParaRPr lang="en-US" sz="2000">
              <a:solidFill>
                <a:schemeClr val="tx1">
                  <a:alpha val="80000"/>
                </a:schemeClr>
              </a:solidFill>
            </a:endParaRPr>
          </a:p>
        </p:txBody>
      </p:sp>
      <p:sp>
        <p:nvSpPr>
          <p:cNvPr id="1047"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048" name="Straight Connector 104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532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lose up of a lock&#10;&#10;AI-generated content may be incorrect.">
            <a:extLst>
              <a:ext uri="{FF2B5EF4-FFF2-40B4-BE49-F238E27FC236}">
                <a16:creationId xmlns:a16="http://schemas.microsoft.com/office/drawing/2014/main" id="{B2DD76DB-6007-4F4F-6CB8-612A4A77FC1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377" t="4034" r="5572" b="13546"/>
          <a:stretch>
            <a:fillRect/>
          </a:stretch>
        </p:blipFill>
        <p:spPr bwMode="auto">
          <a:xfrm>
            <a:off x="1778780" y="457200"/>
            <a:ext cx="8634440" cy="5943600"/>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280970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601C064A-E6E4-44D2-B345-2BB7514A70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32" name="Color">
              <a:extLst>
                <a:ext uri="{FF2B5EF4-FFF2-40B4-BE49-F238E27FC236}">
                  <a16:creationId xmlns:a16="http://schemas.microsoft.com/office/drawing/2014/main" id="{DB12EA1C-AD22-49E2-9660-D9CDC6B61C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lor">
              <a:extLst>
                <a:ext uri="{FF2B5EF4-FFF2-40B4-BE49-F238E27FC236}">
                  <a16:creationId xmlns:a16="http://schemas.microsoft.com/office/drawing/2014/main" id="{67CE115B-4A96-4B14-8520-5C5FC624E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Color">
            <a:extLst>
              <a:ext uri="{FF2B5EF4-FFF2-40B4-BE49-F238E27FC236}">
                <a16:creationId xmlns:a16="http://schemas.microsoft.com/office/drawing/2014/main" id="{D1945E2A-ABF1-415C-B37A-BD0A5C199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804" y="598259"/>
            <a:ext cx="10889442" cy="568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indow with a tree in front of it&#10;&#10;AI-generated content may be incorrect.">
            <a:extLst>
              <a:ext uri="{FF2B5EF4-FFF2-40B4-BE49-F238E27FC236}">
                <a16:creationId xmlns:a16="http://schemas.microsoft.com/office/drawing/2014/main" id="{5A60E084-039D-F35F-CD8A-83D80A5DE3A5}"/>
              </a:ext>
            </a:extLst>
          </p:cNvPr>
          <p:cNvPicPr>
            <a:picLocks noChangeAspect="1"/>
          </p:cNvPicPr>
          <p:nvPr/>
        </p:nvPicPr>
        <p:blipFill>
          <a:blip r:embed="rId2">
            <a:extLst>
              <a:ext uri="{28A0092B-C50C-407E-A947-70E740481C1C}">
                <a14:useLocalDpi xmlns:a14="http://schemas.microsoft.com/office/drawing/2010/main" val="0"/>
              </a:ext>
            </a:extLst>
          </a:blip>
          <a:srcRect l="2616"/>
          <a:stretch>
            <a:fillRect/>
          </a:stretch>
        </p:blipFill>
        <p:spPr>
          <a:xfrm>
            <a:off x="4747306" y="653615"/>
            <a:ext cx="6701945" cy="5540004"/>
          </a:xfrm>
          <a:prstGeom prst="rect">
            <a:avLst/>
          </a:prstGeom>
        </p:spPr>
      </p:pic>
      <p:grpSp>
        <p:nvGrpSpPr>
          <p:cNvPr id="37" name="Group 36">
            <a:extLst>
              <a:ext uri="{FF2B5EF4-FFF2-40B4-BE49-F238E27FC236}">
                <a16:creationId xmlns:a16="http://schemas.microsoft.com/office/drawing/2014/main" id="{BCCEE623-F22A-4681-990C-036558C135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38" name="Freeform: Shape 37">
              <a:extLst>
                <a:ext uri="{FF2B5EF4-FFF2-40B4-BE49-F238E27FC236}">
                  <a16:creationId xmlns:a16="http://schemas.microsoft.com/office/drawing/2014/main" id="{39928A56-DDFB-4B12-BB34-20833166B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B3765F0-85F4-4EB3-93DA-59F421CD4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8E03A00-A562-4753-8BA0-93F8B05DE9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55F5D032-1BA8-410D-B68E-0DD597582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BA3FCDE-79E0-49F5-A381-232AB935D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0E27297F-31E8-46C6-8569-1FD12C6533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A374C063-2A46-4D9F-A085-0FB2F194CC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E57ECA6-CD0F-3D65-C044-CC70668A661F}"/>
              </a:ext>
            </a:extLst>
          </p:cNvPr>
          <p:cNvSpPr>
            <a:spLocks noGrp="1"/>
          </p:cNvSpPr>
          <p:nvPr>
            <p:ph type="title"/>
          </p:nvPr>
        </p:nvSpPr>
        <p:spPr>
          <a:xfrm>
            <a:off x="786385" y="841249"/>
            <a:ext cx="3761709" cy="3018870"/>
          </a:xfrm>
        </p:spPr>
        <p:txBody>
          <a:bodyPr anchor="b">
            <a:normAutofit/>
          </a:bodyPr>
          <a:lstStyle/>
          <a:p>
            <a:r>
              <a:rPr lang="en-US" sz="4800">
                <a:solidFill>
                  <a:schemeClr val="tx2"/>
                </a:solidFill>
              </a:rPr>
              <a:t>NSPIRE Standards - Example</a:t>
            </a:r>
          </a:p>
        </p:txBody>
      </p:sp>
      <p:sp>
        <p:nvSpPr>
          <p:cNvPr id="3" name="Content Placeholder 2">
            <a:extLst>
              <a:ext uri="{FF2B5EF4-FFF2-40B4-BE49-F238E27FC236}">
                <a16:creationId xmlns:a16="http://schemas.microsoft.com/office/drawing/2014/main" id="{7D707E6B-9094-07D1-30A3-E88367E9507D}"/>
              </a:ext>
            </a:extLst>
          </p:cNvPr>
          <p:cNvSpPr>
            <a:spLocks noGrp="1"/>
          </p:cNvSpPr>
          <p:nvPr>
            <p:ph idx="1"/>
          </p:nvPr>
        </p:nvSpPr>
        <p:spPr>
          <a:xfrm>
            <a:off x="786383" y="3952172"/>
            <a:ext cx="3761709" cy="2229172"/>
          </a:xfrm>
        </p:spPr>
        <p:txBody>
          <a:bodyPr anchor="t">
            <a:normAutofit/>
          </a:bodyPr>
          <a:lstStyle/>
          <a:p>
            <a:pPr marL="0" indent="0">
              <a:buNone/>
            </a:pPr>
            <a:r>
              <a:rPr lang="en-US" sz="1800">
                <a:solidFill>
                  <a:schemeClr val="tx2"/>
                </a:solidFill>
              </a:rPr>
              <a:t>Are Missing Window Screens a NSPIRE Deficiency?</a:t>
            </a:r>
          </a:p>
          <a:p>
            <a:pPr marL="0" indent="0">
              <a:buNone/>
            </a:pPr>
            <a:endParaRPr lang="en-US" sz="1800">
              <a:solidFill>
                <a:schemeClr val="tx2"/>
              </a:solidFill>
            </a:endParaRPr>
          </a:p>
          <a:p>
            <a:pPr marL="0" indent="0">
              <a:buNone/>
            </a:pPr>
            <a:r>
              <a:rPr lang="en-US" sz="1800">
                <a:solidFill>
                  <a:schemeClr val="tx2"/>
                </a:solidFill>
              </a:rPr>
              <a:t>Yes </a:t>
            </a:r>
          </a:p>
          <a:p>
            <a:pPr marL="0" indent="0">
              <a:buNone/>
            </a:pPr>
            <a:r>
              <a:rPr lang="en-US" sz="1800">
                <a:solidFill>
                  <a:schemeClr val="tx2"/>
                </a:solidFill>
              </a:rPr>
              <a:t>If there is evidence that the window should have a screen</a:t>
            </a:r>
          </a:p>
        </p:txBody>
      </p:sp>
      <p:sp>
        <p:nvSpPr>
          <p:cNvPr id="4" name="Rectangle 3">
            <a:extLst>
              <a:ext uri="{FF2B5EF4-FFF2-40B4-BE49-F238E27FC236}">
                <a16:creationId xmlns:a16="http://schemas.microsoft.com/office/drawing/2014/main" id="{0B4DDED9-C623-1DE5-C891-B256697C5900}"/>
              </a:ext>
            </a:extLst>
          </p:cNvPr>
          <p:cNvSpPr/>
          <p:nvPr/>
        </p:nvSpPr>
        <p:spPr>
          <a:xfrm>
            <a:off x="5876925" y="3667125"/>
            <a:ext cx="2162175" cy="213087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22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74E878-5273-1B6E-E492-17BB1F8E3BBA}"/>
              </a:ext>
            </a:extLst>
          </p:cNvPr>
          <p:cNvSpPr>
            <a:spLocks noGrp="1"/>
          </p:cNvSpPr>
          <p:nvPr>
            <p:ph type="title"/>
          </p:nvPr>
        </p:nvSpPr>
        <p:spPr>
          <a:xfrm>
            <a:off x="3027924" y="991261"/>
            <a:ext cx="5754696" cy="1837349"/>
          </a:xfrm>
        </p:spPr>
        <p:txBody>
          <a:bodyPr>
            <a:normAutofit/>
          </a:bodyPr>
          <a:lstStyle/>
          <a:p>
            <a:pPr algn="ctr"/>
            <a:r>
              <a:rPr lang="en-US" sz="9600" b="1" dirty="0">
                <a:solidFill>
                  <a:schemeClr val="tx2"/>
                </a:solidFill>
              </a:rPr>
              <a:t>NSPIRE</a:t>
            </a:r>
          </a:p>
        </p:txBody>
      </p:sp>
      <p:grpSp>
        <p:nvGrpSpPr>
          <p:cNvPr id="69" name="Group 68">
            <a:extLst>
              <a:ext uri="{FF2B5EF4-FFF2-40B4-BE49-F238E27FC236}">
                <a16:creationId xmlns:a16="http://schemas.microsoft.com/office/drawing/2014/main" id="{05545017-2445-4AB3-95A6-48F17C802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70" name="Freeform: Shape 69">
              <a:extLst>
                <a:ext uri="{FF2B5EF4-FFF2-40B4-BE49-F238E27FC236}">
                  <a16:creationId xmlns:a16="http://schemas.microsoft.com/office/drawing/2014/main" id="{F3B5D580-007D-4215-A10B-C8CF12EE02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24228C19-035F-4E8E-BAFD-56EC684B6F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C10D7C81-A1BE-4720-A66D-AEF9A11A5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BF18FEE-BE44-4F4A-AA4E-EC795CB0B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EA48A675-46AF-BEA0-6CAB-773298CD129B}"/>
              </a:ext>
            </a:extLst>
          </p:cNvPr>
          <p:cNvSpPr>
            <a:spLocks noGrp="1"/>
          </p:cNvSpPr>
          <p:nvPr>
            <p:ph idx="1"/>
          </p:nvPr>
        </p:nvSpPr>
        <p:spPr>
          <a:xfrm>
            <a:off x="3050412" y="2979336"/>
            <a:ext cx="5709721" cy="2430864"/>
          </a:xfrm>
        </p:spPr>
        <p:txBody>
          <a:bodyPr anchor="t">
            <a:normAutofit/>
          </a:bodyPr>
          <a:lstStyle/>
          <a:p>
            <a:r>
              <a:rPr lang="en-US" sz="2000">
                <a:solidFill>
                  <a:schemeClr val="tx2"/>
                </a:solidFill>
              </a:rPr>
              <a:t>What is NSPIRE?</a:t>
            </a:r>
          </a:p>
          <a:p>
            <a:pPr lvl="1"/>
            <a:r>
              <a:rPr lang="en-US" sz="2000">
                <a:solidFill>
                  <a:schemeClr val="tx2"/>
                </a:solidFill>
              </a:rPr>
              <a:t>National Standards for the Physical Inspection of Real Estate</a:t>
            </a:r>
          </a:p>
          <a:p>
            <a:pPr marL="457200" lvl="1" indent="0">
              <a:buNone/>
            </a:pPr>
            <a:endParaRPr lang="en-US" sz="2000">
              <a:solidFill>
                <a:schemeClr val="tx2"/>
              </a:solidFill>
            </a:endParaRPr>
          </a:p>
          <a:p>
            <a:r>
              <a:rPr lang="en-US" sz="2000">
                <a:solidFill>
                  <a:schemeClr val="tx2"/>
                </a:solidFill>
              </a:rPr>
              <a:t>When did inspections change to NSPIRE?</a:t>
            </a:r>
          </a:p>
          <a:p>
            <a:pPr lvl="1"/>
            <a:r>
              <a:rPr lang="en-US" sz="2000">
                <a:solidFill>
                  <a:schemeClr val="tx2"/>
                </a:solidFill>
              </a:rPr>
              <a:t>Final Rule May 11, 2023</a:t>
            </a:r>
          </a:p>
          <a:p>
            <a:pPr lvl="1"/>
            <a:r>
              <a:rPr lang="en-US" sz="2000">
                <a:solidFill>
                  <a:schemeClr val="tx2"/>
                </a:solidFill>
              </a:rPr>
              <a:t>AHFA October 1, 2023</a:t>
            </a:r>
          </a:p>
          <a:p>
            <a:pPr marL="457200" lvl="1" indent="0">
              <a:buNone/>
            </a:pPr>
            <a:endParaRPr lang="en-US" sz="2000">
              <a:solidFill>
                <a:schemeClr val="tx2"/>
              </a:solidFill>
            </a:endParaRPr>
          </a:p>
        </p:txBody>
      </p:sp>
      <p:grpSp>
        <p:nvGrpSpPr>
          <p:cNvPr id="75" name="Group 74">
            <a:extLst>
              <a:ext uri="{FF2B5EF4-FFF2-40B4-BE49-F238E27FC236}">
                <a16:creationId xmlns:a16="http://schemas.microsoft.com/office/drawing/2014/main" id="{06B7259D-F2AD-42FE-B984-6D1D74321C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4" y="3658536"/>
            <a:ext cx="3655725" cy="2743201"/>
            <a:chOff x="-305" y="-1"/>
            <a:chExt cx="3832880" cy="2876136"/>
          </a:xfrm>
        </p:grpSpPr>
        <p:sp>
          <p:nvSpPr>
            <p:cNvPr id="76" name="Freeform: Shape 75">
              <a:extLst>
                <a:ext uri="{FF2B5EF4-FFF2-40B4-BE49-F238E27FC236}">
                  <a16:creationId xmlns:a16="http://schemas.microsoft.com/office/drawing/2014/main" id="{9E5C38C6-2516-45D1-ADFC-3F59F8E34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6C274C95-E7A7-401D-A8F5-FFF5EB929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61D598C3-55D0-44FB-8766-A89B34B31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39EBC5C7-E54F-42F3-93F0-75AAC99FF9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990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803386D-8EC0-490A-9296-FAFCF1AD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C4720EDA-E218-43A9-8817-08F09F4DB6C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96" name="Rectangle 95">
            <a:extLst>
              <a:ext uri="{FF2B5EF4-FFF2-40B4-BE49-F238E27FC236}">
                <a16:creationId xmlns:a16="http://schemas.microsoft.com/office/drawing/2014/main" id="{D87C4F29-0DC4-4901-A2FD-7C88889E6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6A781BA-2341-444F-811D-870633C4F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678" y="0"/>
            <a:ext cx="11145980" cy="6870723"/>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6969801A-2237-6217-315D-AE46C9CE4A1C}"/>
              </a:ext>
            </a:extLst>
          </p:cNvPr>
          <p:cNvSpPr>
            <a:spLocks noGrp="1"/>
          </p:cNvSpPr>
          <p:nvPr>
            <p:ph type="title"/>
          </p:nvPr>
        </p:nvSpPr>
        <p:spPr>
          <a:xfrm>
            <a:off x="1191965" y="552810"/>
            <a:ext cx="4804659" cy="2228759"/>
          </a:xfrm>
        </p:spPr>
        <p:txBody>
          <a:bodyPr anchor="b">
            <a:normAutofit/>
          </a:bodyPr>
          <a:lstStyle/>
          <a:p>
            <a:r>
              <a:rPr lang="en-US" sz="4800"/>
              <a:t>NSPIRE Standards - Example</a:t>
            </a:r>
          </a:p>
        </p:txBody>
      </p:sp>
      <p:sp>
        <p:nvSpPr>
          <p:cNvPr id="3" name="Content Placeholder 2">
            <a:extLst>
              <a:ext uri="{FF2B5EF4-FFF2-40B4-BE49-F238E27FC236}">
                <a16:creationId xmlns:a16="http://schemas.microsoft.com/office/drawing/2014/main" id="{54F387EB-681C-ED0A-6BA2-BE8F000BBBA8}"/>
              </a:ext>
            </a:extLst>
          </p:cNvPr>
          <p:cNvSpPr>
            <a:spLocks noGrp="1"/>
          </p:cNvSpPr>
          <p:nvPr>
            <p:ph idx="1"/>
          </p:nvPr>
        </p:nvSpPr>
        <p:spPr>
          <a:xfrm>
            <a:off x="1191965" y="2959729"/>
            <a:ext cx="4804659" cy="3341075"/>
          </a:xfrm>
        </p:spPr>
        <p:txBody>
          <a:bodyPr anchor="t">
            <a:normAutofit/>
          </a:bodyPr>
          <a:lstStyle/>
          <a:p>
            <a:pPr marL="0" indent="0">
              <a:buNone/>
            </a:pPr>
            <a:r>
              <a:rPr lang="en-US" sz="1800"/>
              <a:t>Are Damaged Window Screens a NSPIRE Deficiency?</a:t>
            </a:r>
          </a:p>
          <a:p>
            <a:pPr marL="0" indent="0">
              <a:buNone/>
            </a:pPr>
            <a:endParaRPr lang="en-US" sz="1800"/>
          </a:p>
          <a:p>
            <a:pPr marL="0" indent="0">
              <a:buNone/>
            </a:pPr>
            <a:r>
              <a:rPr lang="en-US" sz="1800"/>
              <a:t>Yes</a:t>
            </a:r>
          </a:p>
          <a:p>
            <a:pPr marL="0" indent="0">
              <a:buNone/>
            </a:pPr>
            <a:endParaRPr lang="en-US" sz="1800"/>
          </a:p>
          <a:p>
            <a:pPr marL="0" indent="0">
              <a:buNone/>
            </a:pPr>
            <a:r>
              <a:rPr lang="en-US" sz="1800"/>
              <a:t>Damage must be greater than 1 in.</a:t>
            </a:r>
          </a:p>
          <a:p>
            <a:pPr marL="0" indent="0">
              <a:buNone/>
            </a:pPr>
            <a:endParaRPr lang="en-US" sz="1800"/>
          </a:p>
        </p:txBody>
      </p:sp>
      <p:pic>
        <p:nvPicPr>
          <p:cNvPr id="4" name="Picture 3" descr="A screen with a broken window&#10;&#10;AI-generated content may be incorrect.">
            <a:extLst>
              <a:ext uri="{FF2B5EF4-FFF2-40B4-BE49-F238E27FC236}">
                <a16:creationId xmlns:a16="http://schemas.microsoft.com/office/drawing/2014/main" id="{BC47B9A9-49AA-ADB8-76F0-3E8B1FD8742F}"/>
              </a:ext>
            </a:extLst>
          </p:cNvPr>
          <p:cNvPicPr>
            <a:picLocks noChangeAspect="1"/>
          </p:cNvPicPr>
          <p:nvPr/>
        </p:nvPicPr>
        <p:blipFill>
          <a:blip r:embed="rId3">
            <a:extLst>
              <a:ext uri="{28A0092B-C50C-407E-A947-70E740481C1C}">
                <a14:useLocalDpi xmlns:a14="http://schemas.microsoft.com/office/drawing/2010/main" val="0"/>
              </a:ext>
            </a:extLst>
          </a:blip>
          <a:srcRect r="1" b="6364"/>
          <a:stretch>
            <a:fillRect/>
          </a:stretch>
        </p:blipFill>
        <p:spPr>
          <a:xfrm>
            <a:off x="6381684" y="163375"/>
            <a:ext cx="5093140" cy="3171420"/>
          </a:xfrm>
          <a:prstGeom prst="rect">
            <a:avLst/>
          </a:prstGeom>
        </p:spPr>
      </p:pic>
      <p:pic>
        <p:nvPicPr>
          <p:cNvPr id="5" name="Picture 4" descr="A screen with a hole in it&#10;&#10;AI-generated content may be incorrect.">
            <a:extLst>
              <a:ext uri="{FF2B5EF4-FFF2-40B4-BE49-F238E27FC236}">
                <a16:creationId xmlns:a16="http://schemas.microsoft.com/office/drawing/2014/main" id="{81A52DEA-24C8-A0CD-CFEB-3E0F87AD1BC6}"/>
              </a:ext>
            </a:extLst>
          </p:cNvPr>
          <p:cNvPicPr>
            <a:picLocks noChangeAspect="1"/>
          </p:cNvPicPr>
          <p:nvPr/>
        </p:nvPicPr>
        <p:blipFill>
          <a:blip r:embed="rId4">
            <a:extLst>
              <a:ext uri="{28A0092B-C50C-407E-A947-70E740481C1C}">
                <a14:useLocalDpi xmlns:a14="http://schemas.microsoft.com/office/drawing/2010/main" val="0"/>
              </a:ext>
            </a:extLst>
          </a:blip>
          <a:srcRect r="1" b="9757"/>
          <a:stretch>
            <a:fillRect/>
          </a:stretch>
        </p:blipFill>
        <p:spPr>
          <a:xfrm>
            <a:off x="6381684" y="3514863"/>
            <a:ext cx="5093140" cy="3171420"/>
          </a:xfrm>
          <a:prstGeom prst="rect">
            <a:avLst/>
          </a:prstGeom>
        </p:spPr>
      </p:pic>
      <p:sp>
        <p:nvSpPr>
          <p:cNvPr id="6" name="Oval 5">
            <a:extLst>
              <a:ext uri="{FF2B5EF4-FFF2-40B4-BE49-F238E27FC236}">
                <a16:creationId xmlns:a16="http://schemas.microsoft.com/office/drawing/2014/main" id="{EF5ADD3B-44B1-3FE4-7809-F0322577BBC7}"/>
              </a:ext>
            </a:extLst>
          </p:cNvPr>
          <p:cNvSpPr/>
          <p:nvPr/>
        </p:nvSpPr>
        <p:spPr>
          <a:xfrm>
            <a:off x="6600825" y="2447925"/>
            <a:ext cx="4467225" cy="7143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370A77-1255-6DD8-17E1-25F31BDCD62A}"/>
              </a:ext>
            </a:extLst>
          </p:cNvPr>
          <p:cNvSpPr/>
          <p:nvPr/>
        </p:nvSpPr>
        <p:spPr>
          <a:xfrm>
            <a:off x="8362950" y="5267325"/>
            <a:ext cx="2238375" cy="14189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5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reeform: Shape 4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Rectangle 4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993CA8-11B2-369D-DA28-BEA0BB02FA70}"/>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Standards - Example</a:t>
            </a:r>
          </a:p>
        </p:txBody>
      </p:sp>
      <p:sp>
        <p:nvSpPr>
          <p:cNvPr id="3" name="Content Placeholder 2">
            <a:extLst>
              <a:ext uri="{FF2B5EF4-FFF2-40B4-BE49-F238E27FC236}">
                <a16:creationId xmlns:a16="http://schemas.microsoft.com/office/drawing/2014/main" id="{FE4F46D1-95CB-0E47-05CB-5E7F83868B24}"/>
              </a:ext>
            </a:extLst>
          </p:cNvPr>
          <p:cNvSpPr>
            <a:spLocks noGrp="1"/>
          </p:cNvSpPr>
          <p:nvPr>
            <p:ph idx="1"/>
          </p:nvPr>
        </p:nvSpPr>
        <p:spPr>
          <a:xfrm>
            <a:off x="4581727" y="649480"/>
            <a:ext cx="3025303" cy="5546047"/>
          </a:xfrm>
        </p:spPr>
        <p:txBody>
          <a:bodyPr anchor="ctr">
            <a:normAutofit/>
          </a:bodyPr>
          <a:lstStyle/>
          <a:p>
            <a:pPr marL="0" indent="0">
              <a:buNone/>
            </a:pPr>
            <a:r>
              <a:rPr lang="en-US" sz="2000" b="1" dirty="0"/>
              <a:t>Sink Standard</a:t>
            </a:r>
          </a:p>
          <a:p>
            <a:pPr marL="0" indent="0">
              <a:buNone/>
            </a:pPr>
            <a:endParaRPr lang="en-US" sz="2000" dirty="0"/>
          </a:p>
          <a:p>
            <a:r>
              <a:rPr lang="en-US" sz="2000" dirty="0"/>
              <a:t> A basin with hardware designed to dispense and hold clean water (hot and cold) and discharge wastewater. 	</a:t>
            </a:r>
          </a:p>
          <a:p>
            <a:pPr marL="0" indent="0">
              <a:buNone/>
            </a:pPr>
            <a:r>
              <a:rPr lang="en-US" sz="2000" b="0" i="0" u="none" strike="noStrike" baseline="0" dirty="0">
                <a:latin typeface="Gill Sans MT Condensed" panose="020B0506020104020203" pitchFamily="34" charset="0"/>
              </a:rPr>
              <a:t>	</a:t>
            </a:r>
          </a:p>
          <a:p>
            <a:pPr marL="0" indent="0">
              <a:buNone/>
            </a:pPr>
            <a:endParaRPr lang="en-US" sz="2000" dirty="0"/>
          </a:p>
        </p:txBody>
      </p:sp>
      <p:pic>
        <p:nvPicPr>
          <p:cNvPr id="5" name="Picture 4" descr="A close-up of a faucet">
            <a:extLst>
              <a:ext uri="{FF2B5EF4-FFF2-40B4-BE49-F238E27FC236}">
                <a16:creationId xmlns:a16="http://schemas.microsoft.com/office/drawing/2014/main" id="{CA0C8789-2E66-F3E2-F1AE-8D1C997813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320" r="-1" b="26131"/>
          <a:stretch>
            <a:fillRect/>
          </a:stretch>
        </p:blipFill>
        <p:spPr>
          <a:xfrm>
            <a:off x="8109502" y="1632514"/>
            <a:ext cx="3615776" cy="3604851"/>
          </a:xfrm>
          <a:prstGeom prst="rect">
            <a:avLst/>
          </a:prstGeom>
        </p:spPr>
      </p:pic>
    </p:spTree>
    <p:extLst>
      <p:ext uri="{BB962C8B-B14F-4D97-AF65-F5344CB8AC3E}">
        <p14:creationId xmlns:p14="http://schemas.microsoft.com/office/powerpoint/2010/main" val="35733981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white sink with a faucet running&#10;&#10;AI-generated content may be incorrect.">
            <a:extLst>
              <a:ext uri="{FF2B5EF4-FFF2-40B4-BE49-F238E27FC236}">
                <a16:creationId xmlns:a16="http://schemas.microsoft.com/office/drawing/2014/main" id="{7B4699D7-FA40-2934-8724-85BAD45B58CB}"/>
              </a:ext>
            </a:extLst>
          </p:cNvPr>
          <p:cNvPicPr>
            <a:picLocks noChangeAspect="1"/>
          </p:cNvPicPr>
          <p:nvPr/>
        </p:nvPicPr>
        <p:blipFill>
          <a:blip r:embed="rId2">
            <a:extLst>
              <a:ext uri="{28A0092B-C50C-407E-A947-70E740481C1C}">
                <a14:useLocalDpi xmlns:a14="http://schemas.microsoft.com/office/drawing/2010/main" val="0"/>
              </a:ext>
            </a:extLst>
          </a:blip>
          <a:srcRect l="7507" r="11763" b="2"/>
          <a:stretch>
            <a:fillRect/>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5" name="Freeform: Shape 34">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6" name="Freeform: Shape 3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EF2C670-6CFA-1391-F9E4-55A6FB4D91AD}"/>
              </a:ext>
            </a:extLst>
          </p:cNvPr>
          <p:cNvSpPr>
            <a:spLocks noGrp="1"/>
          </p:cNvSpPr>
          <p:nvPr>
            <p:ph type="title"/>
          </p:nvPr>
        </p:nvSpPr>
        <p:spPr>
          <a:xfrm>
            <a:off x="374904" y="856488"/>
            <a:ext cx="4992624" cy="1243584"/>
          </a:xfrm>
        </p:spPr>
        <p:txBody>
          <a:bodyPr anchor="ctr">
            <a:normAutofit/>
          </a:bodyPr>
          <a:lstStyle/>
          <a:p>
            <a:r>
              <a:rPr lang="en-US" sz="3400"/>
              <a:t>NSPIRE Standards - Example</a:t>
            </a:r>
          </a:p>
        </p:txBody>
      </p:sp>
      <p:sp>
        <p:nvSpPr>
          <p:cNvPr id="37" name="Rectangle 3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AD9F7A5-6376-2653-0AE6-312265B18B34}"/>
              </a:ext>
            </a:extLst>
          </p:cNvPr>
          <p:cNvSpPr>
            <a:spLocks noGrp="1"/>
          </p:cNvSpPr>
          <p:nvPr>
            <p:ph idx="1"/>
          </p:nvPr>
        </p:nvSpPr>
        <p:spPr>
          <a:xfrm>
            <a:off x="374904" y="2522949"/>
            <a:ext cx="5065776" cy="3402363"/>
          </a:xfrm>
        </p:spPr>
        <p:txBody>
          <a:bodyPr anchor="t">
            <a:normAutofit/>
          </a:bodyPr>
          <a:lstStyle/>
          <a:p>
            <a:pPr marL="0" indent="0">
              <a:buNone/>
            </a:pPr>
            <a:r>
              <a:rPr lang="en-US" sz="2000"/>
              <a:t>Is this a NSPIRE Deficiency?</a:t>
            </a:r>
          </a:p>
          <a:p>
            <a:pPr marL="0" indent="0">
              <a:buNone/>
            </a:pPr>
            <a:endParaRPr lang="en-US" sz="2000"/>
          </a:p>
          <a:p>
            <a:pPr marL="0" indent="0">
              <a:buNone/>
            </a:pPr>
            <a:r>
              <a:rPr lang="en-US" sz="2000"/>
              <a:t>Yes</a:t>
            </a:r>
          </a:p>
          <a:p>
            <a:pPr marL="0" indent="0">
              <a:buNone/>
            </a:pPr>
            <a:endParaRPr lang="en-US" sz="2000"/>
          </a:p>
        </p:txBody>
      </p:sp>
    </p:spTree>
    <p:extLst>
      <p:ext uri="{BB962C8B-B14F-4D97-AF65-F5344CB8AC3E}">
        <p14:creationId xmlns:p14="http://schemas.microsoft.com/office/powerpoint/2010/main" val="30754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9121B5-A1DA-9A7B-EF52-AE7075062725}"/>
              </a:ext>
            </a:extLst>
          </p:cNvPr>
          <p:cNvSpPr>
            <a:spLocks noGrp="1"/>
          </p:cNvSpPr>
          <p:nvPr>
            <p:ph type="title"/>
          </p:nvPr>
        </p:nvSpPr>
        <p:spPr>
          <a:xfrm>
            <a:off x="589560" y="856180"/>
            <a:ext cx="4560584" cy="1128068"/>
          </a:xfrm>
        </p:spPr>
        <p:txBody>
          <a:bodyPr anchor="ctr">
            <a:normAutofit/>
          </a:bodyPr>
          <a:lstStyle/>
          <a:p>
            <a:r>
              <a:rPr lang="en-US" sz="3700"/>
              <a:t>NSPIRE Standards - Example</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7EC632-2179-DBAE-A112-311D9824115E}"/>
              </a:ext>
            </a:extLst>
          </p:cNvPr>
          <p:cNvSpPr>
            <a:spLocks noGrp="1"/>
          </p:cNvSpPr>
          <p:nvPr>
            <p:ph idx="1"/>
          </p:nvPr>
        </p:nvSpPr>
        <p:spPr>
          <a:xfrm>
            <a:off x="590719" y="2330505"/>
            <a:ext cx="4559425" cy="3979585"/>
          </a:xfrm>
        </p:spPr>
        <p:txBody>
          <a:bodyPr anchor="ctr">
            <a:normAutofit/>
          </a:bodyPr>
          <a:lstStyle/>
          <a:p>
            <a:pPr marL="0" indent="0">
              <a:buNone/>
            </a:pPr>
            <a:r>
              <a:rPr lang="en-US" sz="2000"/>
              <a:t>Is this a NSPIRE Deficiency?</a:t>
            </a:r>
          </a:p>
          <a:p>
            <a:pPr marL="0" indent="0">
              <a:buNone/>
            </a:pPr>
            <a:endParaRPr lang="en-US" sz="2000"/>
          </a:p>
          <a:p>
            <a:pPr marL="0" indent="0">
              <a:buNone/>
            </a:pPr>
            <a:r>
              <a:rPr lang="en-US" sz="2000"/>
              <a:t>Yes</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ink with soap and soap bottle&#10;&#10;AI-generated content may be incorrect.">
            <a:extLst>
              <a:ext uri="{FF2B5EF4-FFF2-40B4-BE49-F238E27FC236}">
                <a16:creationId xmlns:a16="http://schemas.microsoft.com/office/drawing/2014/main" id="{FAF59405-F5F3-07F4-2AF3-374878A0D940}"/>
              </a:ext>
            </a:extLst>
          </p:cNvPr>
          <p:cNvPicPr>
            <a:picLocks noChangeAspect="1"/>
          </p:cNvPicPr>
          <p:nvPr/>
        </p:nvPicPr>
        <p:blipFill>
          <a:blip r:embed="rId2">
            <a:extLst>
              <a:ext uri="{28A0092B-C50C-407E-A947-70E740481C1C}">
                <a14:useLocalDpi xmlns:a14="http://schemas.microsoft.com/office/drawing/2010/main" val="0"/>
              </a:ext>
            </a:extLst>
          </a:blip>
          <a:srcRect r="3" b="4034"/>
          <a:stretch>
            <a:fillRect/>
          </a:stretch>
        </p:blipFill>
        <p:spPr>
          <a:xfrm>
            <a:off x="5977788" y="799352"/>
            <a:ext cx="5425410" cy="5259296"/>
          </a:xfrm>
          <a:prstGeom prst="rect">
            <a:avLst/>
          </a:prstGeom>
        </p:spPr>
      </p:pic>
      <p:cxnSp>
        <p:nvCxnSpPr>
          <p:cNvPr id="6" name="Straight Arrow Connector 5">
            <a:extLst>
              <a:ext uri="{FF2B5EF4-FFF2-40B4-BE49-F238E27FC236}">
                <a16:creationId xmlns:a16="http://schemas.microsoft.com/office/drawing/2014/main" id="{957EBAD5-7B24-A508-FC4E-A17FD275B692}"/>
              </a:ext>
            </a:extLst>
          </p:cNvPr>
          <p:cNvCxnSpPr/>
          <p:nvPr/>
        </p:nvCxnSpPr>
        <p:spPr>
          <a:xfrm flipV="1">
            <a:off x="6219825" y="1304925"/>
            <a:ext cx="1866900" cy="15621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29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0DF6B93-F3AC-40E0-8651-89582E5E8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027539-FDC1-4BD7-ABD3-2C9688465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153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746EFA5-E6C7-4867-8011-E729148E8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799" y="685800"/>
            <a:ext cx="6742953" cy="5486400"/>
          </a:xfrm>
          <a:prstGeom prst="rect">
            <a:avLst/>
          </a:pr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BE780E-EE4F-2DD5-2323-12AAC490BF03}"/>
              </a:ext>
            </a:extLst>
          </p:cNvPr>
          <p:cNvSpPr>
            <a:spLocks noGrp="1"/>
          </p:cNvSpPr>
          <p:nvPr>
            <p:ph type="title"/>
          </p:nvPr>
        </p:nvSpPr>
        <p:spPr>
          <a:xfrm>
            <a:off x="1335799" y="1158949"/>
            <a:ext cx="5461225" cy="1118087"/>
          </a:xfrm>
        </p:spPr>
        <p:txBody>
          <a:bodyPr anchor="b">
            <a:normAutofit/>
          </a:bodyPr>
          <a:lstStyle/>
          <a:p>
            <a:pPr algn="ctr"/>
            <a:r>
              <a:rPr lang="en-US" sz="3200">
                <a:solidFill>
                  <a:schemeClr val="tx1">
                    <a:lumMod val="65000"/>
                    <a:lumOff val="35000"/>
                  </a:schemeClr>
                </a:solidFill>
              </a:rPr>
              <a:t>NSPIRE Standards - Example</a:t>
            </a:r>
          </a:p>
        </p:txBody>
      </p:sp>
      <p:sp>
        <p:nvSpPr>
          <p:cNvPr id="3" name="Content Placeholder 2">
            <a:extLst>
              <a:ext uri="{FF2B5EF4-FFF2-40B4-BE49-F238E27FC236}">
                <a16:creationId xmlns:a16="http://schemas.microsoft.com/office/drawing/2014/main" id="{833B4657-1672-1763-FBD0-C741FA11C1B2}"/>
              </a:ext>
            </a:extLst>
          </p:cNvPr>
          <p:cNvSpPr>
            <a:spLocks noGrp="1"/>
          </p:cNvSpPr>
          <p:nvPr>
            <p:ph idx="1"/>
          </p:nvPr>
        </p:nvSpPr>
        <p:spPr>
          <a:xfrm>
            <a:off x="1335799" y="2563907"/>
            <a:ext cx="5461225" cy="2976191"/>
          </a:xfrm>
        </p:spPr>
        <p:txBody>
          <a:bodyPr anchor="t">
            <a:normAutofit/>
          </a:bodyPr>
          <a:lstStyle/>
          <a:p>
            <a:pPr marL="0" indent="0">
              <a:buNone/>
            </a:pPr>
            <a:r>
              <a:rPr lang="en-US" sz="2000" dirty="0">
                <a:solidFill>
                  <a:schemeClr val="tx1">
                    <a:lumMod val="65000"/>
                    <a:lumOff val="35000"/>
                  </a:schemeClr>
                </a:solidFill>
              </a:rPr>
              <a:t>Is this a NSPIRE Deficiency if used in a sink?</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No</a:t>
            </a:r>
          </a:p>
          <a:p>
            <a:pPr marL="0" indent="0">
              <a:buNone/>
            </a:pPr>
            <a:endParaRPr lang="en-US" sz="2000" dirty="0">
              <a:solidFill>
                <a:schemeClr val="tx1">
                  <a:lumMod val="65000"/>
                  <a:lumOff val="35000"/>
                </a:schemeClr>
              </a:solidFill>
            </a:endParaRPr>
          </a:p>
          <a:p>
            <a:pPr marL="0" indent="0">
              <a:buNone/>
            </a:pPr>
            <a:r>
              <a:rPr lang="en-US" sz="2000" dirty="0">
                <a:solidFill>
                  <a:schemeClr val="tx1">
                    <a:lumMod val="65000"/>
                    <a:lumOff val="35000"/>
                  </a:schemeClr>
                </a:solidFill>
              </a:rPr>
              <a:t>However, it must allow the sink basin to retain water.  It must fit the size of the drain.</a:t>
            </a:r>
          </a:p>
        </p:txBody>
      </p:sp>
      <p:pic>
        <p:nvPicPr>
          <p:cNvPr id="4" name="Picture 3" descr="A white round object with a metal ring&#10;&#10;AI-generated content may be incorrect.">
            <a:extLst>
              <a:ext uri="{FF2B5EF4-FFF2-40B4-BE49-F238E27FC236}">
                <a16:creationId xmlns:a16="http://schemas.microsoft.com/office/drawing/2014/main" id="{42AA8274-2015-D2DB-7F84-1EDAF7C9BC90}"/>
              </a:ext>
            </a:extLst>
          </p:cNvPr>
          <p:cNvPicPr>
            <a:picLocks noChangeAspect="1"/>
          </p:cNvPicPr>
          <p:nvPr/>
        </p:nvPicPr>
        <p:blipFill>
          <a:blip r:embed="rId2">
            <a:extLst>
              <a:ext uri="{28A0092B-C50C-407E-A947-70E740481C1C}">
                <a14:useLocalDpi xmlns:a14="http://schemas.microsoft.com/office/drawing/2010/main" val="0"/>
              </a:ext>
            </a:extLst>
          </a:blip>
          <a:srcRect r="5" b="10513"/>
          <a:stretch>
            <a:fillRect/>
          </a:stretch>
        </p:blipFill>
        <p:spPr>
          <a:xfrm>
            <a:off x="8779933" y="685798"/>
            <a:ext cx="2726267" cy="2421467"/>
          </a:xfrm>
          <a:prstGeom prst="rect">
            <a:avLst/>
          </a:prstGeom>
        </p:spPr>
      </p:pic>
      <p:pic>
        <p:nvPicPr>
          <p:cNvPr id="5" name="Picture 4" descr="A white sink with a drain&#10;&#10;AI-generated content may be incorrect.">
            <a:extLst>
              <a:ext uri="{FF2B5EF4-FFF2-40B4-BE49-F238E27FC236}">
                <a16:creationId xmlns:a16="http://schemas.microsoft.com/office/drawing/2014/main" id="{E00A0AE9-F1B4-B766-88D4-6C609B41647D}"/>
              </a:ext>
            </a:extLst>
          </p:cNvPr>
          <p:cNvPicPr>
            <a:picLocks noChangeAspect="1"/>
          </p:cNvPicPr>
          <p:nvPr/>
        </p:nvPicPr>
        <p:blipFill>
          <a:blip r:embed="rId3">
            <a:extLst>
              <a:ext uri="{28A0092B-C50C-407E-A947-70E740481C1C}">
                <a14:useLocalDpi xmlns:a14="http://schemas.microsoft.com/office/drawing/2010/main" val="0"/>
              </a:ext>
            </a:extLst>
          </a:blip>
          <a:srcRect l="15559" r="5" b="5"/>
          <a:stretch>
            <a:fillRect/>
          </a:stretch>
        </p:blipFill>
        <p:spPr>
          <a:xfrm>
            <a:off x="8779933" y="3750732"/>
            <a:ext cx="2726267" cy="2421467"/>
          </a:xfrm>
          <a:prstGeom prst="rect">
            <a:avLst/>
          </a:prstGeom>
        </p:spPr>
      </p:pic>
    </p:spTree>
    <p:extLst>
      <p:ext uri="{BB962C8B-B14F-4D97-AF65-F5344CB8AC3E}">
        <p14:creationId xmlns:p14="http://schemas.microsoft.com/office/powerpoint/2010/main" val="98318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08D6E2-2A03-B5FC-B3D8-CCD0F18F16F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NSPIRE Standard - Example</a:t>
            </a:r>
          </a:p>
        </p:txBody>
      </p:sp>
      <p:sp>
        <p:nvSpPr>
          <p:cNvPr id="3" name="Content Placeholder 2">
            <a:extLst>
              <a:ext uri="{FF2B5EF4-FFF2-40B4-BE49-F238E27FC236}">
                <a16:creationId xmlns:a16="http://schemas.microsoft.com/office/drawing/2014/main" id="{FCC7B7FD-58FC-C727-311A-2470D6EA0A18}"/>
              </a:ext>
            </a:extLst>
          </p:cNvPr>
          <p:cNvSpPr>
            <a:spLocks noGrp="1"/>
          </p:cNvSpPr>
          <p:nvPr>
            <p:ph idx="1"/>
          </p:nvPr>
        </p:nvSpPr>
        <p:spPr>
          <a:xfrm>
            <a:off x="4581727" y="649480"/>
            <a:ext cx="3025303" cy="5546047"/>
          </a:xfrm>
        </p:spPr>
        <p:txBody>
          <a:bodyPr anchor="ctr">
            <a:normAutofit/>
          </a:bodyPr>
          <a:lstStyle/>
          <a:p>
            <a:pPr marL="0" indent="0">
              <a:buNone/>
            </a:pPr>
            <a:r>
              <a:rPr lang="en-US" sz="1600" b="0" i="0" u="none" strike="noStrike" baseline="0">
                <a:latin typeface="Gill Sans MT Condensed" panose="020B0506020104020203" pitchFamily="34" charset="0"/>
              </a:rPr>
              <a:t>DEFICIENCY 1 – GFCI OUTLET OR GFCI BREAKER IS NOT VISIBLY DAMAGED AND THE TEST OR RESET BUTTON IS INOPERABLE.DEFICIENCY CRITERIA: 	</a:t>
            </a:r>
          </a:p>
          <a:p>
            <a:r>
              <a:rPr lang="en-US" sz="1600" b="0" i="0" u="none" strike="noStrike" baseline="0">
                <a:latin typeface="Gill Sans MT Condensed" panose="020B0506020104020203" pitchFamily="34" charset="0"/>
              </a:rPr>
              <a:t>GFCI outlet or GFCI breaker does not have visible damage and the test or reset button is inoperable (i.e., overall system or component thereof is not meeting function or purpose).</a:t>
            </a:r>
            <a:r>
              <a:rPr lang="en-US" sz="1600">
                <a:latin typeface="Gill Sans MT Condensed" panose="020B0506020104020203" pitchFamily="34" charset="0"/>
              </a:rPr>
              <a:t>		</a:t>
            </a:r>
            <a:r>
              <a:rPr lang="en-US" sz="1600" b="0" i="0" u="none" strike="noStrike" baseline="0">
                <a:latin typeface="Gill Sans MT Condensed" panose="020B0506020104020203" pitchFamily="34" charset="0"/>
              </a:rPr>
              <a:t> 	</a:t>
            </a:r>
          </a:p>
          <a:p>
            <a:pPr marL="0" indent="0">
              <a:buNone/>
            </a:pPr>
            <a:r>
              <a:rPr lang="en-US" sz="1600" b="0" i="0" u="none" strike="noStrike" baseline="0">
                <a:latin typeface="Gill Sans MT Condensed" panose="020B0506020104020203" pitchFamily="34" charset="0"/>
              </a:rPr>
              <a:t>OBSERVATION: 	</a:t>
            </a:r>
          </a:p>
          <a:p>
            <a:pPr>
              <a:buFont typeface="Wingdings" panose="05000000000000000000" pitchFamily="2" charset="2"/>
              <a:buChar char="§"/>
            </a:pPr>
            <a:r>
              <a:rPr lang="en-US" sz="1600" b="0" i="0" u="none" strike="noStrike" baseline="0">
                <a:latin typeface="Gill Sans MT Condensed" panose="020B0506020104020203" pitchFamily="34" charset="0"/>
              </a:rPr>
              <a:t> Identify all GFCI outlets and GFCI breakers.</a:t>
            </a:r>
            <a:endParaRPr lang="en-US" sz="1600">
              <a:latin typeface="Gill Sans MT Condensed" panose="020B0506020104020203" pitchFamily="34" charset="0"/>
            </a:endParaRPr>
          </a:p>
          <a:p>
            <a:pPr marL="0" indent="0">
              <a:buNone/>
            </a:pPr>
            <a:r>
              <a:rPr lang="en-US" sz="1600" b="0" i="0" u="none" strike="noStrike" baseline="0">
                <a:latin typeface="Gill Sans MT Condensed" panose="020B0506020104020203" pitchFamily="34" charset="0"/>
              </a:rPr>
              <a:t>Action:</a:t>
            </a:r>
          </a:p>
          <a:p>
            <a:r>
              <a:rPr lang="en-US" sz="1600" i="0" u="none" strike="noStrike" baseline="0">
                <a:latin typeface="Gill Sans MT Condensed" panose="020B0506020104020203" pitchFamily="34" charset="0"/>
              </a:rPr>
              <a:t>Engage the test button on each GFCI outlet and GFCI breaker.</a:t>
            </a:r>
          </a:p>
          <a:p>
            <a:r>
              <a:rPr lang="en-US" sz="1600" i="0" u="none" strike="noStrike" baseline="0">
                <a:latin typeface="Gill Sans MT Condensed" panose="020B0506020104020203" pitchFamily="34" charset="0"/>
              </a:rPr>
              <a:t>After engaging the test button, determine if the GFCI outlet or GFCI breaker trips.</a:t>
            </a:r>
          </a:p>
          <a:p>
            <a:r>
              <a:rPr lang="en-US" sz="1600" i="0" u="none" strike="noStrike" baseline="0">
                <a:latin typeface="Gill Sans MT Condensed" panose="020B0506020104020203" pitchFamily="34" charset="0"/>
              </a:rPr>
              <a:t>Then, engage the reset button.</a:t>
            </a:r>
          </a:p>
          <a:p>
            <a:pPr marL="0" indent="0">
              <a:buNone/>
            </a:pPr>
            <a:r>
              <a:rPr lang="en-US" sz="1600" b="0" i="0" u="none" strike="noStrike" baseline="0">
                <a:latin typeface="Gill Sans MT Condensed" panose="020B0506020104020203" pitchFamily="34" charset="0"/>
              </a:rPr>
              <a:t>	</a:t>
            </a:r>
          </a:p>
          <a:p>
            <a:pPr marL="0" indent="0">
              <a:buNone/>
            </a:pPr>
            <a:endParaRPr lang="en-US" sz="1600" b="0" i="0" u="none" strike="noStrike" baseline="0">
              <a:latin typeface="Gill Sans MT Condensed" panose="020B0506020104020203" pitchFamily="34" charset="0"/>
            </a:endParaRPr>
          </a:p>
          <a:p>
            <a:pPr marL="0" indent="0">
              <a:buNone/>
            </a:pPr>
            <a:endParaRPr lang="en-US" sz="1600"/>
          </a:p>
        </p:txBody>
      </p:sp>
      <p:pic>
        <p:nvPicPr>
          <p:cNvPr id="5" name="Picture 4" descr="A close-up of a white outlet&#10;&#10;Description automatically generated">
            <a:extLst>
              <a:ext uri="{FF2B5EF4-FFF2-40B4-BE49-F238E27FC236}">
                <a16:creationId xmlns:a16="http://schemas.microsoft.com/office/drawing/2014/main" id="{E82F32D0-CFF1-80FC-DAFB-FA904732728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86" r="-1" b="1322"/>
          <a:stretch/>
        </p:blipFill>
        <p:spPr>
          <a:xfrm>
            <a:off x="8109502" y="772779"/>
            <a:ext cx="3615776" cy="5324320"/>
          </a:xfrm>
          <a:prstGeom prst="rect">
            <a:avLst/>
          </a:prstGeom>
        </p:spPr>
      </p:pic>
      <p:sp>
        <p:nvSpPr>
          <p:cNvPr id="6" name="TextBox 5">
            <a:extLst>
              <a:ext uri="{FF2B5EF4-FFF2-40B4-BE49-F238E27FC236}">
                <a16:creationId xmlns:a16="http://schemas.microsoft.com/office/drawing/2014/main" id="{D6031A92-AEBC-ACB9-EBC1-2F38AAD9ED74}"/>
              </a:ext>
            </a:extLst>
          </p:cNvPr>
          <p:cNvSpPr txBox="1"/>
          <p:nvPr/>
        </p:nvSpPr>
        <p:spPr>
          <a:xfrm>
            <a:off x="9418236" y="5897044"/>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en.wikipedia.org/wiki/National_Electrical_Cod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061488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9F2F9E-D86F-F47B-E669-A5D5F9929DB1}"/>
              </a:ext>
            </a:extLst>
          </p:cNvPr>
          <p:cNvSpPr>
            <a:spLocks noGrp="1"/>
          </p:cNvSpPr>
          <p:nvPr>
            <p:ph type="title"/>
          </p:nvPr>
        </p:nvSpPr>
        <p:spPr>
          <a:xfrm>
            <a:off x="1136397" y="502020"/>
            <a:ext cx="5323715" cy="1642970"/>
          </a:xfrm>
        </p:spPr>
        <p:txBody>
          <a:bodyPr anchor="b">
            <a:normAutofit/>
          </a:bodyPr>
          <a:lstStyle/>
          <a:p>
            <a:r>
              <a:rPr lang="en-US" sz="4000"/>
              <a:t>NSPIRE Standards - Example</a:t>
            </a:r>
          </a:p>
        </p:txBody>
      </p:sp>
      <p:sp>
        <p:nvSpPr>
          <p:cNvPr id="3" name="Content Placeholder 2">
            <a:extLst>
              <a:ext uri="{FF2B5EF4-FFF2-40B4-BE49-F238E27FC236}">
                <a16:creationId xmlns:a16="http://schemas.microsoft.com/office/drawing/2014/main" id="{6D4E9247-FEA0-9D90-33C5-0E4347168CA2}"/>
              </a:ext>
            </a:extLst>
          </p:cNvPr>
          <p:cNvSpPr>
            <a:spLocks noGrp="1"/>
          </p:cNvSpPr>
          <p:nvPr>
            <p:ph idx="1"/>
          </p:nvPr>
        </p:nvSpPr>
        <p:spPr>
          <a:xfrm>
            <a:off x="1144923" y="2405894"/>
            <a:ext cx="5315189" cy="3535083"/>
          </a:xfrm>
        </p:spPr>
        <p:txBody>
          <a:bodyPr anchor="t">
            <a:normAutofit/>
          </a:bodyPr>
          <a:lstStyle/>
          <a:p>
            <a:pPr marL="0" indent="0">
              <a:buNone/>
            </a:pPr>
            <a:endParaRPr lang="en-US" sz="2000" b="0" i="0" u="none" strike="noStrike" baseline="0" dirty="0">
              <a:latin typeface="Gill Sans MT Condensed" panose="020B0506020104020203" pitchFamily="34" charset="0"/>
            </a:endParaRPr>
          </a:p>
          <a:p>
            <a:pPr marL="0" indent="0">
              <a:buNone/>
            </a:pPr>
            <a:r>
              <a:rPr lang="en-US" sz="1800" b="1" dirty="0"/>
              <a:t>DEFICIENCY 3 – UNIT: AN UNPROTECTED OUTLET IS PRESENT WITHIN SIX FEET OF A WATER SOURCE</a:t>
            </a:r>
          </a:p>
          <a:p>
            <a:r>
              <a:rPr lang="en-US" sz="1800" b="1" dirty="0"/>
              <a:t>Outlet is present within six feet of a water source (i.e., sink, bathtub, shower, water faucet, toilet) that is located in the same room.</a:t>
            </a:r>
          </a:p>
          <a:p>
            <a:pPr marL="0" indent="0">
              <a:buNone/>
            </a:pPr>
            <a:r>
              <a:rPr lang="en-US" sz="1800" b="1" dirty="0"/>
              <a:t>	AND</a:t>
            </a:r>
          </a:p>
          <a:p>
            <a:r>
              <a:rPr lang="en-US" sz="1800" b="1" dirty="0"/>
              <a:t>Outlet is not GFCI protected.</a:t>
            </a:r>
          </a:p>
        </p:txBody>
      </p:sp>
      <p:sp>
        <p:nvSpPr>
          <p:cNvPr id="20" name="Rectangle 19">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up of a white outlet&#10;&#10;Description automatically generated">
            <a:extLst>
              <a:ext uri="{FF2B5EF4-FFF2-40B4-BE49-F238E27FC236}">
                <a16:creationId xmlns:a16="http://schemas.microsoft.com/office/drawing/2014/main" id="{4AD3E03D-9B69-807C-841C-3224201D189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56"/>
          <a:stretch/>
        </p:blipFill>
        <p:spPr>
          <a:xfrm>
            <a:off x="7439097" y="909081"/>
            <a:ext cx="3444270" cy="5071731"/>
          </a:xfrm>
          <a:prstGeom prst="rect">
            <a:avLst/>
          </a:prstGeom>
        </p:spPr>
      </p:pic>
      <p:sp>
        <p:nvSpPr>
          <p:cNvPr id="6" name="TextBox 5">
            <a:extLst>
              <a:ext uri="{FF2B5EF4-FFF2-40B4-BE49-F238E27FC236}">
                <a16:creationId xmlns:a16="http://schemas.microsoft.com/office/drawing/2014/main" id="{B9A72118-287A-082B-E488-5CE796B6D91A}"/>
              </a:ext>
            </a:extLst>
          </p:cNvPr>
          <p:cNvSpPr txBox="1"/>
          <p:nvPr/>
        </p:nvSpPr>
        <p:spPr>
          <a:xfrm>
            <a:off x="8576325" y="5780757"/>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diy.stackexchange.com/questions/62949/what-are-the-differences-between-these-two-receptacle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354428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508AC7-CD91-F476-DABF-7B8E87BF4612}"/>
              </a:ext>
            </a:extLst>
          </p:cNvPr>
          <p:cNvSpPr>
            <a:spLocks noGrp="1"/>
          </p:cNvSpPr>
          <p:nvPr>
            <p:ph type="title"/>
          </p:nvPr>
        </p:nvSpPr>
        <p:spPr>
          <a:xfrm>
            <a:off x="457201" y="412454"/>
            <a:ext cx="2381250" cy="2101850"/>
          </a:xfrm>
        </p:spPr>
        <p:txBody>
          <a:bodyPr>
            <a:normAutofit/>
          </a:bodyPr>
          <a:lstStyle/>
          <a:p>
            <a:r>
              <a:rPr lang="en-US" sz="2800" dirty="0"/>
              <a:t>NSPIRE Standard - Example</a:t>
            </a:r>
          </a:p>
        </p:txBody>
      </p:sp>
      <p:sp>
        <p:nvSpPr>
          <p:cNvPr id="47" name="Rectangle 46">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AC16AE7-0F65-7142-C47F-DD36EAE0102B}"/>
              </a:ext>
            </a:extLst>
          </p:cNvPr>
          <p:cNvSpPr>
            <a:spLocks noGrp="1"/>
          </p:cNvSpPr>
          <p:nvPr>
            <p:ph idx="1"/>
          </p:nvPr>
        </p:nvSpPr>
        <p:spPr>
          <a:xfrm>
            <a:off x="3157538" y="412454"/>
            <a:ext cx="3243262" cy="2101850"/>
          </a:xfrm>
        </p:spPr>
        <p:txBody>
          <a:bodyPr anchor="ctr">
            <a:normAutofit/>
          </a:bodyPr>
          <a:lstStyle/>
          <a:p>
            <a:pPr marL="0" indent="0">
              <a:buNone/>
            </a:pPr>
            <a:r>
              <a:rPr lang="en-US" sz="1400" b="0" i="0" u="none" strike="noStrike" baseline="0" dirty="0">
                <a:latin typeface="Gill Sans MT Condensed" panose="020B0506020104020203" pitchFamily="34" charset="0"/>
              </a:rPr>
              <a:t>MORE INFORMATION: 	</a:t>
            </a:r>
          </a:p>
          <a:p>
            <a:pPr marL="0" indent="0">
              <a:buNone/>
            </a:pPr>
            <a:r>
              <a:rPr lang="en-US" sz="1400" b="0" i="0" u="none" strike="noStrike" baseline="0" dirty="0">
                <a:latin typeface="Gill Sans MT Condensed" panose="020B0506020104020203" pitchFamily="34" charset="0"/>
              </a:rPr>
              <a:t>- </a:t>
            </a:r>
            <a:r>
              <a:rPr lang="en-US" sz="1400" i="0" u="sng" strike="noStrike" baseline="0" dirty="0">
                <a:highlight>
                  <a:srgbClr val="FFFF00"/>
                </a:highlight>
                <a:latin typeface="Gill Sans MT Condensed" panose="020B0506020104020203" pitchFamily="34" charset="0"/>
              </a:rPr>
              <a:t>An outlet dedicated to a major appliance </a:t>
            </a:r>
            <a:r>
              <a:rPr lang="en-US" sz="1400" i="0" strike="noStrike" baseline="0" dirty="0">
                <a:latin typeface="Gill Sans MT Condensed" panose="020B0506020104020203" pitchFamily="34" charset="0"/>
              </a:rPr>
              <a:t>(e.g., water heater, HVAC, refrigerator, </a:t>
            </a:r>
            <a:r>
              <a:rPr lang="en-US" sz="1400" i="0" u="sng" strike="noStrike" baseline="0" dirty="0">
                <a:latin typeface="Gill Sans MT Condensed" panose="020B0506020104020203" pitchFamily="34" charset="0"/>
              </a:rPr>
              <a:t>washing machine</a:t>
            </a:r>
            <a:r>
              <a:rPr lang="en-US" sz="1400" i="0" strike="noStrike" baseline="0" dirty="0">
                <a:latin typeface="Gill Sans MT Condensed" panose="020B0506020104020203" pitchFamily="34" charset="0"/>
              </a:rPr>
              <a:t>, dishwasher, garbage disposal, appliance that is wall-mounted or installed within a cabinet, etc.) should NOT be evaluated under this standard, regardless of its distance from the water source. </a:t>
            </a:r>
          </a:p>
          <a:p>
            <a:pPr marL="0" indent="0">
              <a:buNone/>
            </a:pPr>
            <a:r>
              <a:rPr lang="en-US" sz="1400" b="0" i="0" u="none" strike="noStrike" baseline="0" dirty="0">
                <a:latin typeface="Gill Sans MT Condensed" panose="020B0506020104020203" pitchFamily="34" charset="0"/>
              </a:rPr>
              <a:t>- </a:t>
            </a:r>
            <a:r>
              <a:rPr lang="en-US" sz="1400" b="0" i="0" u="none" strike="noStrike" baseline="0" dirty="0">
                <a:highlight>
                  <a:srgbClr val="FFFF00"/>
                </a:highlight>
                <a:latin typeface="Gill Sans MT Condensed" panose="020B0506020104020203" pitchFamily="34" charset="0"/>
              </a:rPr>
              <a:t>A </a:t>
            </a:r>
            <a:r>
              <a:rPr lang="en-US" sz="1400" b="0" i="0" u="sng" strike="noStrike" baseline="0" dirty="0">
                <a:highlight>
                  <a:srgbClr val="FFFF00"/>
                </a:highlight>
                <a:latin typeface="Gill Sans MT Condensed" panose="020B0506020104020203" pitchFamily="34" charset="0"/>
              </a:rPr>
              <a:t>dedicated outlet </a:t>
            </a:r>
            <a:r>
              <a:rPr lang="en-US" sz="1400" b="0" i="0" u="none" strike="noStrike" baseline="0" dirty="0">
                <a:highlight>
                  <a:srgbClr val="FFFF00"/>
                </a:highlight>
                <a:latin typeface="Gill Sans MT Condensed" panose="020B0506020104020203" pitchFamily="34" charset="0"/>
              </a:rPr>
              <a:t>is a receptacle outlet that is only capable of serving that specific appliance. </a:t>
            </a:r>
          </a:p>
          <a:p>
            <a:pPr marL="0" indent="0">
              <a:buNone/>
            </a:pPr>
            <a:endParaRPr lang="en-US" sz="1400" b="0" i="0" u="none" strike="noStrike" baseline="0" dirty="0">
              <a:latin typeface="Gill Sans MT Condensed" panose="020B0506020104020203" pitchFamily="34" charset="0"/>
            </a:endParaRPr>
          </a:p>
        </p:txBody>
      </p:sp>
      <p:pic>
        <p:nvPicPr>
          <p:cNvPr id="4" name="Picture 3">
            <a:extLst>
              <a:ext uri="{FF2B5EF4-FFF2-40B4-BE49-F238E27FC236}">
                <a16:creationId xmlns:a16="http://schemas.microsoft.com/office/drawing/2014/main" id="{0B85B064-6FBC-E61B-DD0D-8C0A684CF60E}"/>
              </a:ext>
            </a:extLst>
          </p:cNvPr>
          <p:cNvPicPr>
            <a:picLocks noChangeAspect="1"/>
          </p:cNvPicPr>
          <p:nvPr/>
        </p:nvPicPr>
        <p:blipFill>
          <a:blip r:embed="rId2"/>
          <a:srcRect t="2161"/>
          <a:stretch>
            <a:fillRect/>
          </a:stretch>
        </p:blipFill>
        <p:spPr>
          <a:xfrm>
            <a:off x="20" y="2959630"/>
            <a:ext cx="6400781" cy="3898370"/>
          </a:xfrm>
          <a:prstGeom prst="rect">
            <a:avLst/>
          </a:prstGeom>
        </p:spPr>
      </p:pic>
      <p:pic>
        <p:nvPicPr>
          <p:cNvPr id="5" name="Picture 4" descr="A close-up of a white outlet&#10;&#10;Description automatically generated">
            <a:extLst>
              <a:ext uri="{FF2B5EF4-FFF2-40B4-BE49-F238E27FC236}">
                <a16:creationId xmlns:a16="http://schemas.microsoft.com/office/drawing/2014/main" id="{A3ACF113-4604-FB51-731B-FBC43992536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829" r="-2" b="9434"/>
          <a:stretch>
            <a:fillRect/>
          </a:stretch>
        </p:blipFill>
        <p:spPr>
          <a:xfrm>
            <a:off x="6572436" y="1134839"/>
            <a:ext cx="5600701" cy="5397910"/>
          </a:xfrm>
          <a:prstGeom prst="rect">
            <a:avLst/>
          </a:prstGeom>
        </p:spPr>
      </p:pic>
    </p:spTree>
    <p:extLst>
      <p:ext uri="{BB962C8B-B14F-4D97-AF65-F5344CB8AC3E}">
        <p14:creationId xmlns:p14="http://schemas.microsoft.com/office/powerpoint/2010/main" val="91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B57F3A-1525-C2C4-8470-5DA7FEA29A11}"/>
              </a:ext>
            </a:extLst>
          </p:cNvPr>
          <p:cNvSpPr>
            <a:spLocks noGrp="1"/>
          </p:cNvSpPr>
          <p:nvPr>
            <p:ph type="title"/>
          </p:nvPr>
        </p:nvSpPr>
        <p:spPr>
          <a:xfrm>
            <a:off x="640080" y="325369"/>
            <a:ext cx="4368602" cy="1956841"/>
          </a:xfrm>
        </p:spPr>
        <p:txBody>
          <a:bodyPr anchor="b">
            <a:normAutofit/>
          </a:bodyPr>
          <a:lstStyle/>
          <a:p>
            <a:r>
              <a:rPr lang="en-US" sz="4600"/>
              <a:t>NSPIRE Standard - Example</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406D7C4-3AA7-E6FC-04E8-E729CB92894B}"/>
              </a:ext>
            </a:extLst>
          </p:cNvPr>
          <p:cNvSpPr>
            <a:spLocks noGrp="1"/>
          </p:cNvSpPr>
          <p:nvPr>
            <p:ph idx="1"/>
          </p:nvPr>
        </p:nvSpPr>
        <p:spPr>
          <a:xfrm>
            <a:off x="640080" y="2872899"/>
            <a:ext cx="4243589" cy="3320668"/>
          </a:xfrm>
        </p:spPr>
        <p:txBody>
          <a:bodyPr>
            <a:normAutofit/>
          </a:bodyPr>
          <a:lstStyle/>
          <a:p>
            <a:pPr marL="0" indent="0">
              <a:buNone/>
            </a:pPr>
            <a:r>
              <a:rPr lang="en-US" sz="2200" dirty="0"/>
              <a:t>Is this a NSPIRE Deficiency?</a:t>
            </a:r>
          </a:p>
          <a:p>
            <a:pPr marL="0" indent="0">
              <a:buNone/>
            </a:pPr>
            <a:endParaRPr lang="en-US" sz="2200" dirty="0"/>
          </a:p>
          <a:p>
            <a:pPr marL="0" indent="0">
              <a:buNone/>
            </a:pPr>
            <a:r>
              <a:rPr lang="en-US" sz="2200" dirty="0"/>
              <a:t>Yes</a:t>
            </a:r>
          </a:p>
          <a:p>
            <a:pPr marL="0" indent="0">
              <a:buNone/>
            </a:pPr>
            <a:endParaRPr lang="en-US" sz="2200" dirty="0"/>
          </a:p>
          <a:p>
            <a:pPr marL="0" indent="0">
              <a:buNone/>
            </a:pPr>
            <a:r>
              <a:rPr lang="en-US" sz="2200" dirty="0"/>
              <a:t>If the outlet is not dedicated or GFCI protected.</a:t>
            </a:r>
          </a:p>
          <a:p>
            <a:pPr marL="0" indent="0">
              <a:buNone/>
            </a:pPr>
            <a:endParaRPr lang="en-US" sz="2200" dirty="0"/>
          </a:p>
        </p:txBody>
      </p:sp>
      <p:pic>
        <p:nvPicPr>
          <p:cNvPr id="4" name="Picture 3" descr="A washing machine in a room">
            <a:extLst>
              <a:ext uri="{FF2B5EF4-FFF2-40B4-BE49-F238E27FC236}">
                <a16:creationId xmlns:a16="http://schemas.microsoft.com/office/drawing/2014/main" id="{5BD0CB50-48EA-47AD-6050-D9A4DA98B2D4}"/>
              </a:ext>
            </a:extLst>
          </p:cNvPr>
          <p:cNvPicPr>
            <a:picLocks noChangeAspect="1"/>
          </p:cNvPicPr>
          <p:nvPr/>
        </p:nvPicPr>
        <p:blipFill>
          <a:blip r:embed="rId2">
            <a:extLst>
              <a:ext uri="{28A0092B-C50C-407E-A947-70E740481C1C}">
                <a14:useLocalDpi xmlns:a14="http://schemas.microsoft.com/office/drawing/2010/main" val="0"/>
              </a:ext>
            </a:extLst>
          </a:blip>
          <a:srcRect l="3365" r="2140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Oval 6">
            <a:extLst>
              <a:ext uri="{FF2B5EF4-FFF2-40B4-BE49-F238E27FC236}">
                <a16:creationId xmlns:a16="http://schemas.microsoft.com/office/drawing/2014/main" id="{64A3379B-BD15-5FFC-07FF-1F333E49AB07}"/>
              </a:ext>
            </a:extLst>
          </p:cNvPr>
          <p:cNvSpPr/>
          <p:nvPr/>
        </p:nvSpPr>
        <p:spPr>
          <a:xfrm>
            <a:off x="8001000" y="987552"/>
            <a:ext cx="905256" cy="12070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17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3" name="Rectangle 212">
            <a:extLst>
              <a:ext uri="{FF2B5EF4-FFF2-40B4-BE49-F238E27FC236}">
                <a16:creationId xmlns:a16="http://schemas.microsoft.com/office/drawing/2014/main" id="{435ADAF7-9BEB-4FA3-AE9F-4CF47620E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75D8D590-2019-6903-EB8B-7EEBF92C3BD5}"/>
              </a:ext>
            </a:extLst>
          </p:cNvPr>
          <p:cNvSpPr>
            <a:spLocks noGrp="1"/>
          </p:cNvSpPr>
          <p:nvPr>
            <p:ph type="title"/>
          </p:nvPr>
        </p:nvSpPr>
        <p:spPr>
          <a:xfrm>
            <a:off x="499647" y="431212"/>
            <a:ext cx="3420305" cy="1906317"/>
          </a:xfrm>
        </p:spPr>
        <p:txBody>
          <a:bodyPr>
            <a:normAutofit/>
          </a:bodyPr>
          <a:lstStyle/>
          <a:p>
            <a:pPr algn="ctr"/>
            <a:r>
              <a:rPr lang="en-US" sz="2800"/>
              <a:t>NSPIRE Standard - Examples</a:t>
            </a:r>
          </a:p>
        </p:txBody>
      </p:sp>
      <p:sp>
        <p:nvSpPr>
          <p:cNvPr id="214" name="Rectangle 213">
            <a:extLst>
              <a:ext uri="{FF2B5EF4-FFF2-40B4-BE49-F238E27FC236}">
                <a16:creationId xmlns:a16="http://schemas.microsoft.com/office/drawing/2014/main" id="{57BB0BA7-0383-4937-8874-B01AAA08E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8743"/>
            <a:ext cx="4310288" cy="408925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re extinguisher on a wall">
            <a:extLst>
              <a:ext uri="{FF2B5EF4-FFF2-40B4-BE49-F238E27FC236}">
                <a16:creationId xmlns:a16="http://schemas.microsoft.com/office/drawing/2014/main" id="{ECBF0ABA-6F75-8D16-A299-1D1FB628E77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7348"/>
          <a:stretch>
            <a:fillRect/>
          </a:stretch>
        </p:blipFill>
        <p:spPr>
          <a:xfrm>
            <a:off x="352603" y="3513426"/>
            <a:ext cx="3605083" cy="2599891"/>
          </a:xfrm>
          <a:prstGeom prst="rect">
            <a:avLst/>
          </a:prstGeom>
        </p:spPr>
      </p:pic>
      <p:sp>
        <p:nvSpPr>
          <p:cNvPr id="3" name="Content Placeholder 2">
            <a:extLst>
              <a:ext uri="{FF2B5EF4-FFF2-40B4-BE49-F238E27FC236}">
                <a16:creationId xmlns:a16="http://schemas.microsoft.com/office/drawing/2014/main" id="{00DEA9E8-CB59-4EB4-D1E7-0D1B470823CE}"/>
              </a:ext>
            </a:extLst>
          </p:cNvPr>
          <p:cNvSpPr>
            <a:spLocks noGrp="1"/>
          </p:cNvSpPr>
          <p:nvPr>
            <p:ph idx="1"/>
          </p:nvPr>
        </p:nvSpPr>
        <p:spPr>
          <a:xfrm>
            <a:off x="5360176" y="678955"/>
            <a:ext cx="5586448" cy="5409743"/>
          </a:xfrm>
        </p:spPr>
        <p:txBody>
          <a:bodyPr anchor="ctr">
            <a:normAutofit/>
          </a:bodyPr>
          <a:lstStyle/>
          <a:p>
            <a:pPr marL="0" indent="0">
              <a:buNone/>
            </a:pPr>
            <a:r>
              <a:rPr lang="en-US" sz="2000">
                <a:latin typeface="Gill Sans MT Condensed" panose="020B0506020104020203" pitchFamily="34" charset="0"/>
              </a:rPr>
              <a:t>Deficiency Criteria:</a:t>
            </a:r>
            <a:endParaRPr lang="en-US" sz="2000" b="0" i="0" u="none" strike="noStrike" baseline="0">
              <a:latin typeface="Gill Sans MT Condensed" panose="020B0506020104020203" pitchFamily="34" charset="0"/>
            </a:endParaRPr>
          </a:p>
          <a:p>
            <a:r>
              <a:rPr lang="en-US" sz="2000" b="0" i="0" u="none" strike="noStrike" baseline="0">
                <a:latin typeface="Gill Sans MT Condensed" panose="020B0506020104020203" pitchFamily="34" charset="0"/>
              </a:rPr>
              <a:t>Pressure gauge indicates that the fire extinguisher is over or under-charged. 	</a:t>
            </a:r>
          </a:p>
          <a:p>
            <a:r>
              <a:rPr lang="en-US" sz="2000" b="0" i="0" u="none" strike="noStrike" baseline="0">
                <a:latin typeface="Gill Sans MT Condensed" panose="020B0506020104020203" pitchFamily="34" charset="0"/>
              </a:rPr>
              <a:t>The date on the service tag of any fire extinguisher has exceeded one year. </a:t>
            </a:r>
          </a:p>
          <a:p>
            <a:pPr marL="0" indent="0">
              <a:buNone/>
            </a:pPr>
            <a:r>
              <a:rPr lang="en-US" sz="2000" b="0" i="0" u="none" strike="noStrike" baseline="0">
                <a:latin typeface="Gill Sans MT Condensed" panose="020B0506020104020203" pitchFamily="34" charset="0"/>
              </a:rPr>
              <a:t>	or</a:t>
            </a:r>
          </a:p>
          <a:p>
            <a:r>
              <a:rPr lang="en-US" sz="2000" b="0" i="0" u="none" strike="noStrike" baseline="0">
                <a:latin typeface="Gill Sans MT Condensed" panose="020B0506020104020203" pitchFamily="34" charset="0"/>
              </a:rPr>
              <a:t>The fire extinguisher tag is missing or illegible. </a:t>
            </a:r>
          </a:p>
          <a:p>
            <a:pPr marL="0" indent="0">
              <a:buNone/>
            </a:pPr>
            <a:r>
              <a:rPr lang="en-US" sz="2000" b="0" i="0" u="none" strike="noStrike" baseline="0">
                <a:latin typeface="Gill Sans MT Condensed" panose="020B0506020104020203" pitchFamily="34" charset="0"/>
              </a:rPr>
              <a:t>	or</a:t>
            </a:r>
          </a:p>
          <a:p>
            <a:r>
              <a:rPr lang="en-US" sz="2000" b="0" i="0" u="none" strike="noStrike" baseline="0">
                <a:latin typeface="Gill Sans MT Condensed" panose="020B0506020104020203" pitchFamily="34" charset="0"/>
              </a:rPr>
              <a:t>A nonchargeable or disposable fire extinguisher is more than 12 years old (based on manufacture date). 	</a:t>
            </a:r>
          </a:p>
          <a:p>
            <a:r>
              <a:rPr lang="en-US" sz="2000" b="0" i="0" u="none" strike="noStrike" baseline="0">
                <a:latin typeface="Gill Sans MT Condensed" panose="020B0506020104020203" pitchFamily="34" charset="0"/>
              </a:rPr>
              <a:t>Fire extinguisher is damaged (i.e., visibly defective; impacts functionality). </a:t>
            </a:r>
          </a:p>
          <a:p>
            <a:pPr marL="0" indent="0">
              <a:buNone/>
            </a:pPr>
            <a:r>
              <a:rPr lang="en-US" sz="2000" b="0" i="0" u="none" strike="noStrike" baseline="0">
                <a:latin typeface="Gill Sans MT Condensed" panose="020B0506020104020203" pitchFamily="34" charset="0"/>
              </a:rPr>
              <a:t>	or</a:t>
            </a:r>
          </a:p>
          <a:p>
            <a:r>
              <a:rPr lang="en-US" sz="2000" b="0" i="0" u="none" strike="noStrike" baseline="0">
                <a:latin typeface="Gill Sans MT Condensed" panose="020B0506020104020203" pitchFamily="34" charset="0"/>
              </a:rPr>
              <a:t>Fire extinguisher is missing (i.e., evidence of prior installation, but now not present or is incomplete). 	</a:t>
            </a:r>
          </a:p>
          <a:p>
            <a:endParaRPr lang="en-US" sz="2000" b="0" i="0" u="none" strike="noStrike" baseline="0">
              <a:latin typeface="Gill Sans MT Condensed" panose="020B0506020104020203" pitchFamily="34" charset="0"/>
            </a:endParaRPr>
          </a:p>
        </p:txBody>
      </p:sp>
      <p:sp>
        <p:nvSpPr>
          <p:cNvPr id="215" name="Rectangle 214">
            <a:extLst>
              <a:ext uri="{FF2B5EF4-FFF2-40B4-BE49-F238E27FC236}">
                <a16:creationId xmlns:a16="http://schemas.microsoft.com/office/drawing/2014/main" id="{ACD3AB31-A71C-4414-BA05-CF667CBA3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741"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Tree>
    <p:extLst>
      <p:ext uri="{BB962C8B-B14F-4D97-AF65-F5344CB8AC3E}">
        <p14:creationId xmlns:p14="http://schemas.microsoft.com/office/powerpoint/2010/main" val="128660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AB61B-2988-0B81-12C3-33929DBC0FC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65369-0542-F5A3-CC35-9212C31D9696}"/>
              </a:ext>
            </a:extLst>
          </p:cNvPr>
          <p:cNvSpPr>
            <a:spLocks noGrp="1"/>
          </p:cNvSpPr>
          <p:nvPr>
            <p:ph type="title"/>
          </p:nvPr>
        </p:nvSpPr>
        <p:spPr>
          <a:xfrm>
            <a:off x="3033466" y="991261"/>
            <a:ext cx="5754696" cy="1837349"/>
          </a:xfrm>
        </p:spPr>
        <p:txBody>
          <a:bodyPr anchor="b">
            <a:normAutofit/>
          </a:bodyPr>
          <a:lstStyle/>
          <a:p>
            <a:pPr algn="ctr"/>
            <a:r>
              <a:rPr lang="en-US" sz="9600" b="1" dirty="0">
                <a:solidFill>
                  <a:schemeClr val="tx2"/>
                </a:solidFill>
              </a:rPr>
              <a:t>NSPIRE</a:t>
            </a:r>
          </a:p>
        </p:txBody>
      </p:sp>
      <p:grpSp>
        <p:nvGrpSpPr>
          <p:cNvPr id="43" name="Group 42">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44" name="Freeform: Shape 43">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9A08A2FE-8550-D0CC-A9CC-E2EE13D276DA}"/>
              </a:ext>
            </a:extLst>
          </p:cNvPr>
          <p:cNvSpPr>
            <a:spLocks noGrp="1"/>
          </p:cNvSpPr>
          <p:nvPr>
            <p:ph idx="1"/>
          </p:nvPr>
        </p:nvSpPr>
        <p:spPr>
          <a:xfrm>
            <a:off x="3078441" y="2988861"/>
            <a:ext cx="5709721" cy="2430864"/>
          </a:xfrm>
        </p:spPr>
        <p:txBody>
          <a:bodyPr anchor="t">
            <a:normAutofit/>
          </a:bodyPr>
          <a:lstStyle/>
          <a:p>
            <a:r>
              <a:rPr lang="en-US" sz="2000">
                <a:solidFill>
                  <a:schemeClr val="tx2"/>
                </a:solidFill>
              </a:rPr>
              <a:t>NSPIRE has Three (3) Inspectable Areas:</a:t>
            </a:r>
          </a:p>
          <a:p>
            <a:pPr lvl="1"/>
            <a:r>
              <a:rPr lang="en-US" sz="2000">
                <a:solidFill>
                  <a:schemeClr val="tx2"/>
                </a:solidFill>
              </a:rPr>
              <a:t>Unit</a:t>
            </a:r>
          </a:p>
          <a:p>
            <a:pPr lvl="1"/>
            <a:r>
              <a:rPr lang="en-US" sz="2000">
                <a:solidFill>
                  <a:schemeClr val="tx2"/>
                </a:solidFill>
              </a:rPr>
              <a:t>Inside</a:t>
            </a:r>
          </a:p>
          <a:p>
            <a:pPr lvl="1"/>
            <a:r>
              <a:rPr lang="en-US" sz="2000">
                <a:solidFill>
                  <a:schemeClr val="tx2"/>
                </a:solidFill>
              </a:rPr>
              <a:t>Outside</a:t>
            </a:r>
          </a:p>
        </p:txBody>
      </p:sp>
    </p:spTree>
    <p:extLst>
      <p:ext uri="{BB962C8B-B14F-4D97-AF65-F5344CB8AC3E}">
        <p14:creationId xmlns:p14="http://schemas.microsoft.com/office/powerpoint/2010/main" val="11953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92FEFA-B63C-FE1F-758F-C5118D48CAE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600"/>
              <a:t>Different Types of Fire Extinguishers</a:t>
            </a:r>
          </a:p>
        </p:txBody>
      </p:sp>
      <p:sp>
        <p:nvSpPr>
          <p:cNvPr id="205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sX0" fmla="*/ 0 w 3291840"/>
              <a:gd name="csY0" fmla="*/ 0 h 18288"/>
              <a:gd name="csX1" fmla="*/ 658368 w 3291840"/>
              <a:gd name="csY1" fmla="*/ 0 h 18288"/>
              <a:gd name="csX2" fmla="*/ 1283818 w 3291840"/>
              <a:gd name="csY2" fmla="*/ 0 h 18288"/>
              <a:gd name="csX3" fmla="*/ 1909267 w 3291840"/>
              <a:gd name="csY3" fmla="*/ 0 h 18288"/>
              <a:gd name="csX4" fmla="*/ 2633472 w 3291840"/>
              <a:gd name="csY4" fmla="*/ 0 h 18288"/>
              <a:gd name="csX5" fmla="*/ 3291840 w 3291840"/>
              <a:gd name="csY5" fmla="*/ 0 h 18288"/>
              <a:gd name="csX6" fmla="*/ 3291840 w 3291840"/>
              <a:gd name="csY6" fmla="*/ 18288 h 18288"/>
              <a:gd name="csX7" fmla="*/ 2633472 w 3291840"/>
              <a:gd name="csY7" fmla="*/ 18288 h 18288"/>
              <a:gd name="csX8" fmla="*/ 2073859 w 3291840"/>
              <a:gd name="csY8" fmla="*/ 18288 h 18288"/>
              <a:gd name="csX9" fmla="*/ 1448410 w 3291840"/>
              <a:gd name="csY9" fmla="*/ 18288 h 18288"/>
              <a:gd name="csX10" fmla="*/ 822960 w 3291840"/>
              <a:gd name="csY10" fmla="*/ 18288 h 18288"/>
              <a:gd name="csX11" fmla="*/ 0 w 3291840"/>
              <a:gd name="csY11" fmla="*/ 18288 h 18288"/>
              <a:gd name="csX12" fmla="*/ 0 w 329184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9836225A-7565-72AE-A25A-D1C51E01F85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4356" y="2642616"/>
            <a:ext cx="3605784" cy="36057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an Fire Extinguishers Be Left Outside at Jesse Lombard blog">
            <a:extLst>
              <a:ext uri="{FF2B5EF4-FFF2-40B4-BE49-F238E27FC236}">
                <a16:creationId xmlns:a16="http://schemas.microsoft.com/office/drawing/2014/main" id="{57FF4EFF-4F51-4089-F427-06A897CB86A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254496" y="2662931"/>
            <a:ext cx="5614416" cy="356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66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A4BD6EE-7B51-447C-AAB3-028B7A3E5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BCE99A-9165-1F66-67F9-5C8259407CDC}"/>
              </a:ext>
            </a:extLst>
          </p:cNvPr>
          <p:cNvSpPr>
            <a:spLocks noGrp="1"/>
          </p:cNvSpPr>
          <p:nvPr>
            <p:ph type="title"/>
          </p:nvPr>
        </p:nvSpPr>
        <p:spPr>
          <a:xfrm>
            <a:off x="612648" y="433387"/>
            <a:ext cx="5032744" cy="3365646"/>
          </a:xfrm>
        </p:spPr>
        <p:txBody>
          <a:bodyPr vert="horz" lIns="91440" tIns="45720" rIns="91440" bIns="45720" rtlCol="0" anchor="b">
            <a:normAutofit/>
          </a:bodyPr>
          <a:lstStyle/>
          <a:p>
            <a:r>
              <a:rPr lang="en-US" sz="6100"/>
              <a:t>Legible Service Tag and Date Stamp</a:t>
            </a:r>
          </a:p>
        </p:txBody>
      </p:sp>
      <p:pic>
        <p:nvPicPr>
          <p:cNvPr id="1026" name="Picture 2">
            <a:extLst>
              <a:ext uri="{FF2B5EF4-FFF2-40B4-BE49-F238E27FC236}">
                <a16:creationId xmlns:a16="http://schemas.microsoft.com/office/drawing/2014/main" id="{20CC663D-A92C-171D-A3A2-B730F98A95F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81641" y="433388"/>
            <a:ext cx="4683445" cy="3512584"/>
          </a:xfrm>
          <a:prstGeom prst="rect">
            <a:avLst/>
          </a:pr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6B5FF7CD-712E-4187-BFF5-B192FFB33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005089"/>
            <a:ext cx="4343400" cy="18288"/>
          </a:xfrm>
          <a:custGeom>
            <a:avLst/>
            <a:gdLst>
              <a:gd name="csX0" fmla="*/ 0 w 4343400"/>
              <a:gd name="csY0" fmla="*/ 0 h 18288"/>
              <a:gd name="csX1" fmla="*/ 577052 w 4343400"/>
              <a:gd name="csY1" fmla="*/ 0 h 18288"/>
              <a:gd name="csX2" fmla="*/ 1067235 w 4343400"/>
              <a:gd name="csY2" fmla="*/ 0 h 18288"/>
              <a:gd name="csX3" fmla="*/ 1600853 w 4343400"/>
              <a:gd name="csY3" fmla="*/ 0 h 18288"/>
              <a:gd name="csX4" fmla="*/ 2264773 w 4343400"/>
              <a:gd name="csY4" fmla="*/ 0 h 18288"/>
              <a:gd name="csX5" fmla="*/ 2841825 w 4343400"/>
              <a:gd name="csY5" fmla="*/ 0 h 18288"/>
              <a:gd name="csX6" fmla="*/ 3375442 w 4343400"/>
              <a:gd name="csY6" fmla="*/ 0 h 18288"/>
              <a:gd name="csX7" fmla="*/ 4343400 w 4343400"/>
              <a:gd name="csY7" fmla="*/ 0 h 18288"/>
              <a:gd name="csX8" fmla="*/ 4343400 w 4343400"/>
              <a:gd name="csY8" fmla="*/ 18288 h 18288"/>
              <a:gd name="csX9" fmla="*/ 3722914 w 4343400"/>
              <a:gd name="csY9" fmla="*/ 18288 h 18288"/>
              <a:gd name="csX10" fmla="*/ 3189297 w 4343400"/>
              <a:gd name="csY10" fmla="*/ 18288 h 18288"/>
              <a:gd name="csX11" fmla="*/ 2481943 w 4343400"/>
              <a:gd name="csY11" fmla="*/ 18288 h 18288"/>
              <a:gd name="csX12" fmla="*/ 1904891 w 4343400"/>
              <a:gd name="csY12" fmla="*/ 18288 h 18288"/>
              <a:gd name="csX13" fmla="*/ 1414707 w 4343400"/>
              <a:gd name="csY13" fmla="*/ 18288 h 18288"/>
              <a:gd name="csX14" fmla="*/ 750788 w 4343400"/>
              <a:gd name="csY14" fmla="*/ 18288 h 18288"/>
              <a:gd name="csX15" fmla="*/ 0 w 4343400"/>
              <a:gd name="csY15" fmla="*/ 18288 h 18288"/>
              <a:gd name="csX16" fmla="*/ 0 w 43434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container with numbers on it&#10;&#10;AI-generated content may be incorrect.">
            <a:extLst>
              <a:ext uri="{FF2B5EF4-FFF2-40B4-BE49-F238E27FC236}">
                <a16:creationId xmlns:a16="http://schemas.microsoft.com/office/drawing/2014/main" id="{5AE34A74-4001-76B2-0AD7-DAF50E0B774A}"/>
              </a:ext>
            </a:extLst>
          </p:cNvPr>
          <p:cNvPicPr>
            <a:picLocks noChangeAspect="1"/>
          </p:cNvPicPr>
          <p:nvPr/>
        </p:nvPicPr>
        <p:blipFill>
          <a:blip r:embed="rId3">
            <a:extLst>
              <a:ext uri="{28A0092B-C50C-407E-A947-70E740481C1C}">
                <a14:useLocalDpi xmlns:a14="http://schemas.microsoft.com/office/drawing/2010/main" val="0"/>
              </a:ext>
            </a:extLst>
          </a:blip>
          <a:srcRect b="6904"/>
          <a:stretch>
            <a:fillRect/>
          </a:stretch>
        </p:blipFill>
        <p:spPr>
          <a:xfrm>
            <a:off x="6601880" y="4164506"/>
            <a:ext cx="1733078" cy="2055320"/>
          </a:xfrm>
          <a:prstGeom prst="rect">
            <a:avLst/>
          </a:prstGeom>
        </p:spPr>
      </p:pic>
      <p:pic>
        <p:nvPicPr>
          <p:cNvPr id="5" name="Picture 4" descr="Close-up of a red and silver pipe&#10;&#10;AI-generated content may be incorrect.">
            <a:extLst>
              <a:ext uri="{FF2B5EF4-FFF2-40B4-BE49-F238E27FC236}">
                <a16:creationId xmlns:a16="http://schemas.microsoft.com/office/drawing/2014/main" id="{15633A22-1129-9A94-6D97-782A874563EE}"/>
              </a:ext>
            </a:extLst>
          </p:cNvPr>
          <p:cNvPicPr>
            <a:picLocks noChangeAspect="1"/>
          </p:cNvPicPr>
          <p:nvPr/>
        </p:nvPicPr>
        <p:blipFill>
          <a:blip r:embed="rId4">
            <a:extLst>
              <a:ext uri="{28A0092B-C50C-407E-A947-70E740481C1C}">
                <a14:useLocalDpi xmlns:a14="http://schemas.microsoft.com/office/drawing/2010/main" val="0"/>
              </a:ext>
            </a:extLst>
          </a:blip>
          <a:srcRect l="22663" t="22642" r="24927" b="2542"/>
          <a:stretch>
            <a:fillRect/>
          </a:stretch>
        </p:blipFill>
        <p:spPr>
          <a:xfrm>
            <a:off x="9472780" y="4164506"/>
            <a:ext cx="1811056" cy="2055320"/>
          </a:xfrm>
          <a:prstGeom prst="rect">
            <a:avLst/>
          </a:prstGeom>
        </p:spPr>
      </p:pic>
    </p:spTree>
    <p:extLst>
      <p:ext uri="{BB962C8B-B14F-4D97-AF65-F5344CB8AC3E}">
        <p14:creationId xmlns:p14="http://schemas.microsoft.com/office/powerpoint/2010/main" val="2278974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fire extinguisher&#10;&#10;AI-generated content may be incorrect.">
            <a:extLst>
              <a:ext uri="{FF2B5EF4-FFF2-40B4-BE49-F238E27FC236}">
                <a16:creationId xmlns:a16="http://schemas.microsoft.com/office/drawing/2014/main" id="{49CDE868-7AF7-FC37-2782-2D81DCCDC85B}"/>
              </a:ext>
            </a:extLst>
          </p:cNvPr>
          <p:cNvPicPr>
            <a:picLocks noChangeAspect="1"/>
          </p:cNvPicPr>
          <p:nvPr/>
        </p:nvPicPr>
        <p:blipFill>
          <a:blip r:embed="rId2">
            <a:extLst>
              <a:ext uri="{28A0092B-C50C-407E-A947-70E740481C1C}">
                <a14:useLocalDpi xmlns:a14="http://schemas.microsoft.com/office/drawing/2010/main" val="0"/>
              </a:ext>
            </a:extLst>
          </a:blip>
          <a:srcRect l="5586" r="12281" b="-1"/>
          <a:stretch>
            <a:fillRect/>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D73BDC-AE64-8B25-42E0-809D51E51D48}"/>
              </a:ext>
            </a:extLst>
          </p:cNvPr>
          <p:cNvSpPr>
            <a:spLocks noGrp="1"/>
          </p:cNvSpPr>
          <p:nvPr>
            <p:ph type="title"/>
          </p:nvPr>
        </p:nvSpPr>
        <p:spPr>
          <a:xfrm>
            <a:off x="838200" y="365125"/>
            <a:ext cx="3822189" cy="1899912"/>
          </a:xfrm>
        </p:spPr>
        <p:txBody>
          <a:bodyPr>
            <a:normAutofit/>
          </a:bodyPr>
          <a:lstStyle/>
          <a:p>
            <a:r>
              <a:rPr lang="en-US" sz="4000"/>
              <a:t>NSPIRE Standard - Examples</a:t>
            </a:r>
          </a:p>
        </p:txBody>
      </p:sp>
      <p:sp>
        <p:nvSpPr>
          <p:cNvPr id="3" name="Content Placeholder 2">
            <a:extLst>
              <a:ext uri="{FF2B5EF4-FFF2-40B4-BE49-F238E27FC236}">
                <a16:creationId xmlns:a16="http://schemas.microsoft.com/office/drawing/2014/main" id="{69049C06-566B-DEB4-B241-A1AF08861E55}"/>
              </a:ext>
            </a:extLst>
          </p:cNvPr>
          <p:cNvSpPr>
            <a:spLocks noGrp="1"/>
          </p:cNvSpPr>
          <p:nvPr>
            <p:ph idx="1"/>
          </p:nvPr>
        </p:nvSpPr>
        <p:spPr>
          <a:xfrm>
            <a:off x="838200" y="2434201"/>
            <a:ext cx="3822189" cy="3742762"/>
          </a:xfrm>
        </p:spPr>
        <p:txBody>
          <a:bodyPr>
            <a:normAutofit/>
          </a:bodyPr>
          <a:lstStyle/>
          <a:p>
            <a:pPr marL="0" indent="0">
              <a:buNone/>
            </a:pPr>
            <a:r>
              <a:rPr lang="en-US" sz="2000"/>
              <a:t>Does this Fire Extinguisher require an annual inspection?</a:t>
            </a:r>
          </a:p>
          <a:p>
            <a:pPr marL="0" indent="0">
              <a:buNone/>
            </a:pPr>
            <a:endParaRPr lang="en-US" sz="2000"/>
          </a:p>
          <a:p>
            <a:pPr marL="0" indent="0">
              <a:buNone/>
            </a:pPr>
            <a:r>
              <a:rPr lang="en-US" sz="2000"/>
              <a:t>Yes</a:t>
            </a:r>
          </a:p>
        </p:txBody>
      </p:sp>
    </p:spTree>
    <p:extLst>
      <p:ext uri="{BB962C8B-B14F-4D97-AF65-F5344CB8AC3E}">
        <p14:creationId xmlns:p14="http://schemas.microsoft.com/office/powerpoint/2010/main" val="16947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4771C5-5EFE-76A3-A59F-1CEA4008F236}"/>
              </a:ext>
            </a:extLst>
          </p:cNvPr>
          <p:cNvSpPr>
            <a:spLocks noGrp="1"/>
          </p:cNvSpPr>
          <p:nvPr>
            <p:ph type="title"/>
          </p:nvPr>
        </p:nvSpPr>
        <p:spPr>
          <a:xfrm>
            <a:off x="572493" y="238539"/>
            <a:ext cx="11018520" cy="1434415"/>
          </a:xfrm>
        </p:spPr>
        <p:txBody>
          <a:bodyPr anchor="b">
            <a:normAutofit/>
          </a:bodyPr>
          <a:lstStyle/>
          <a:p>
            <a:r>
              <a:rPr lang="en-US" sz="5400"/>
              <a:t>NSPIRE Standard - Examples</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511604-16D1-4069-0C97-D18632E06F51}"/>
              </a:ext>
            </a:extLst>
          </p:cNvPr>
          <p:cNvSpPr>
            <a:spLocks noGrp="1"/>
          </p:cNvSpPr>
          <p:nvPr>
            <p:ph idx="1"/>
          </p:nvPr>
        </p:nvSpPr>
        <p:spPr>
          <a:xfrm>
            <a:off x="572493" y="2071316"/>
            <a:ext cx="6713552" cy="4119172"/>
          </a:xfrm>
        </p:spPr>
        <p:txBody>
          <a:bodyPr anchor="t">
            <a:normAutofit/>
          </a:bodyPr>
          <a:lstStyle/>
          <a:p>
            <a:pPr marL="0" indent="0">
              <a:buNone/>
            </a:pPr>
            <a:r>
              <a:rPr lang="en-US" sz="2200" dirty="0"/>
              <a:t>Does this Fire Extinguisher require an annual inspection?</a:t>
            </a:r>
          </a:p>
          <a:p>
            <a:endParaRPr lang="en-US" sz="2200" dirty="0"/>
          </a:p>
          <a:p>
            <a:pPr marL="0" indent="0">
              <a:buNone/>
            </a:pPr>
            <a:r>
              <a:rPr lang="en-US" sz="2200" dirty="0"/>
              <a:t>No</a:t>
            </a:r>
          </a:p>
          <a:p>
            <a:pPr marL="0" indent="0">
              <a:buNone/>
            </a:pPr>
            <a:endParaRPr lang="en-US" sz="2200" dirty="0"/>
          </a:p>
          <a:p>
            <a:pPr marL="0" indent="0">
              <a:buNone/>
            </a:pPr>
            <a:r>
              <a:rPr lang="en-US" sz="2200" dirty="0"/>
              <a:t>It is good for 12-years based on the manufacturing date that will either be on the neck or bottom of the fire extinguisher</a:t>
            </a:r>
          </a:p>
        </p:txBody>
      </p:sp>
      <p:pic>
        <p:nvPicPr>
          <p:cNvPr id="4" name="Picture 3" descr="A close up of a fire extinguisher&#10;&#10;AI-generated content may be incorrect.">
            <a:extLst>
              <a:ext uri="{FF2B5EF4-FFF2-40B4-BE49-F238E27FC236}">
                <a16:creationId xmlns:a16="http://schemas.microsoft.com/office/drawing/2014/main" id="{344C7FC5-801E-1AB5-CD95-BCF113CA8ED7}"/>
              </a:ext>
            </a:extLst>
          </p:cNvPr>
          <p:cNvPicPr>
            <a:picLocks noChangeAspect="1"/>
          </p:cNvPicPr>
          <p:nvPr/>
        </p:nvPicPr>
        <p:blipFill>
          <a:blip r:embed="rId2">
            <a:extLst>
              <a:ext uri="{28A0092B-C50C-407E-A947-70E740481C1C}">
                <a14:useLocalDpi xmlns:a14="http://schemas.microsoft.com/office/drawing/2010/main" val="0"/>
              </a:ext>
            </a:extLst>
          </a:blip>
          <a:srcRect l="19909" r="1" b="1"/>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76403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BE857E-6898-1ECB-E024-012F5D24F554}"/>
              </a:ext>
            </a:extLst>
          </p:cNvPr>
          <p:cNvSpPr>
            <a:spLocks noGrp="1"/>
          </p:cNvSpPr>
          <p:nvPr>
            <p:ph type="title"/>
          </p:nvPr>
        </p:nvSpPr>
        <p:spPr>
          <a:xfrm>
            <a:off x="1136397" y="502020"/>
            <a:ext cx="5323715" cy="1642970"/>
          </a:xfrm>
        </p:spPr>
        <p:txBody>
          <a:bodyPr anchor="b">
            <a:normAutofit/>
          </a:bodyPr>
          <a:lstStyle/>
          <a:p>
            <a:r>
              <a:rPr lang="en-US" sz="4000"/>
              <a:t>NSPIRE Standard - Examples</a:t>
            </a:r>
          </a:p>
        </p:txBody>
      </p:sp>
      <p:sp>
        <p:nvSpPr>
          <p:cNvPr id="3" name="Content Placeholder 2">
            <a:extLst>
              <a:ext uri="{FF2B5EF4-FFF2-40B4-BE49-F238E27FC236}">
                <a16:creationId xmlns:a16="http://schemas.microsoft.com/office/drawing/2014/main" id="{D119AF46-F2B9-52E1-5D42-5E1A6264A85E}"/>
              </a:ext>
            </a:extLst>
          </p:cNvPr>
          <p:cNvSpPr>
            <a:spLocks noGrp="1"/>
          </p:cNvSpPr>
          <p:nvPr>
            <p:ph idx="1"/>
          </p:nvPr>
        </p:nvSpPr>
        <p:spPr>
          <a:xfrm>
            <a:off x="1144923" y="2405894"/>
            <a:ext cx="5315189" cy="3535083"/>
          </a:xfrm>
        </p:spPr>
        <p:txBody>
          <a:bodyPr anchor="t">
            <a:normAutofit/>
          </a:bodyPr>
          <a:lstStyle/>
          <a:p>
            <a:pPr marL="0" indent="0">
              <a:buNone/>
            </a:pPr>
            <a:r>
              <a:rPr lang="en-US" sz="2000"/>
              <a:t>Is this a NSPIRE Deficiency if the inspection was performed in October 2025?</a:t>
            </a:r>
          </a:p>
          <a:p>
            <a:pPr marL="0" indent="0">
              <a:buNone/>
            </a:pPr>
            <a:endParaRPr lang="en-US" sz="2000"/>
          </a:p>
          <a:p>
            <a:pPr marL="0" indent="0">
              <a:buNone/>
            </a:pPr>
            <a:r>
              <a:rPr lang="en-US" sz="2000"/>
              <a:t>Yes</a:t>
            </a:r>
          </a:p>
        </p:txBody>
      </p:sp>
      <p:sp>
        <p:nvSpPr>
          <p:cNvPr id="29" name="Rectangle 2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abel on a fire extinguisher&#10;&#10;AI-generated content may be incorrect.">
            <a:extLst>
              <a:ext uri="{FF2B5EF4-FFF2-40B4-BE49-F238E27FC236}">
                <a16:creationId xmlns:a16="http://schemas.microsoft.com/office/drawing/2014/main" id="{59A558EE-6F02-5769-4FCC-1C7F09EDF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1521289"/>
            <a:ext cx="4170530" cy="3847314"/>
          </a:xfrm>
          <a:prstGeom prst="rect">
            <a:avLst/>
          </a:prstGeom>
        </p:spPr>
      </p:pic>
    </p:spTree>
    <p:extLst>
      <p:ext uri="{BB962C8B-B14F-4D97-AF65-F5344CB8AC3E}">
        <p14:creationId xmlns:p14="http://schemas.microsoft.com/office/powerpoint/2010/main" val="13146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3CC6DC-0AC4-F27A-1596-577EE5ACDFBE}"/>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E0BCF-CD89-0969-16CC-9F051591CDFD}"/>
              </a:ext>
            </a:extLst>
          </p:cNvPr>
          <p:cNvSpPr>
            <a:spLocks noGrp="1"/>
          </p:cNvSpPr>
          <p:nvPr>
            <p:ph type="title"/>
          </p:nvPr>
        </p:nvSpPr>
        <p:spPr>
          <a:xfrm>
            <a:off x="8643193" y="489507"/>
            <a:ext cx="3091607" cy="1655483"/>
          </a:xfrm>
        </p:spPr>
        <p:txBody>
          <a:bodyPr anchor="b">
            <a:normAutofit/>
          </a:bodyPr>
          <a:lstStyle/>
          <a:p>
            <a:r>
              <a:rPr lang="en-US" sz="3700"/>
              <a:t>NSPIRE Standard - Examples</a:t>
            </a:r>
          </a:p>
        </p:txBody>
      </p:sp>
      <p:pic>
        <p:nvPicPr>
          <p:cNvPr id="4" name="Picture 3" descr="Close-up of a red and silver pipe&#10;&#10;AI-generated content may be incorrect.">
            <a:extLst>
              <a:ext uri="{FF2B5EF4-FFF2-40B4-BE49-F238E27FC236}">
                <a16:creationId xmlns:a16="http://schemas.microsoft.com/office/drawing/2014/main" id="{B8859C5B-E988-2CAF-8776-E3B4DE1B939D}"/>
              </a:ext>
            </a:extLst>
          </p:cNvPr>
          <p:cNvPicPr>
            <a:picLocks noChangeAspect="1"/>
          </p:cNvPicPr>
          <p:nvPr/>
        </p:nvPicPr>
        <p:blipFill>
          <a:blip r:embed="rId2">
            <a:extLst>
              <a:ext uri="{28A0092B-C50C-407E-A947-70E740481C1C}">
                <a14:useLocalDpi xmlns:a14="http://schemas.microsoft.com/office/drawing/2010/main" val="0"/>
              </a:ext>
            </a:extLst>
          </a:blip>
          <a:srcRect r="-1" b="671"/>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61DD7042-8CEC-9424-70D3-600F07447DF7}"/>
              </a:ext>
            </a:extLst>
          </p:cNvPr>
          <p:cNvSpPr>
            <a:spLocks noGrp="1"/>
          </p:cNvSpPr>
          <p:nvPr>
            <p:ph idx="1"/>
          </p:nvPr>
        </p:nvSpPr>
        <p:spPr>
          <a:xfrm>
            <a:off x="8643193" y="2418408"/>
            <a:ext cx="2942813" cy="3540265"/>
          </a:xfrm>
        </p:spPr>
        <p:txBody>
          <a:bodyPr>
            <a:normAutofit/>
          </a:bodyPr>
          <a:lstStyle/>
          <a:p>
            <a:pPr marL="0" indent="0">
              <a:buNone/>
            </a:pPr>
            <a:r>
              <a:rPr lang="en-US" sz="2000"/>
              <a:t>Is this a NSPIRE Deficiency if the inspection was performed May 22, 2025?</a:t>
            </a:r>
          </a:p>
          <a:p>
            <a:pPr marL="0" indent="0">
              <a:buNone/>
            </a:pPr>
            <a:endParaRPr lang="en-US" sz="2000"/>
          </a:p>
          <a:p>
            <a:pPr marL="0" indent="0">
              <a:buNone/>
            </a:pPr>
            <a:r>
              <a:rPr lang="en-US" sz="2000"/>
              <a:t>Yes</a:t>
            </a:r>
          </a:p>
        </p:txBody>
      </p:sp>
      <p:sp>
        <p:nvSpPr>
          <p:cNvPr id="29" name="Rectangle 2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35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C70A4E-59BB-D3F2-81EA-49C4D3D47B0E}"/>
              </a:ext>
            </a:extLst>
          </p:cNvPr>
          <p:cNvSpPr>
            <a:spLocks noGrp="1"/>
          </p:cNvSpPr>
          <p:nvPr>
            <p:ph type="title"/>
          </p:nvPr>
        </p:nvSpPr>
        <p:spPr>
          <a:xfrm>
            <a:off x="645064" y="525982"/>
            <a:ext cx="4282983" cy="1200361"/>
          </a:xfrm>
        </p:spPr>
        <p:txBody>
          <a:bodyPr anchor="b">
            <a:normAutofit/>
          </a:bodyPr>
          <a:lstStyle/>
          <a:p>
            <a:r>
              <a:rPr lang="en-US" sz="3600"/>
              <a:t>NSPIRE Standard - Examples</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ABCE20-4E21-01B5-290A-CB17813D947F}"/>
              </a:ext>
            </a:extLst>
          </p:cNvPr>
          <p:cNvSpPr>
            <a:spLocks noGrp="1"/>
          </p:cNvSpPr>
          <p:nvPr>
            <p:ph idx="1"/>
          </p:nvPr>
        </p:nvSpPr>
        <p:spPr>
          <a:xfrm>
            <a:off x="645066" y="2031101"/>
            <a:ext cx="4282984" cy="3511943"/>
          </a:xfrm>
        </p:spPr>
        <p:txBody>
          <a:bodyPr anchor="ctr">
            <a:normAutofit/>
          </a:bodyPr>
          <a:lstStyle/>
          <a:p>
            <a:pPr marL="0" indent="0">
              <a:buNone/>
            </a:pPr>
            <a:r>
              <a:rPr lang="en-US" sz="1800"/>
              <a:t>Is this a NSPIRE Deficiency if the inspection was performed May 22, 2025?</a:t>
            </a:r>
          </a:p>
          <a:p>
            <a:pPr marL="0" indent="0">
              <a:buNone/>
            </a:pPr>
            <a:endParaRPr lang="en-US" sz="1800"/>
          </a:p>
          <a:p>
            <a:pPr marL="0" indent="0">
              <a:buNone/>
            </a:pPr>
            <a:r>
              <a:rPr lang="en-US" sz="1800"/>
              <a:t>No</a:t>
            </a:r>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container with numbers on it&#10;&#10;AI-generated content may be incorrect.">
            <a:extLst>
              <a:ext uri="{FF2B5EF4-FFF2-40B4-BE49-F238E27FC236}">
                <a16:creationId xmlns:a16="http://schemas.microsoft.com/office/drawing/2014/main" id="{7751B2FA-8E7E-825A-524A-F281DB11E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021" y="650494"/>
            <a:ext cx="4179451" cy="5324142"/>
          </a:xfrm>
          <a:prstGeom prst="rect">
            <a:avLst/>
          </a:prstGeom>
        </p:spPr>
      </p:pic>
    </p:spTree>
    <p:extLst>
      <p:ext uri="{BB962C8B-B14F-4D97-AF65-F5344CB8AC3E}">
        <p14:creationId xmlns:p14="http://schemas.microsoft.com/office/powerpoint/2010/main" val="47556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14DC61-D69D-008C-4682-2A158F7728A2}"/>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NSPIRE Standard - Examples</a:t>
            </a:r>
          </a:p>
        </p:txBody>
      </p:sp>
      <p:graphicFrame>
        <p:nvGraphicFramePr>
          <p:cNvPr id="18" name="Content Placeholder 2">
            <a:extLst>
              <a:ext uri="{FF2B5EF4-FFF2-40B4-BE49-F238E27FC236}">
                <a16:creationId xmlns:a16="http://schemas.microsoft.com/office/drawing/2014/main" id="{B757176F-0508-31CD-0DCC-FB16AB726410}"/>
              </a:ext>
            </a:extLst>
          </p:cNvPr>
          <p:cNvGraphicFramePr>
            <a:graphicFrameLocks noGrp="1"/>
          </p:cNvGraphicFramePr>
          <p:nvPr>
            <p:ph idx="1"/>
            <p:extLst>
              <p:ext uri="{D42A27DB-BD31-4B8C-83A1-F6EECF244321}">
                <p14:modId xmlns:p14="http://schemas.microsoft.com/office/powerpoint/2010/main" val="3541823761"/>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3348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300C2D5-3E5D-DD4E-D165-59B4FBE16FE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Discharge Pipe Has Upward Slope</a:t>
            </a:r>
          </a:p>
        </p:txBody>
      </p:sp>
      <p:pic>
        <p:nvPicPr>
          <p:cNvPr id="4" name="Content Placeholder 3" descr="Water Heater HELP - Water Coming out of Discharge / Overflow(?) Pipe ...">
            <a:extLst>
              <a:ext uri="{FF2B5EF4-FFF2-40B4-BE49-F238E27FC236}">
                <a16:creationId xmlns:a16="http://schemas.microsoft.com/office/drawing/2014/main" id="{3F52BE98-74B0-2BAD-025C-90A97F60B64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003" b="49454"/>
          <a:stretch>
            <a:fillRect/>
          </a:stretch>
        </p:blipFill>
        <p:spPr bwMode="auto">
          <a:xfrm>
            <a:off x="4502428" y="1692054"/>
            <a:ext cx="7225748" cy="3473892"/>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590379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C3EF5-2D96-A539-0550-C3372ABB890A}"/>
              </a:ext>
            </a:extLst>
          </p:cNvPr>
          <p:cNvSpPr>
            <a:spLocks noGrp="1"/>
          </p:cNvSpPr>
          <p:nvPr>
            <p:ph type="title"/>
          </p:nvPr>
        </p:nvSpPr>
        <p:spPr>
          <a:xfrm>
            <a:off x="686834" y="1153572"/>
            <a:ext cx="3200400" cy="4461163"/>
          </a:xfrm>
        </p:spPr>
        <p:txBody>
          <a:bodyPr>
            <a:normAutofit/>
          </a:bodyPr>
          <a:lstStyle/>
          <a:p>
            <a:r>
              <a:rPr lang="en-US">
                <a:solidFill>
                  <a:srgbClr val="FFFFFF"/>
                </a:solidFill>
              </a:rPr>
              <a:t>NSPIRE Standard - Examples</a:t>
            </a:r>
          </a:p>
        </p:txBody>
      </p:sp>
      <p:sp>
        <p:nvSpPr>
          <p:cNvPr id="47" name="Arc 4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Content Placeholder 2">
            <a:extLst>
              <a:ext uri="{FF2B5EF4-FFF2-40B4-BE49-F238E27FC236}">
                <a16:creationId xmlns:a16="http://schemas.microsoft.com/office/drawing/2014/main" id="{735995C8-D056-68D9-7222-42A4F14F818C}"/>
              </a:ext>
            </a:extLst>
          </p:cNvPr>
          <p:cNvSpPr>
            <a:spLocks noGrp="1"/>
          </p:cNvSpPr>
          <p:nvPr>
            <p:ph idx="1"/>
          </p:nvPr>
        </p:nvSpPr>
        <p:spPr>
          <a:xfrm>
            <a:off x="4447308" y="591344"/>
            <a:ext cx="6906491" cy="5585619"/>
          </a:xfrm>
        </p:spPr>
        <p:txBody>
          <a:bodyPr anchor="ctr">
            <a:normAutofit/>
          </a:bodyPr>
          <a:lstStyle/>
          <a:p>
            <a:pPr marL="0" indent="0">
              <a:buNone/>
            </a:pPr>
            <a:r>
              <a:rPr lang="en-US" b="0" i="0" u="none" strike="noStrike" baseline="0">
                <a:latin typeface="Gill Sans MT Condensed" panose="020B0506020104020203" pitchFamily="34" charset="0"/>
              </a:rPr>
              <a:t>DEFICIENCY 3 – THE RELIEF VALVE DISCHARGE PIPING IS MISSING OR TERMINATES GREATER THAN 6 INCHES OR LESS THAN 2 INCHES FROM WASTE RECEPTOR FLOOD-LEVEL. </a:t>
            </a:r>
          </a:p>
          <a:p>
            <a:pPr marL="0" indent="0">
              <a:buNone/>
            </a:pPr>
            <a:r>
              <a:rPr lang="en-US" b="0" i="0" u="none" strike="noStrike" baseline="0">
                <a:latin typeface="Gill Sans MT Condensed" panose="020B0506020104020203" pitchFamily="34" charset="0"/>
              </a:rPr>
              <a:t>DEFICIENCY CRITERIA: 	</a:t>
            </a:r>
          </a:p>
          <a:p>
            <a:r>
              <a:rPr lang="en-US" b="0" i="0" u="none" strike="noStrike" baseline="0">
                <a:latin typeface="Gill Sans MT Condensed" panose="020B0506020104020203" pitchFamily="34" charset="0"/>
              </a:rPr>
              <a:t>The relief valve discharge piping is missing (i.e., evidence of prior installation, but is now not present or is incomplete).</a:t>
            </a:r>
          </a:p>
          <a:p>
            <a:r>
              <a:rPr lang="en-US" b="0" i="0" u="none" strike="noStrike" baseline="0">
                <a:latin typeface="Gill Sans MT Condensed" panose="020B0506020104020203" pitchFamily="34" charset="0"/>
              </a:rPr>
              <a:t>The relief valve discharge piping terminates greater than 6 inches or less than 2 inches from waste receptor flood-level. 	</a:t>
            </a:r>
          </a:p>
          <a:p>
            <a:pPr marL="0" indent="0">
              <a:buNone/>
            </a:pPr>
            <a:endParaRPr lang="en-US" b="0" i="0" u="none" strike="noStrike" baseline="0">
              <a:latin typeface="Gill Sans MT Condensed" panose="020B0506020104020203" pitchFamily="34" charset="0"/>
            </a:endParaRPr>
          </a:p>
          <a:p>
            <a:pPr marL="0" indent="0">
              <a:buNone/>
            </a:pPr>
            <a:endParaRPr lang="en-US"/>
          </a:p>
        </p:txBody>
      </p:sp>
    </p:spTree>
    <p:extLst>
      <p:ext uri="{BB962C8B-B14F-4D97-AF65-F5344CB8AC3E}">
        <p14:creationId xmlns:p14="http://schemas.microsoft.com/office/powerpoint/2010/main" val="907560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kitchen with a white refrigerator and a gray island&#10;&#10;Description automatically generated">
            <a:extLst>
              <a:ext uri="{FF2B5EF4-FFF2-40B4-BE49-F238E27FC236}">
                <a16:creationId xmlns:a16="http://schemas.microsoft.com/office/drawing/2014/main" id="{A4363CB1-F938-DA0F-E87E-A3C84535B15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84" r="-1" b="-1"/>
          <a:stretch>
            <a:fillRect/>
          </a:stretch>
        </p:blipFill>
        <p:spPr>
          <a:xfrm>
            <a:off x="2522356" y="10"/>
            <a:ext cx="9669642" cy="6857990"/>
          </a:xfrm>
          <a:prstGeom prst="rect">
            <a:avLst/>
          </a:prstGeom>
        </p:spPr>
      </p:pic>
      <p:sp>
        <p:nvSpPr>
          <p:cNvPr id="34" name="Rectangle 3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5F4A41-C6A3-E5F9-4CE1-5F40D005CC56}"/>
              </a:ext>
            </a:extLst>
          </p:cNvPr>
          <p:cNvSpPr>
            <a:spLocks noGrp="1"/>
          </p:cNvSpPr>
          <p:nvPr>
            <p:ph type="title"/>
          </p:nvPr>
        </p:nvSpPr>
        <p:spPr>
          <a:xfrm>
            <a:off x="838200" y="365125"/>
            <a:ext cx="3822189" cy="1899912"/>
          </a:xfrm>
        </p:spPr>
        <p:txBody>
          <a:bodyPr>
            <a:normAutofit/>
          </a:bodyPr>
          <a:lstStyle/>
          <a:p>
            <a:r>
              <a:rPr lang="en-US" sz="4000"/>
              <a:t>NSPIRE</a:t>
            </a:r>
          </a:p>
        </p:txBody>
      </p:sp>
      <p:sp>
        <p:nvSpPr>
          <p:cNvPr id="3" name="Content Placeholder 2">
            <a:extLst>
              <a:ext uri="{FF2B5EF4-FFF2-40B4-BE49-F238E27FC236}">
                <a16:creationId xmlns:a16="http://schemas.microsoft.com/office/drawing/2014/main" id="{A0DF2941-ECFF-A3D8-FDCA-31B245590191}"/>
              </a:ext>
            </a:extLst>
          </p:cNvPr>
          <p:cNvSpPr>
            <a:spLocks noGrp="1"/>
          </p:cNvSpPr>
          <p:nvPr>
            <p:ph idx="1"/>
          </p:nvPr>
        </p:nvSpPr>
        <p:spPr>
          <a:xfrm>
            <a:off x="838200" y="2434201"/>
            <a:ext cx="3822189" cy="3742762"/>
          </a:xfrm>
        </p:spPr>
        <p:txBody>
          <a:bodyPr>
            <a:normAutofit/>
          </a:bodyPr>
          <a:lstStyle/>
          <a:p>
            <a:pPr marL="0" indent="0">
              <a:buNone/>
            </a:pPr>
            <a:r>
              <a:rPr lang="en-US" sz="2000"/>
              <a:t>Unit</a:t>
            </a:r>
          </a:p>
          <a:p>
            <a:pPr marL="0" indent="0">
              <a:buNone/>
            </a:pPr>
            <a:endParaRPr lang="en-US" sz="2000"/>
          </a:p>
          <a:p>
            <a:pPr marL="0" indent="0">
              <a:buNone/>
            </a:pPr>
            <a:r>
              <a:rPr lang="en-US" sz="2000" b="0" i="0">
                <a:effectLst/>
                <a:latin typeface="Calibri" panose="020F0502020204030204" pitchFamily="34" charset="0"/>
                <a:ea typeface="Calibri" panose="020F0502020204030204" pitchFamily="34" charset="0"/>
                <a:cs typeface="Calibri" panose="020F0502020204030204" pitchFamily="34" charset="0"/>
              </a:rPr>
              <a:t>A “Unit” of HUD housing refers to the interior components of an individual dwelling, where the resident lives.</a:t>
            </a: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CEDFBBB-95B2-4197-385B-04B1A653B294}"/>
              </a:ext>
            </a:extLst>
          </p:cNvPr>
          <p:cNvSpPr txBox="1"/>
          <p:nvPr/>
        </p:nvSpPr>
        <p:spPr>
          <a:xfrm>
            <a:off x="9732671"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ryansmithphotography.com/real-estate-photography-gallery/">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930541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307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7" name="Rectangle 307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307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Freeform: Shape 308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9F4E270-55A8-1807-8F2C-98E52598DAD2}"/>
              </a:ext>
            </a:extLst>
          </p:cNvPr>
          <p:cNvSpPr>
            <a:spLocks noGrp="1"/>
          </p:cNvSpPr>
          <p:nvPr>
            <p:ph type="title"/>
          </p:nvPr>
        </p:nvSpPr>
        <p:spPr>
          <a:xfrm>
            <a:off x="660041" y="2767106"/>
            <a:ext cx="2880828" cy="3071906"/>
          </a:xfrm>
        </p:spPr>
        <p:txBody>
          <a:bodyPr vert="horz" lIns="91440" tIns="45720" rIns="91440" bIns="45720" rtlCol="0" anchor="t">
            <a:normAutofit fontScale="90000"/>
          </a:bodyPr>
          <a:lstStyle/>
          <a:p>
            <a:pPr lvl="0">
              <a:defRPr/>
            </a:pPr>
            <a:br>
              <a:rPr kumimoji="0" lang="en-US" sz="1300" b="0" i="0" u="none" strike="noStrike" kern="1200" cap="none" spc="0" normalizeH="0" baseline="0" noProof="0" dirty="0">
                <a:ln>
                  <a:noFill/>
                </a:ln>
                <a:solidFill>
                  <a:srgbClr val="FFFFFF"/>
                </a:solidFill>
                <a:effectLst/>
                <a:uLnTx/>
                <a:uFillTx/>
                <a:latin typeface="+mj-lt"/>
                <a:ea typeface="+mj-ea"/>
                <a:cs typeface="+mj-cs"/>
              </a:rPr>
            </a:br>
            <a:br>
              <a:rPr kumimoji="0" lang="en-US" sz="1300" b="0" i="0" u="none" strike="noStrike" kern="1200" cap="none" spc="0" normalizeH="0" baseline="0" noProof="0" dirty="0">
                <a:ln>
                  <a:noFill/>
                </a:ln>
                <a:solidFill>
                  <a:srgbClr val="FFFFFF"/>
                </a:solidFill>
                <a:effectLst/>
                <a:uLnTx/>
                <a:uFillTx/>
                <a:latin typeface="+mj-lt"/>
                <a:ea typeface="+mj-ea"/>
                <a:cs typeface="+mj-cs"/>
              </a:rPr>
            </a:br>
            <a:br>
              <a:rPr kumimoji="0" lang="en-US" sz="1300" b="0" i="0" u="none" strike="noStrike" kern="1200" cap="none" spc="0" normalizeH="0" baseline="0" noProof="0" dirty="0">
                <a:ln>
                  <a:noFill/>
                </a:ln>
                <a:solidFill>
                  <a:srgbClr val="FFFFFF"/>
                </a:solidFill>
                <a:effectLst/>
                <a:uLnTx/>
                <a:uFillTx/>
                <a:latin typeface="+mj-lt"/>
                <a:ea typeface="+mj-ea"/>
                <a:cs typeface="+mj-cs"/>
              </a:rPr>
            </a:br>
            <a:br>
              <a:rPr kumimoji="0" lang="en-US" sz="1300" b="0" i="0" u="none" strike="noStrike" kern="1200" cap="none" spc="0" normalizeH="0" baseline="0" noProof="0" dirty="0">
                <a:ln>
                  <a:noFill/>
                </a:ln>
                <a:solidFill>
                  <a:srgbClr val="FFFFFF"/>
                </a:solidFill>
                <a:effectLst/>
                <a:uLnTx/>
                <a:uFillTx/>
                <a:latin typeface="+mj-lt"/>
                <a:ea typeface="+mj-ea"/>
                <a:cs typeface="+mj-cs"/>
              </a:rPr>
            </a:br>
            <a:br>
              <a:rPr kumimoji="0" lang="en-US" sz="1300" b="0" i="0" u="none" strike="noStrike" kern="1200" cap="none" spc="0" normalizeH="0" baseline="0" noProof="0" dirty="0">
                <a:ln>
                  <a:noFill/>
                </a:ln>
                <a:solidFill>
                  <a:srgbClr val="FFFFFF"/>
                </a:solidFill>
                <a:effectLst/>
                <a:uLnTx/>
                <a:uFillTx/>
                <a:latin typeface="+mj-lt"/>
                <a:ea typeface="+mj-ea"/>
                <a:cs typeface="+mj-cs"/>
              </a:rPr>
            </a:br>
            <a:br>
              <a:rPr kumimoji="0" lang="en-US" sz="1300" b="0" i="0" u="none" strike="noStrike" kern="1200" cap="none" spc="0" normalizeH="0" baseline="0" noProof="0" dirty="0">
                <a:ln>
                  <a:noFill/>
                </a:ln>
                <a:solidFill>
                  <a:srgbClr val="FFFFFF"/>
                </a:solidFill>
                <a:effectLst/>
                <a:uLnTx/>
                <a:uFillTx/>
                <a:latin typeface="+mj-lt"/>
                <a:ea typeface="+mj-ea"/>
                <a:cs typeface="+mj-cs"/>
              </a:rPr>
            </a:br>
            <a:r>
              <a:rPr lang="en-US" sz="1800" b="1" kern="1200" dirty="0">
                <a:solidFill>
                  <a:srgbClr val="FFFFFF"/>
                </a:solidFill>
                <a:latin typeface="+mj-lt"/>
                <a:ea typeface="+mj-ea"/>
                <a:cs typeface="+mj-cs"/>
              </a:rPr>
              <a:t>NSPIRE Standard - Example</a:t>
            </a:r>
            <a:br>
              <a:rPr kumimoji="0" lang="en-US" sz="1800" b="0" i="0" u="none" strike="noStrike" kern="1200" cap="none" spc="0" normalizeH="0" baseline="0" noProof="0" dirty="0">
                <a:ln>
                  <a:noFill/>
                </a:ln>
                <a:solidFill>
                  <a:srgbClr val="FFFFFF"/>
                </a:solidFill>
                <a:effectLst/>
                <a:uLnTx/>
                <a:uFillTx/>
                <a:latin typeface="+mj-lt"/>
                <a:ea typeface="+mj-ea"/>
                <a:cs typeface="+mj-cs"/>
              </a:rPr>
            </a:br>
            <a:br>
              <a:rPr kumimoji="0" lang="en-US" sz="1800" b="0" i="0" u="none" strike="noStrike" kern="1200" cap="none" spc="0" normalizeH="0" baseline="0" noProof="0" dirty="0">
                <a:ln>
                  <a:noFill/>
                </a:ln>
                <a:solidFill>
                  <a:srgbClr val="FFFFFF"/>
                </a:solidFill>
                <a:effectLst/>
                <a:uLnTx/>
                <a:uFillTx/>
                <a:latin typeface="+mj-lt"/>
                <a:ea typeface="+mj-ea"/>
                <a:cs typeface="+mj-cs"/>
              </a:rPr>
            </a:br>
            <a:r>
              <a:rPr kumimoji="0" lang="en-US" sz="1800" b="0" i="0" u="none" strike="noStrike" kern="1200" cap="none" spc="0" normalizeH="0" baseline="0" noProof="0" dirty="0">
                <a:ln>
                  <a:noFill/>
                </a:ln>
                <a:solidFill>
                  <a:srgbClr val="FFFFFF"/>
                </a:solidFill>
                <a:effectLst/>
                <a:uLnTx/>
                <a:uFillTx/>
                <a:latin typeface="+mj-lt"/>
                <a:ea typeface="+mj-ea"/>
                <a:cs typeface="+mj-cs"/>
              </a:rPr>
              <a:t>Is this a NSPIRE Deficiency?</a:t>
            </a:r>
            <a:br>
              <a:rPr kumimoji="0" lang="en-US" sz="1800" b="0" i="0" u="none" strike="noStrike" kern="1200" cap="none" spc="0" normalizeH="0" baseline="0" noProof="0" dirty="0">
                <a:ln>
                  <a:noFill/>
                </a:ln>
                <a:solidFill>
                  <a:srgbClr val="FFFFFF"/>
                </a:solidFill>
                <a:effectLst/>
                <a:uLnTx/>
                <a:uFillTx/>
                <a:latin typeface="+mj-lt"/>
                <a:ea typeface="+mj-ea"/>
                <a:cs typeface="+mj-cs"/>
              </a:rPr>
            </a:br>
            <a:br>
              <a:rPr kumimoji="0" lang="en-US" sz="1800" b="0" i="0" u="none" strike="noStrike" kern="1200" cap="none" spc="0" normalizeH="0" baseline="0" noProof="0" dirty="0">
                <a:ln>
                  <a:noFill/>
                </a:ln>
                <a:solidFill>
                  <a:srgbClr val="FFFFFF"/>
                </a:solidFill>
                <a:effectLst/>
                <a:uLnTx/>
                <a:uFillTx/>
                <a:latin typeface="+mj-lt"/>
                <a:ea typeface="+mj-ea"/>
                <a:cs typeface="+mj-cs"/>
              </a:rPr>
            </a:br>
            <a:r>
              <a:rPr kumimoji="0" lang="en-US" sz="1800" b="0" i="0" u="none" strike="noStrike" kern="1200" cap="none" spc="0" normalizeH="0" baseline="0" noProof="0" dirty="0">
                <a:ln>
                  <a:noFill/>
                </a:ln>
                <a:solidFill>
                  <a:srgbClr val="FFFFFF"/>
                </a:solidFill>
                <a:effectLst/>
                <a:uLnTx/>
                <a:uFillTx/>
                <a:latin typeface="+mj-lt"/>
                <a:ea typeface="+mj-ea"/>
                <a:cs typeface="+mj-cs"/>
              </a:rPr>
              <a:t>Yes</a:t>
            </a:r>
            <a:br>
              <a:rPr kumimoji="0" lang="en-US" sz="1800" b="0" i="0" u="none" strike="noStrike" kern="1200" cap="none" spc="0" normalizeH="0" baseline="0" noProof="0" dirty="0">
                <a:ln>
                  <a:noFill/>
                </a:ln>
                <a:solidFill>
                  <a:srgbClr val="FFFFFF"/>
                </a:solidFill>
                <a:effectLst/>
                <a:uLnTx/>
                <a:uFillTx/>
                <a:latin typeface="+mj-lt"/>
                <a:ea typeface="+mj-ea"/>
                <a:cs typeface="+mj-cs"/>
              </a:rPr>
            </a:br>
            <a:br>
              <a:rPr kumimoji="0" lang="en-US" sz="1800" b="0" i="0" u="none" strike="noStrike" kern="1200" cap="none" spc="0" normalizeH="0" baseline="0" noProof="0" dirty="0">
                <a:ln>
                  <a:noFill/>
                </a:ln>
                <a:solidFill>
                  <a:srgbClr val="FFFFFF"/>
                </a:solidFill>
                <a:effectLst/>
                <a:uLnTx/>
                <a:uFillTx/>
                <a:latin typeface="+mj-lt"/>
                <a:ea typeface="+mj-ea"/>
                <a:cs typeface="+mj-cs"/>
              </a:rPr>
            </a:br>
            <a:r>
              <a:rPr kumimoji="0" lang="en-US" sz="1800" b="0" i="0" u="none" strike="noStrike" kern="1200" cap="none" spc="0" normalizeH="0" baseline="0" noProof="0" dirty="0">
                <a:ln>
                  <a:noFill/>
                </a:ln>
                <a:solidFill>
                  <a:srgbClr val="FFFFFF"/>
                </a:solidFill>
                <a:effectLst/>
                <a:uLnTx/>
                <a:uFillTx/>
                <a:latin typeface="+mj-lt"/>
                <a:ea typeface="+mj-ea"/>
                <a:cs typeface="+mj-cs"/>
              </a:rPr>
              <a:t>The Relief Valve Discharge Piping </a:t>
            </a:r>
            <a:br>
              <a:rPr kumimoji="0" lang="en-US" sz="1800" b="0" i="0" u="none" strike="noStrike" kern="1200" cap="none" spc="0" normalizeH="0" baseline="0" noProof="0" dirty="0">
                <a:ln>
                  <a:noFill/>
                </a:ln>
                <a:solidFill>
                  <a:srgbClr val="FFFFFF"/>
                </a:solidFill>
                <a:effectLst/>
                <a:uLnTx/>
                <a:uFillTx/>
                <a:latin typeface="+mj-lt"/>
                <a:ea typeface="+mj-ea"/>
                <a:cs typeface="+mj-cs"/>
              </a:rPr>
            </a:br>
            <a:r>
              <a:rPr kumimoji="0" lang="en-US" sz="1800" b="0" i="0" u="none" strike="noStrike" kern="1200" cap="none" spc="0" normalizeH="0" baseline="0" noProof="0" dirty="0">
                <a:ln>
                  <a:noFill/>
                </a:ln>
                <a:solidFill>
                  <a:srgbClr val="FFFFFF"/>
                </a:solidFill>
                <a:effectLst/>
                <a:uLnTx/>
                <a:uFillTx/>
                <a:latin typeface="+mj-lt"/>
                <a:ea typeface="+mj-ea"/>
                <a:cs typeface="+mj-cs"/>
              </a:rPr>
              <a:t>is missing.</a:t>
            </a:r>
            <a:br>
              <a:rPr kumimoji="0" lang="en-US" sz="1300" b="0" i="0" u="none" strike="noStrike" kern="1200" cap="none" spc="0" normalizeH="0" baseline="0" noProof="0" dirty="0">
                <a:ln>
                  <a:noFill/>
                </a:ln>
                <a:solidFill>
                  <a:srgbClr val="FFFFFF"/>
                </a:solidFill>
                <a:effectLst/>
                <a:uLnTx/>
                <a:uFillTx/>
                <a:latin typeface="+mj-lt"/>
                <a:ea typeface="+mj-ea"/>
                <a:cs typeface="+mj-cs"/>
              </a:rPr>
            </a:br>
            <a:endParaRPr lang="en-US" sz="1300" kern="1200" dirty="0">
              <a:solidFill>
                <a:srgbClr val="FFFFFF"/>
              </a:solidFill>
              <a:latin typeface="+mj-lt"/>
              <a:ea typeface="+mj-ea"/>
              <a:cs typeface="+mj-cs"/>
            </a:endParaRPr>
          </a:p>
        </p:txBody>
      </p:sp>
      <p:pic>
        <p:nvPicPr>
          <p:cNvPr id="3074" name="Picture 2">
            <a:extLst>
              <a:ext uri="{FF2B5EF4-FFF2-40B4-BE49-F238E27FC236}">
                <a16:creationId xmlns:a16="http://schemas.microsoft.com/office/drawing/2014/main" id="{2157011C-8629-7160-C2F8-739D2F9DA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02428" y="719344"/>
            <a:ext cx="7225748" cy="5419311"/>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4DC4FCE5-0217-1611-0F3C-1E7C39393C90}"/>
              </a:ext>
            </a:extLst>
          </p:cNvPr>
          <p:cNvSpPr/>
          <p:nvPr/>
        </p:nvSpPr>
        <p:spPr>
          <a:xfrm>
            <a:off x="9039225" y="2501977"/>
            <a:ext cx="1619250" cy="92702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78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E0302-0619-B111-91EC-2941A74EDEB6}"/>
              </a:ext>
            </a:extLst>
          </p:cNvPr>
          <p:cNvSpPr>
            <a:spLocks noGrp="1"/>
          </p:cNvSpPr>
          <p:nvPr>
            <p:ph type="title"/>
          </p:nvPr>
        </p:nvSpPr>
        <p:spPr>
          <a:xfrm>
            <a:off x="8643193" y="489507"/>
            <a:ext cx="3091607" cy="1655483"/>
          </a:xfrm>
        </p:spPr>
        <p:txBody>
          <a:bodyPr anchor="b">
            <a:normAutofit/>
          </a:bodyPr>
          <a:lstStyle/>
          <a:p>
            <a:r>
              <a:rPr lang="en-US" sz="3700" dirty="0"/>
              <a:t>NSPIRE Standard - Example</a:t>
            </a:r>
          </a:p>
        </p:txBody>
      </p:sp>
      <p:pic>
        <p:nvPicPr>
          <p:cNvPr id="5" name="Picture 4" descr="A close up of a water tank&#10;&#10;AI-generated content may be incorrect.">
            <a:extLst>
              <a:ext uri="{FF2B5EF4-FFF2-40B4-BE49-F238E27FC236}">
                <a16:creationId xmlns:a16="http://schemas.microsoft.com/office/drawing/2014/main" id="{27082630-4E22-C38C-C3E6-EFA79D367114}"/>
              </a:ext>
            </a:extLst>
          </p:cNvPr>
          <p:cNvPicPr>
            <a:picLocks noChangeAspect="1"/>
          </p:cNvPicPr>
          <p:nvPr/>
        </p:nvPicPr>
        <p:blipFill>
          <a:blip r:embed="rId2">
            <a:extLst>
              <a:ext uri="{28A0092B-C50C-407E-A947-70E740481C1C}">
                <a14:useLocalDpi xmlns:a14="http://schemas.microsoft.com/office/drawing/2010/main" val="0"/>
              </a:ext>
            </a:extLst>
          </a:blip>
          <a:srcRect r="4075" b="2"/>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1B0D9AFE-ADC0-CDA6-1A42-FED8C86DB833}"/>
              </a:ext>
            </a:extLst>
          </p:cNvPr>
          <p:cNvSpPr>
            <a:spLocks noGrp="1"/>
          </p:cNvSpPr>
          <p:nvPr>
            <p:ph idx="1"/>
          </p:nvPr>
        </p:nvSpPr>
        <p:spPr>
          <a:xfrm>
            <a:off x="8643193" y="2418408"/>
            <a:ext cx="2942813" cy="3540265"/>
          </a:xfrm>
        </p:spPr>
        <p:txBody>
          <a:bodyPr>
            <a:normAutofit/>
          </a:bodyPr>
          <a:lstStyle/>
          <a:p>
            <a:pPr marL="0" indent="0">
              <a:buNone/>
            </a:pPr>
            <a:r>
              <a:rPr lang="en-US" sz="1400" dirty="0"/>
              <a:t>Is this a NSPIRE Deficiency?</a:t>
            </a:r>
          </a:p>
          <a:p>
            <a:pPr marL="0" indent="0">
              <a:buNone/>
            </a:pPr>
            <a:endParaRPr lang="en-US" sz="1400" dirty="0"/>
          </a:p>
          <a:p>
            <a:pPr marL="0" indent="0">
              <a:buNone/>
            </a:pPr>
            <a:r>
              <a:rPr lang="en-US" sz="1400" dirty="0"/>
              <a:t>Yes</a:t>
            </a:r>
          </a:p>
          <a:p>
            <a:pPr marL="0" indent="0">
              <a:buNone/>
            </a:pPr>
            <a:endParaRPr lang="en-US" sz="1400" dirty="0"/>
          </a:p>
          <a:p>
            <a:pPr marL="0" indent="0">
              <a:buNone/>
            </a:pPr>
            <a:r>
              <a:rPr lang="en-US" sz="1400" dirty="0"/>
              <a:t>The Relief Valve Discharge Piping terminates greater than 6 in. or less than 2 in. from Waste Receptor Flood-Level.</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0941E50-B714-A733-79AC-7B8A1968C9EA}"/>
              </a:ext>
            </a:extLst>
          </p:cNvPr>
          <p:cNvSpPr/>
          <p:nvPr/>
        </p:nvSpPr>
        <p:spPr>
          <a:xfrm>
            <a:off x="1562100" y="1466850"/>
            <a:ext cx="1857375" cy="207645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75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E4993-52BA-0603-3562-2FD49BC2406F}"/>
              </a:ext>
            </a:extLst>
          </p:cNvPr>
          <p:cNvSpPr>
            <a:spLocks noGrp="1"/>
          </p:cNvSpPr>
          <p:nvPr>
            <p:ph type="title"/>
          </p:nvPr>
        </p:nvSpPr>
        <p:spPr>
          <a:xfrm>
            <a:off x="762000" y="1138036"/>
            <a:ext cx="4085665" cy="1402470"/>
          </a:xfrm>
        </p:spPr>
        <p:txBody>
          <a:bodyPr anchor="t">
            <a:normAutofit/>
          </a:bodyPr>
          <a:lstStyle/>
          <a:p>
            <a:r>
              <a:rPr lang="en-US" sz="3200" dirty="0"/>
              <a:t>NSPIRE Standard - Example</a:t>
            </a:r>
          </a:p>
        </p:txBody>
      </p:sp>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C062FB-25D2-D5FF-B8CC-D006B2C4D581}"/>
              </a:ext>
            </a:extLst>
          </p:cNvPr>
          <p:cNvSpPr>
            <a:spLocks noGrp="1"/>
          </p:cNvSpPr>
          <p:nvPr>
            <p:ph idx="1"/>
          </p:nvPr>
        </p:nvSpPr>
        <p:spPr>
          <a:xfrm>
            <a:off x="762000" y="2551176"/>
            <a:ext cx="4085665" cy="3591207"/>
          </a:xfrm>
        </p:spPr>
        <p:txBody>
          <a:bodyPr>
            <a:normAutofit/>
          </a:bodyPr>
          <a:lstStyle/>
          <a:p>
            <a:pPr marL="0" indent="0">
              <a:buNone/>
            </a:pPr>
            <a:r>
              <a:rPr lang="en-US" sz="2000" dirty="0"/>
              <a:t>Is this a NSPIRE Deficiency?</a:t>
            </a:r>
          </a:p>
          <a:p>
            <a:pPr marL="0" indent="0">
              <a:buNone/>
            </a:pPr>
            <a:endParaRPr lang="en-US" sz="2000" dirty="0"/>
          </a:p>
          <a:p>
            <a:pPr marL="0" indent="0">
              <a:buNone/>
            </a:pPr>
            <a:r>
              <a:rPr lang="en-US" sz="2000" dirty="0"/>
              <a:t>Yes</a:t>
            </a:r>
          </a:p>
          <a:p>
            <a:pPr marL="0" indent="0">
              <a:buNone/>
            </a:pPr>
            <a:endParaRPr lang="en-US" sz="2000" dirty="0"/>
          </a:p>
          <a:p>
            <a:pPr marL="0" indent="0">
              <a:buNone/>
            </a:pPr>
            <a:r>
              <a:rPr lang="en-US" sz="2000" dirty="0"/>
              <a:t>The Relief Valve Discharge Piping is less than 2 in. from Waste Receptor Flood-Level.</a:t>
            </a:r>
          </a:p>
          <a:p>
            <a:pPr marL="0" indent="0">
              <a:buNone/>
            </a:pPr>
            <a:endParaRPr lang="en-US" sz="2000" dirty="0"/>
          </a:p>
        </p:txBody>
      </p:sp>
      <p:pic>
        <p:nvPicPr>
          <p:cNvPr id="4" name="Picture 3" descr="A pipe in a wall&#10;&#10;AI-generated content may be incorrect.">
            <a:extLst>
              <a:ext uri="{FF2B5EF4-FFF2-40B4-BE49-F238E27FC236}">
                <a16:creationId xmlns:a16="http://schemas.microsoft.com/office/drawing/2014/main" id="{3D3EB2BC-6A4F-E02C-9E60-78DAE8BD3FAF}"/>
              </a:ext>
            </a:extLst>
          </p:cNvPr>
          <p:cNvPicPr>
            <a:picLocks noChangeAspect="1"/>
          </p:cNvPicPr>
          <p:nvPr/>
        </p:nvPicPr>
        <p:blipFill>
          <a:blip r:embed="rId2">
            <a:extLst>
              <a:ext uri="{28A0092B-C50C-407E-A947-70E740481C1C}">
                <a14:useLocalDpi xmlns:a14="http://schemas.microsoft.com/office/drawing/2010/main" val="0"/>
              </a:ext>
            </a:extLst>
          </a:blip>
          <a:srcRect l="12593" r="2998" b="1"/>
          <a:stretch>
            <a:fillRect/>
          </a:stretch>
        </p:blipFill>
        <p:spPr>
          <a:xfrm>
            <a:off x="5650992" y="10"/>
            <a:ext cx="6541008" cy="6857990"/>
          </a:xfrm>
          <a:prstGeom prst="rect">
            <a:avLst/>
          </a:prstGeom>
        </p:spPr>
      </p:pic>
      <p:sp>
        <p:nvSpPr>
          <p:cNvPr id="5" name="Oval 4">
            <a:extLst>
              <a:ext uri="{FF2B5EF4-FFF2-40B4-BE49-F238E27FC236}">
                <a16:creationId xmlns:a16="http://schemas.microsoft.com/office/drawing/2014/main" id="{29554629-3E3D-72EA-6F98-357BADBD2CA0}"/>
              </a:ext>
            </a:extLst>
          </p:cNvPr>
          <p:cNvSpPr/>
          <p:nvPr/>
        </p:nvSpPr>
        <p:spPr>
          <a:xfrm>
            <a:off x="8372475" y="5400675"/>
            <a:ext cx="1771650" cy="145732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42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smoke detector on a ceiling">
            <a:extLst>
              <a:ext uri="{FF2B5EF4-FFF2-40B4-BE49-F238E27FC236}">
                <a16:creationId xmlns:a16="http://schemas.microsoft.com/office/drawing/2014/main" id="{C5378A34-093C-B441-2B66-F1411CDB5FC4}"/>
              </a:ext>
            </a:extLst>
          </p:cNvPr>
          <p:cNvPicPr>
            <a:picLocks noChangeAspect="1"/>
          </p:cNvPicPr>
          <p:nvPr/>
        </p:nvPicPr>
        <p:blipFill rotWithShape="1">
          <a:blip r:embed="rId2">
            <a:alphaModFix amt="6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5414"/>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7C391DD0-042B-1817-D02D-19F5292E4E55}"/>
              </a:ext>
            </a:extLst>
          </p:cNvPr>
          <p:cNvSpPr>
            <a:spLocks noGrp="1"/>
          </p:cNvSpPr>
          <p:nvPr>
            <p:ph type="title"/>
          </p:nvPr>
        </p:nvSpPr>
        <p:spPr>
          <a:xfrm>
            <a:off x="838200" y="557189"/>
            <a:ext cx="4155825" cy="5571898"/>
          </a:xfrm>
        </p:spPr>
        <p:txBody>
          <a:bodyPr>
            <a:normAutofit/>
          </a:bodyPr>
          <a:lstStyle/>
          <a:p>
            <a:r>
              <a:rPr lang="en-US">
                <a:solidFill>
                  <a:srgbClr val="FFFFFF"/>
                </a:solidFill>
              </a:rPr>
              <a:t>NSPIRE Standard - Example</a:t>
            </a:r>
          </a:p>
        </p:txBody>
      </p:sp>
      <p:sp>
        <p:nvSpPr>
          <p:cNvPr id="3" name="Content Placeholder 2">
            <a:extLst>
              <a:ext uri="{FF2B5EF4-FFF2-40B4-BE49-F238E27FC236}">
                <a16:creationId xmlns:a16="http://schemas.microsoft.com/office/drawing/2014/main" id="{F5973EB0-5B97-3ADC-A651-C1A17E3211FB}"/>
              </a:ext>
            </a:extLst>
          </p:cNvPr>
          <p:cNvSpPr>
            <a:spLocks noGrp="1"/>
          </p:cNvSpPr>
          <p:nvPr>
            <p:ph idx="1"/>
          </p:nvPr>
        </p:nvSpPr>
        <p:spPr>
          <a:xfrm>
            <a:off x="5186552" y="557189"/>
            <a:ext cx="6167246" cy="5571898"/>
          </a:xfrm>
        </p:spPr>
        <p:txBody>
          <a:bodyPr anchor="ctr">
            <a:normAutofit/>
          </a:bodyPr>
          <a:lstStyle/>
          <a:p>
            <a:pPr marL="0" indent="0">
              <a:buNone/>
            </a:pPr>
            <a:r>
              <a:rPr lang="en-US" sz="2000" b="0" i="0" u="none" strike="noStrike" baseline="0">
                <a:solidFill>
                  <a:srgbClr val="FFFFFF"/>
                </a:solidFill>
                <a:latin typeface="Gill Sans MT Condensed" panose="020B0506020104020203" pitchFamily="34" charset="0"/>
              </a:rPr>
              <a:t>DEFICIENCY 1 – UNIT: SMOKE ALARM IS NOT INSTALLED WHERE REQUIRED. </a:t>
            </a:r>
          </a:p>
          <a:p>
            <a:pPr marL="0" indent="0">
              <a:buNone/>
            </a:pPr>
            <a:r>
              <a:rPr lang="en-US" sz="2000" b="0" i="0" u="none" strike="noStrike" baseline="0">
                <a:solidFill>
                  <a:srgbClr val="FFFFFF"/>
                </a:solidFill>
                <a:latin typeface="Gill Sans MT Condensed" panose="020B0506020104020203" pitchFamily="34" charset="0"/>
              </a:rPr>
              <a:t>DEFICIENCY CRITERIA: 	</a:t>
            </a:r>
          </a:p>
          <a:p>
            <a:r>
              <a:rPr lang="en-US" sz="2000" b="0" i="0" u="none" strike="noStrike" baseline="0">
                <a:solidFill>
                  <a:srgbClr val="FFFFFF"/>
                </a:solidFill>
                <a:latin typeface="Gill Sans MT Condensed" panose="020B0506020104020203" pitchFamily="34" charset="0"/>
              </a:rPr>
              <a:t>Smoke alarm is not installed inside each bedroom. </a:t>
            </a:r>
          </a:p>
          <a:p>
            <a:pPr marL="0" indent="0">
              <a:buNone/>
            </a:pPr>
            <a:r>
              <a:rPr lang="en-US" sz="2000" b="0" i="0" u="none" strike="noStrike" baseline="0">
                <a:solidFill>
                  <a:srgbClr val="FFFFFF"/>
                </a:solidFill>
                <a:latin typeface="Gill Sans MT Condensed" panose="020B0506020104020203" pitchFamily="34" charset="0"/>
              </a:rPr>
              <a:t>	AND </a:t>
            </a:r>
          </a:p>
          <a:p>
            <a:r>
              <a:rPr lang="en-US" sz="2000" b="0" i="0" u="none" strike="noStrike" baseline="0">
                <a:solidFill>
                  <a:srgbClr val="FFFFFF"/>
                </a:solidFill>
                <a:latin typeface="Gill Sans MT Condensed" panose="020B0506020104020203" pitchFamily="34" charset="0"/>
              </a:rPr>
              <a:t>Smoke alarm is not installed outside the bedroom(s). </a:t>
            </a:r>
          </a:p>
          <a:p>
            <a:pPr marL="0" indent="0">
              <a:buNone/>
            </a:pPr>
            <a:r>
              <a:rPr lang="en-US" sz="2000" b="0" i="0" u="none" strike="noStrike" baseline="0">
                <a:solidFill>
                  <a:srgbClr val="FFFFFF"/>
                </a:solidFill>
                <a:latin typeface="Gill Sans MT Condensed" panose="020B0506020104020203" pitchFamily="34" charset="0"/>
              </a:rPr>
              <a:t>	AND </a:t>
            </a:r>
          </a:p>
          <a:p>
            <a:r>
              <a:rPr lang="en-US" sz="2000" b="0" i="0" u="none" strike="noStrike" baseline="0">
                <a:solidFill>
                  <a:srgbClr val="FFFFFF"/>
                </a:solidFill>
                <a:latin typeface="Gill Sans MT Condensed" panose="020B0506020104020203" pitchFamily="34" charset="0"/>
              </a:rPr>
              <a:t>Smoke alarm is not installed on each level. 	</a:t>
            </a:r>
          </a:p>
          <a:p>
            <a:pPr marL="0" indent="0">
              <a:buNone/>
            </a:pPr>
            <a:r>
              <a:rPr lang="en-US" sz="2000" b="0" i="0" u="none" strike="noStrike" baseline="0">
                <a:solidFill>
                  <a:srgbClr val="FFFFFF"/>
                </a:solidFill>
                <a:latin typeface="Gill Sans MT Condensed" panose="020B0506020104020203" pitchFamily="34" charset="0"/>
              </a:rPr>
              <a:t>OBSERVATION: 	</a:t>
            </a:r>
          </a:p>
          <a:p>
            <a:pPr marL="0" indent="0">
              <a:buNone/>
            </a:pPr>
            <a:r>
              <a:rPr lang="en-US" sz="2000" b="0" i="0" u="none" strike="noStrike" baseline="0">
                <a:solidFill>
                  <a:srgbClr val="FFFFFF"/>
                </a:solidFill>
                <a:latin typeface="Gill Sans MT Condensed" panose="020B0506020104020203" pitchFamily="34" charset="0"/>
              </a:rPr>
              <a:t>- Observe each location where a smoke alarm is required. </a:t>
            </a:r>
          </a:p>
          <a:p>
            <a:pPr marL="0" indent="0">
              <a:buNone/>
            </a:pPr>
            <a:r>
              <a:rPr lang="en-US" sz="2000" b="0" i="0" u="none" strike="noStrike" baseline="0">
                <a:solidFill>
                  <a:srgbClr val="FFFFFF"/>
                </a:solidFill>
                <a:latin typeface="Gill Sans MT Condensed" panose="020B0506020104020203" pitchFamily="34" charset="0"/>
              </a:rPr>
              <a:t>- Verify a smoke alarm is present. </a:t>
            </a:r>
          </a:p>
          <a:p>
            <a:pPr marL="0" indent="0">
              <a:buNone/>
            </a:pPr>
            <a:r>
              <a:rPr lang="en-US" sz="2000" b="0" i="0" u="none" strike="noStrike" baseline="0">
                <a:solidFill>
                  <a:srgbClr val="FFFFFF"/>
                </a:solidFill>
                <a:latin typeface="Gill Sans MT Condensed" panose="020B0506020104020203" pitchFamily="34" charset="0"/>
              </a:rPr>
              <a:t>	</a:t>
            </a:r>
          </a:p>
          <a:p>
            <a:pPr marL="0" indent="0">
              <a:buNone/>
            </a:pPr>
            <a:endParaRPr lang="en-US" sz="2000">
              <a:solidFill>
                <a:srgbClr val="FFFFFF"/>
              </a:solidFill>
            </a:endParaRPr>
          </a:p>
        </p:txBody>
      </p:sp>
      <p:sp>
        <p:nvSpPr>
          <p:cNvPr id="6" name="TextBox 5">
            <a:extLst>
              <a:ext uri="{FF2B5EF4-FFF2-40B4-BE49-F238E27FC236}">
                <a16:creationId xmlns:a16="http://schemas.microsoft.com/office/drawing/2014/main" id="{90888FCC-9AD9-7FCC-8222-104AE9808D9D}"/>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akrabat/1473213815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1511285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Best Smoke Detectors - Tested by Bob Vila">
            <a:extLst>
              <a:ext uri="{FF2B5EF4-FFF2-40B4-BE49-F238E27FC236}">
                <a16:creationId xmlns:a16="http://schemas.microsoft.com/office/drawing/2014/main" id="{E09CBB26-DA99-BEB3-42C4-6F6FF6178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84" r="-1" b="-1"/>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10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1B5A1A-FDD6-259F-57DB-6F7CD35E1CE1}"/>
              </a:ext>
            </a:extLst>
          </p:cNvPr>
          <p:cNvSpPr>
            <a:spLocks noGrp="1"/>
          </p:cNvSpPr>
          <p:nvPr>
            <p:ph type="title"/>
          </p:nvPr>
        </p:nvSpPr>
        <p:spPr>
          <a:xfrm>
            <a:off x="838200" y="365125"/>
            <a:ext cx="3822189" cy="1899912"/>
          </a:xfrm>
        </p:spPr>
        <p:txBody>
          <a:bodyPr>
            <a:normAutofit/>
          </a:bodyPr>
          <a:lstStyle/>
          <a:p>
            <a:r>
              <a:rPr lang="en-US" sz="4000"/>
              <a:t>NSPIRE Standard - Example</a:t>
            </a:r>
          </a:p>
        </p:txBody>
      </p:sp>
      <p:sp>
        <p:nvSpPr>
          <p:cNvPr id="3" name="Content Placeholder 2">
            <a:extLst>
              <a:ext uri="{FF2B5EF4-FFF2-40B4-BE49-F238E27FC236}">
                <a16:creationId xmlns:a16="http://schemas.microsoft.com/office/drawing/2014/main" id="{4628B45A-0285-DB46-9C6B-0834A3F34192}"/>
              </a:ext>
            </a:extLst>
          </p:cNvPr>
          <p:cNvSpPr>
            <a:spLocks noGrp="1"/>
          </p:cNvSpPr>
          <p:nvPr>
            <p:ph idx="1"/>
          </p:nvPr>
        </p:nvSpPr>
        <p:spPr>
          <a:xfrm>
            <a:off x="838200" y="2434201"/>
            <a:ext cx="3822189" cy="3742762"/>
          </a:xfrm>
        </p:spPr>
        <p:txBody>
          <a:bodyPr>
            <a:normAutofit/>
          </a:bodyPr>
          <a:lstStyle/>
          <a:p>
            <a:pPr marL="0" indent="0">
              <a:buNone/>
            </a:pPr>
            <a:r>
              <a:rPr lang="en-US" sz="1400" b="0" i="0" u="none" strike="noStrike" baseline="0" dirty="0">
                <a:latin typeface="Gill Sans MT Condensed" panose="020B0506020104020203" pitchFamily="34" charset="0"/>
              </a:rPr>
              <a:t>More Information: 	</a:t>
            </a:r>
          </a:p>
          <a:p>
            <a:pPr marL="0" indent="0">
              <a:buNone/>
            </a:pPr>
            <a:r>
              <a:rPr lang="en-US" sz="1400" b="0" i="0" u="none" strike="noStrike" baseline="0" dirty="0">
                <a:latin typeface="Gill Sans MT Condensed" panose="020B0506020104020203" pitchFamily="34" charset="0"/>
              </a:rPr>
              <a:t>- A smoke alarm installed within a hallway in the immediate vicinity of multiple bedrooms meets the requirement of "outside the bedroom(s)" under this standard. </a:t>
            </a:r>
          </a:p>
          <a:p>
            <a:pPr marL="0" indent="0">
              <a:buNone/>
            </a:pPr>
            <a:r>
              <a:rPr lang="en-US" sz="1400" b="0" i="0" u="none" strike="noStrike" baseline="0" dirty="0">
                <a:latin typeface="Gill Sans MT Condensed" panose="020B0506020104020203" pitchFamily="34" charset="0"/>
              </a:rPr>
              <a:t>- A smoke alarm installed outside a bedroom may meet the requirement of "on each level" under this standard. </a:t>
            </a:r>
          </a:p>
          <a:p>
            <a:pPr marL="0" indent="0">
              <a:buNone/>
            </a:pPr>
            <a:r>
              <a:rPr lang="en-US" sz="1400" b="0" i="0" u="none" strike="noStrike" baseline="0" dirty="0">
                <a:latin typeface="Gill Sans MT Condensed" panose="020B0506020104020203" pitchFamily="34" charset="0"/>
              </a:rPr>
              <a:t>- If a smoke alarm is missing (i.e., evidence of prior installation, but is now not present or is incomplete) from a non-required area, then it should not be evaluated under this standard. </a:t>
            </a:r>
          </a:p>
          <a:p>
            <a:pPr marL="0" indent="0">
              <a:buNone/>
            </a:pPr>
            <a:r>
              <a:rPr lang="en-US" sz="1400" b="0" i="0" u="none" strike="noStrike" baseline="0" dirty="0">
                <a:latin typeface="Gill Sans MT Condensed" panose="020B0506020104020203" pitchFamily="34" charset="0"/>
              </a:rPr>
              <a:t>- If another hazard is present, then it should be evaluated under the respective standard (e.g., an exposed conductor should be evaluated under the Electrical – Conductor, Outlet, and Switch standard). </a:t>
            </a:r>
          </a:p>
          <a:p>
            <a:pPr marL="0" indent="0">
              <a:buNone/>
            </a:pPr>
            <a:endParaRPr lang="en-US" sz="1400" b="0" i="0" u="none" strike="noStrike" baseline="0" dirty="0">
              <a:latin typeface="Gill Sans MT Condensed" panose="020B0506020104020203" pitchFamily="34" charset="0"/>
            </a:endParaRPr>
          </a:p>
        </p:txBody>
      </p:sp>
    </p:spTree>
    <p:extLst>
      <p:ext uri="{BB962C8B-B14F-4D97-AF65-F5344CB8AC3E}">
        <p14:creationId xmlns:p14="http://schemas.microsoft.com/office/powerpoint/2010/main" val="2992760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2288B5-4FCC-B94F-99BA-31B74A72CA03}"/>
              </a:ext>
            </a:extLst>
          </p:cNvPr>
          <p:cNvSpPr>
            <a:spLocks noGrp="1"/>
          </p:cNvSpPr>
          <p:nvPr>
            <p:ph type="title"/>
          </p:nvPr>
        </p:nvSpPr>
        <p:spPr>
          <a:xfrm>
            <a:off x="640080" y="325369"/>
            <a:ext cx="4368602" cy="1956841"/>
          </a:xfrm>
        </p:spPr>
        <p:txBody>
          <a:bodyPr anchor="b">
            <a:normAutofit/>
          </a:bodyPr>
          <a:lstStyle/>
          <a:p>
            <a:r>
              <a:rPr lang="en-US" sz="4600"/>
              <a:t>NSPIRE Standard - Example</a:t>
            </a:r>
          </a:p>
        </p:txBody>
      </p:sp>
      <p:sp>
        <p:nvSpPr>
          <p:cNvPr id="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48E236-4A92-A7E2-7F2E-402D3FF539F0}"/>
              </a:ext>
            </a:extLst>
          </p:cNvPr>
          <p:cNvSpPr>
            <a:spLocks noGrp="1"/>
          </p:cNvSpPr>
          <p:nvPr>
            <p:ph idx="1"/>
          </p:nvPr>
        </p:nvSpPr>
        <p:spPr>
          <a:xfrm>
            <a:off x="640080" y="2872899"/>
            <a:ext cx="4243589" cy="3320668"/>
          </a:xfrm>
        </p:spPr>
        <p:txBody>
          <a:bodyPr>
            <a:normAutofit/>
          </a:bodyPr>
          <a:lstStyle/>
          <a:p>
            <a:pPr marL="0" indent="0">
              <a:buNone/>
            </a:pPr>
            <a:r>
              <a:rPr lang="en-US" sz="2000" b="0" i="0" u="none" strike="noStrike" baseline="0">
                <a:latin typeface="Gill Sans MT Condensed" panose="020B0506020104020203" pitchFamily="34" charset="0"/>
              </a:rPr>
              <a:t>DEFICIENCY 2 – UNIT: SMOKE ALARM IS OBSTRUCTED.</a:t>
            </a:r>
          </a:p>
          <a:p>
            <a:pPr marL="0" indent="0">
              <a:buNone/>
            </a:pPr>
            <a:r>
              <a:rPr lang="en-US" sz="2000" b="0" i="0" u="none" strike="noStrike" baseline="0">
                <a:latin typeface="Gill Sans MT Condensed" panose="020B0506020104020203" pitchFamily="34" charset="0"/>
              </a:rPr>
              <a:t>DEFICIENCY CRITERIA: 	Smoke alarm is obstructed. 	</a:t>
            </a:r>
          </a:p>
          <a:p>
            <a:pPr marL="0" indent="0">
              <a:buNone/>
            </a:pPr>
            <a:r>
              <a:rPr lang="en-US" sz="2000" b="0" i="0" u="none" strike="noStrike" baseline="0">
                <a:latin typeface="Gill Sans MT Condensed" panose="020B0506020104020203" pitchFamily="34" charset="0"/>
              </a:rPr>
              <a:t>ACTION: 	</a:t>
            </a:r>
          </a:p>
          <a:p>
            <a:pPr marL="0" indent="0">
              <a:buNone/>
            </a:pPr>
            <a:r>
              <a:rPr lang="en-US" sz="2000" b="0" i="0" u="none" strike="noStrike" baseline="0">
                <a:latin typeface="Gill Sans MT Condensed" panose="020B0506020104020203" pitchFamily="34" charset="0"/>
              </a:rPr>
              <a:t>- Determine if the smoke alarm is covered by a foreign object (e.g., plastic bag, shower cap, zip tie, paint, tape). </a:t>
            </a:r>
          </a:p>
          <a:p>
            <a:pPr marL="0" indent="0">
              <a:buNone/>
            </a:pPr>
            <a:r>
              <a:rPr lang="en-US" sz="2000" b="0" i="0" u="none" strike="noStrike" baseline="0">
                <a:latin typeface="Gill Sans MT Condensed" panose="020B0506020104020203" pitchFamily="34" charset="0"/>
              </a:rPr>
              <a:t>	</a:t>
            </a:r>
          </a:p>
          <a:p>
            <a:pPr marL="0" indent="0">
              <a:buNone/>
            </a:pPr>
            <a:r>
              <a:rPr lang="en-US" sz="2000" b="0" i="0" u="none" strike="noStrike" baseline="0">
                <a:latin typeface="Gill Sans MT Condensed" panose="020B0506020104020203" pitchFamily="34" charset="0"/>
              </a:rPr>
              <a:t> </a:t>
            </a:r>
            <a:endParaRPr lang="en-US" sz="2000"/>
          </a:p>
        </p:txBody>
      </p:sp>
      <p:pic>
        <p:nvPicPr>
          <p:cNvPr id="4" name="Picture 3">
            <a:extLst>
              <a:ext uri="{FF2B5EF4-FFF2-40B4-BE49-F238E27FC236}">
                <a16:creationId xmlns:a16="http://schemas.microsoft.com/office/drawing/2014/main" id="{705ADBBA-E352-6241-B706-6BE151AF4300}"/>
              </a:ext>
            </a:extLst>
          </p:cNvPr>
          <p:cNvPicPr>
            <a:picLocks noChangeAspect="1"/>
          </p:cNvPicPr>
          <p:nvPr/>
        </p:nvPicPr>
        <p:blipFill>
          <a:blip r:embed="rId2"/>
          <a:srcRect r="33047"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73759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E22210-A2EC-5DD5-6D3B-F06650B95B1A}"/>
              </a:ext>
            </a:extLst>
          </p:cNvPr>
          <p:cNvSpPr>
            <a:spLocks noGrp="1"/>
          </p:cNvSpPr>
          <p:nvPr>
            <p:ph type="title"/>
          </p:nvPr>
        </p:nvSpPr>
        <p:spPr>
          <a:xfrm>
            <a:off x="1136397" y="502020"/>
            <a:ext cx="5323715" cy="1642970"/>
          </a:xfrm>
        </p:spPr>
        <p:txBody>
          <a:bodyPr anchor="b">
            <a:normAutofit/>
          </a:bodyPr>
          <a:lstStyle/>
          <a:p>
            <a:r>
              <a:rPr lang="en-US" sz="4000"/>
              <a:t>NSPIRE Standard - Example</a:t>
            </a:r>
          </a:p>
        </p:txBody>
      </p:sp>
      <p:sp>
        <p:nvSpPr>
          <p:cNvPr id="3" name="Content Placeholder 2">
            <a:extLst>
              <a:ext uri="{FF2B5EF4-FFF2-40B4-BE49-F238E27FC236}">
                <a16:creationId xmlns:a16="http://schemas.microsoft.com/office/drawing/2014/main" id="{6C1702A5-34EC-425A-1BF9-E15E62F257DD}"/>
              </a:ext>
            </a:extLst>
          </p:cNvPr>
          <p:cNvSpPr>
            <a:spLocks noGrp="1"/>
          </p:cNvSpPr>
          <p:nvPr>
            <p:ph idx="1"/>
          </p:nvPr>
        </p:nvSpPr>
        <p:spPr>
          <a:xfrm>
            <a:off x="1144923" y="2405894"/>
            <a:ext cx="5315189" cy="3535083"/>
          </a:xfrm>
        </p:spPr>
        <p:txBody>
          <a:bodyPr anchor="t">
            <a:normAutofit/>
          </a:bodyPr>
          <a:lstStyle/>
          <a:p>
            <a:pPr marL="0" indent="0">
              <a:buNone/>
            </a:pPr>
            <a:r>
              <a:rPr lang="en-US" sz="2000" b="0" i="0" u="none" strike="noStrike" baseline="0">
                <a:latin typeface="Gill Sans MT Condensed" panose="020B0506020104020203" pitchFamily="34" charset="0"/>
              </a:rPr>
              <a:t>DEFICIENCY 3 – UNIT: SMOKE ALARM DOES NOT PRODUCE AN AUDIO OR VISUAL ALARM WHEN TESTED. </a:t>
            </a:r>
          </a:p>
          <a:p>
            <a:pPr marL="0" indent="0">
              <a:buNone/>
            </a:pPr>
            <a:r>
              <a:rPr lang="en-US" sz="2000" b="0" i="0" u="none" strike="noStrike" baseline="0">
                <a:latin typeface="Gill Sans MT Condensed" panose="020B0506020104020203" pitchFamily="34" charset="0"/>
              </a:rPr>
              <a:t>DEFICIENCY CRITERIA: 	Smoke alarm does not produce an audio or visual alarm when tested. 	</a:t>
            </a:r>
          </a:p>
          <a:p>
            <a:pPr marL="0" indent="0">
              <a:buNone/>
            </a:pPr>
            <a:r>
              <a:rPr lang="en-US" sz="2000" b="0" i="0" u="none" strike="noStrike" baseline="0">
                <a:latin typeface="Gill Sans MT Condensed" panose="020B0506020104020203" pitchFamily="34" charset="0"/>
              </a:rPr>
              <a:t>ACTION: 	</a:t>
            </a:r>
          </a:p>
          <a:p>
            <a:pPr marL="0" indent="0">
              <a:buNone/>
            </a:pPr>
            <a:r>
              <a:rPr lang="en-US" sz="2000" b="0" i="0" u="none" strike="noStrike" baseline="0">
                <a:latin typeface="Gill Sans MT Condensed" panose="020B0506020104020203" pitchFamily="34" charset="0"/>
              </a:rPr>
              <a:t>- Press the test button and determine if the light on the smoke alarm flashes, strobes, or changes pattern in any way. </a:t>
            </a:r>
          </a:p>
          <a:p>
            <a:pPr marL="0" indent="0">
              <a:buNone/>
            </a:pPr>
            <a:r>
              <a:rPr lang="en-US" sz="2000" b="0" i="0" u="none" strike="noStrike" baseline="0">
                <a:latin typeface="Gill Sans MT Condensed" panose="020B0506020104020203" pitchFamily="34" charset="0"/>
              </a:rPr>
              <a:t>- Listen to hear if an alarm is emitted from the smoke alarm at an audible level to alert the resident. </a:t>
            </a:r>
          </a:p>
          <a:p>
            <a:pPr marL="0" indent="0">
              <a:buNone/>
            </a:pPr>
            <a:r>
              <a:rPr lang="en-US" sz="2000" b="0" i="0" u="none" strike="noStrike" baseline="0">
                <a:latin typeface="Gill Sans MT Condensed" panose="020B0506020104020203" pitchFamily="34" charset="0"/>
              </a:rPr>
              <a:t>	</a:t>
            </a:r>
          </a:p>
          <a:p>
            <a:pPr marL="0" indent="0">
              <a:buNone/>
            </a:pPr>
            <a:endParaRPr lang="en-US" sz="2000"/>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up of a smoke detector&#10;&#10;Description automatically generated">
            <a:extLst>
              <a:ext uri="{FF2B5EF4-FFF2-40B4-BE49-F238E27FC236}">
                <a16:creationId xmlns:a16="http://schemas.microsoft.com/office/drawing/2014/main" id="{18977D9C-683E-3897-E643-237DC0FCC16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75967" y="1745456"/>
            <a:ext cx="4170530" cy="3398981"/>
          </a:xfrm>
          <a:prstGeom prst="rect">
            <a:avLst/>
          </a:prstGeom>
        </p:spPr>
      </p:pic>
    </p:spTree>
    <p:extLst>
      <p:ext uri="{BB962C8B-B14F-4D97-AF65-F5344CB8AC3E}">
        <p14:creationId xmlns:p14="http://schemas.microsoft.com/office/powerpoint/2010/main" val="7548082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AB4B01-7E57-6B4C-1A36-C89893C0A90A}"/>
              </a:ext>
            </a:extLst>
          </p:cNvPr>
          <p:cNvSpPr>
            <a:spLocks noGrp="1"/>
          </p:cNvSpPr>
          <p:nvPr>
            <p:ph type="title"/>
          </p:nvPr>
        </p:nvSpPr>
        <p:spPr>
          <a:xfrm>
            <a:off x="1136397" y="502020"/>
            <a:ext cx="5323715" cy="1642970"/>
          </a:xfrm>
        </p:spPr>
        <p:txBody>
          <a:bodyPr anchor="b">
            <a:normAutofit/>
          </a:bodyPr>
          <a:lstStyle/>
          <a:p>
            <a:r>
              <a:rPr lang="en-US" sz="4000"/>
              <a:t>NSPIRE Standard - Example</a:t>
            </a:r>
          </a:p>
        </p:txBody>
      </p:sp>
      <p:sp>
        <p:nvSpPr>
          <p:cNvPr id="3" name="Content Placeholder 2">
            <a:extLst>
              <a:ext uri="{FF2B5EF4-FFF2-40B4-BE49-F238E27FC236}">
                <a16:creationId xmlns:a16="http://schemas.microsoft.com/office/drawing/2014/main" id="{8C5A5760-2B03-E1A7-D13A-87C3576E1604}"/>
              </a:ext>
            </a:extLst>
          </p:cNvPr>
          <p:cNvSpPr>
            <a:spLocks noGrp="1"/>
          </p:cNvSpPr>
          <p:nvPr>
            <p:ph idx="1"/>
          </p:nvPr>
        </p:nvSpPr>
        <p:spPr>
          <a:xfrm>
            <a:off x="1144923" y="2405894"/>
            <a:ext cx="5315189" cy="3535083"/>
          </a:xfrm>
        </p:spPr>
        <p:txBody>
          <a:bodyPr anchor="t">
            <a:normAutofit/>
          </a:bodyPr>
          <a:lstStyle/>
          <a:p>
            <a:pPr marL="0" indent="0">
              <a:buNone/>
            </a:pPr>
            <a:r>
              <a:rPr lang="en-US" sz="2000"/>
              <a:t>By December 2024, Smoke Detectors must be hardwired or be a 10-Year Tamper Resistant Battery Smoke Detector.</a:t>
            </a:r>
          </a:p>
          <a:p>
            <a:pPr marL="0" indent="0">
              <a:buNone/>
            </a:pPr>
            <a:endParaRPr lang="en-US" sz="200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moke detector and a battery&#10;&#10;AI-generated content may be incorrect.">
            <a:extLst>
              <a:ext uri="{FF2B5EF4-FFF2-40B4-BE49-F238E27FC236}">
                <a16:creationId xmlns:a16="http://schemas.microsoft.com/office/drawing/2014/main" id="{62248ED7-BAE8-E3F0-36F1-74C3C1638A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1153446"/>
            <a:ext cx="4170530" cy="4583000"/>
          </a:xfrm>
          <a:prstGeom prst="rect">
            <a:avLst/>
          </a:prstGeom>
        </p:spPr>
      </p:pic>
    </p:spTree>
    <p:extLst>
      <p:ext uri="{BB962C8B-B14F-4D97-AF65-F5344CB8AC3E}">
        <p14:creationId xmlns:p14="http://schemas.microsoft.com/office/powerpoint/2010/main" val="4228751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4A68E-C200-D03C-61F7-51D411C100C8}"/>
              </a:ext>
            </a:extLst>
          </p:cNvPr>
          <p:cNvSpPr>
            <a:spLocks noGrp="1"/>
          </p:cNvSpPr>
          <p:nvPr>
            <p:ph type="title"/>
          </p:nvPr>
        </p:nvSpPr>
        <p:spPr>
          <a:xfrm>
            <a:off x="640080" y="325369"/>
            <a:ext cx="4368602" cy="1956841"/>
          </a:xfrm>
        </p:spPr>
        <p:txBody>
          <a:bodyPr anchor="b">
            <a:normAutofit/>
          </a:bodyPr>
          <a:lstStyle/>
          <a:p>
            <a:r>
              <a:rPr lang="en-US" sz="4600"/>
              <a:t>NSPIRE Standard - Example</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8995EA-F475-8891-AF79-A241A1856210}"/>
              </a:ext>
            </a:extLst>
          </p:cNvPr>
          <p:cNvSpPr>
            <a:spLocks noGrp="1"/>
          </p:cNvSpPr>
          <p:nvPr>
            <p:ph idx="1"/>
          </p:nvPr>
        </p:nvSpPr>
        <p:spPr>
          <a:xfrm>
            <a:off x="640080" y="2872899"/>
            <a:ext cx="4243589" cy="3320668"/>
          </a:xfrm>
        </p:spPr>
        <p:txBody>
          <a:bodyPr>
            <a:normAutofit/>
          </a:bodyPr>
          <a:lstStyle/>
          <a:p>
            <a:pPr marL="0" indent="0">
              <a:buNone/>
            </a:pPr>
            <a:r>
              <a:rPr lang="en-US" sz="2200" dirty="0"/>
              <a:t>Is this a NSPIRE Deficiency?</a:t>
            </a:r>
          </a:p>
          <a:p>
            <a:pPr marL="0" indent="0">
              <a:buNone/>
            </a:pPr>
            <a:endParaRPr lang="en-US" sz="2200" dirty="0"/>
          </a:p>
          <a:p>
            <a:pPr marL="0" indent="0">
              <a:buNone/>
            </a:pPr>
            <a:r>
              <a:rPr lang="en-US" sz="2200" dirty="0"/>
              <a:t>Yes</a:t>
            </a:r>
          </a:p>
          <a:p>
            <a:pPr marL="0" indent="0">
              <a:buNone/>
            </a:pPr>
            <a:endParaRPr lang="en-US" sz="2200" dirty="0"/>
          </a:p>
          <a:p>
            <a:pPr marL="0" indent="0">
              <a:buNone/>
            </a:pPr>
            <a:r>
              <a:rPr lang="en-US" sz="2200" dirty="0"/>
              <a:t>It is two NSPIRE Deficiencies.  </a:t>
            </a:r>
          </a:p>
          <a:p>
            <a:pPr marL="0" indent="0">
              <a:buNone/>
            </a:pPr>
            <a:r>
              <a:rPr lang="en-US" sz="2200" dirty="0"/>
              <a:t>Missing Smoke Detector and Exposed Wiring</a:t>
            </a:r>
          </a:p>
          <a:p>
            <a:pPr marL="0" indent="0">
              <a:buNone/>
            </a:pPr>
            <a:endParaRPr lang="en-US" sz="2200" dirty="0"/>
          </a:p>
        </p:txBody>
      </p:sp>
      <p:pic>
        <p:nvPicPr>
          <p:cNvPr id="4" name="Picture 3" descr="A white ceiling with a round hole in it&#10;&#10;AI-generated content may be incorrect.">
            <a:extLst>
              <a:ext uri="{FF2B5EF4-FFF2-40B4-BE49-F238E27FC236}">
                <a16:creationId xmlns:a16="http://schemas.microsoft.com/office/drawing/2014/main" id="{A68A1ED6-D712-A7D5-9DF0-4466531BDD82}"/>
              </a:ext>
            </a:extLst>
          </p:cNvPr>
          <p:cNvPicPr>
            <a:picLocks noChangeAspect="1"/>
          </p:cNvPicPr>
          <p:nvPr/>
        </p:nvPicPr>
        <p:blipFill>
          <a:blip r:embed="rId2">
            <a:extLst>
              <a:ext uri="{28A0092B-C50C-407E-A947-70E740481C1C}">
                <a14:useLocalDpi xmlns:a14="http://schemas.microsoft.com/office/drawing/2010/main" val="0"/>
              </a:ext>
            </a:extLst>
          </a:blip>
          <a:srcRect r="-2" b="653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cxnSp>
        <p:nvCxnSpPr>
          <p:cNvPr id="6" name="Straight Arrow Connector 5">
            <a:extLst>
              <a:ext uri="{FF2B5EF4-FFF2-40B4-BE49-F238E27FC236}">
                <a16:creationId xmlns:a16="http://schemas.microsoft.com/office/drawing/2014/main" id="{0F50BC0E-AA51-1309-23C5-F5DB277FFA23}"/>
              </a:ext>
            </a:extLst>
          </p:cNvPr>
          <p:cNvCxnSpPr/>
          <p:nvPr/>
        </p:nvCxnSpPr>
        <p:spPr>
          <a:xfrm flipH="1" flipV="1">
            <a:off x="8467725" y="4391025"/>
            <a:ext cx="1485900" cy="18859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3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AFB4E9-9ABB-52DE-1333-12E55955274D}"/>
              </a:ext>
            </a:extLst>
          </p:cNvPr>
          <p:cNvSpPr>
            <a:spLocks noGrp="1"/>
          </p:cNvSpPr>
          <p:nvPr>
            <p:ph type="title"/>
          </p:nvPr>
        </p:nvSpPr>
        <p:spPr>
          <a:xfrm>
            <a:off x="411480" y="987552"/>
            <a:ext cx="4485861" cy="1088136"/>
          </a:xfrm>
        </p:spPr>
        <p:txBody>
          <a:bodyPr anchor="b">
            <a:normAutofit/>
          </a:bodyPr>
          <a:lstStyle/>
          <a:p>
            <a:r>
              <a:rPr lang="en-US" b="1"/>
              <a:t>Call-For-Aid System</a:t>
            </a:r>
          </a:p>
        </p:txBody>
      </p:sp>
      <p:sp>
        <p:nvSpPr>
          <p:cNvPr id="58" name="Rectangle 57">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9" name="Rectangle 5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Content Placeholder 3">
            <a:extLst>
              <a:ext uri="{FF2B5EF4-FFF2-40B4-BE49-F238E27FC236}">
                <a16:creationId xmlns:a16="http://schemas.microsoft.com/office/drawing/2014/main" id="{92FA7C6D-C582-316F-E015-B6F22C8273F8}"/>
              </a:ext>
            </a:extLst>
          </p:cNvPr>
          <p:cNvPicPr>
            <a:picLocks noChangeAspect="1"/>
          </p:cNvPicPr>
          <p:nvPr/>
        </p:nvPicPr>
        <p:blipFill>
          <a:blip r:embed="rId2"/>
          <a:srcRect r="5895"/>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067760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69D2351-C8AF-8678-539E-2A40B05DE2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6"/>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2" name="Rectangle 10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51723C-D809-EB50-EA50-57B646E1087A}"/>
              </a:ext>
            </a:extLst>
          </p:cNvPr>
          <p:cNvSpPr>
            <a:spLocks noGrp="1"/>
          </p:cNvSpPr>
          <p:nvPr>
            <p:ph type="title"/>
          </p:nvPr>
        </p:nvSpPr>
        <p:spPr>
          <a:xfrm>
            <a:off x="838200" y="365125"/>
            <a:ext cx="3822189" cy="1899912"/>
          </a:xfrm>
        </p:spPr>
        <p:txBody>
          <a:bodyPr>
            <a:normAutofit/>
          </a:bodyPr>
          <a:lstStyle/>
          <a:p>
            <a:r>
              <a:rPr lang="en-US" sz="4000" dirty="0"/>
              <a:t>NSPIRE</a:t>
            </a:r>
          </a:p>
        </p:txBody>
      </p:sp>
      <p:sp>
        <p:nvSpPr>
          <p:cNvPr id="3" name="Content Placeholder 2">
            <a:extLst>
              <a:ext uri="{FF2B5EF4-FFF2-40B4-BE49-F238E27FC236}">
                <a16:creationId xmlns:a16="http://schemas.microsoft.com/office/drawing/2014/main" id="{F425AA57-049E-0077-5269-A506709C8655}"/>
              </a:ext>
            </a:extLst>
          </p:cNvPr>
          <p:cNvSpPr>
            <a:spLocks noGrp="1"/>
          </p:cNvSpPr>
          <p:nvPr>
            <p:ph idx="1"/>
          </p:nvPr>
        </p:nvSpPr>
        <p:spPr>
          <a:xfrm>
            <a:off x="838200" y="2434201"/>
            <a:ext cx="3822189" cy="3742762"/>
          </a:xfrm>
        </p:spPr>
        <p:txBody>
          <a:bodyPr>
            <a:normAutofit/>
          </a:bodyPr>
          <a:lstStyle/>
          <a:p>
            <a:pPr marL="0" indent="0">
              <a:buNone/>
            </a:pPr>
            <a:r>
              <a:rPr lang="en-US" sz="2000" dirty="0"/>
              <a:t>INSIDE</a:t>
            </a:r>
          </a:p>
          <a:p>
            <a:pPr marL="0" indent="0">
              <a:buNone/>
            </a:pPr>
            <a:endParaRPr lang="en-US" sz="2000" dirty="0"/>
          </a:p>
          <a:p>
            <a:pPr marL="0" indent="0">
              <a:buNone/>
            </a:pPr>
            <a:r>
              <a:rPr lang="en-US" sz="2000" b="0" i="0" dirty="0">
                <a:effectLst/>
                <a:latin typeface="Calibri" panose="020F0502020204030204" pitchFamily="34" charset="0"/>
                <a:ea typeface="Calibri" panose="020F0502020204030204" pitchFamily="34" charset="0"/>
                <a:cs typeface="Calibri" panose="020F0502020204030204" pitchFamily="34" charset="0"/>
              </a:rPr>
              <a:t>“Inside” refers to the common areas and building systems within the building interior and are not inside a unit. This could include interior laundry facilities, workout rooms, and so on.</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1813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Rectangle 4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Rectangle 4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F87191-86A6-7566-2387-D7D1F8E86362}"/>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NSPIRE Standard - Example</a:t>
            </a:r>
          </a:p>
        </p:txBody>
      </p:sp>
      <p:sp>
        <p:nvSpPr>
          <p:cNvPr id="3" name="Content Placeholder 2">
            <a:extLst>
              <a:ext uri="{FF2B5EF4-FFF2-40B4-BE49-F238E27FC236}">
                <a16:creationId xmlns:a16="http://schemas.microsoft.com/office/drawing/2014/main" id="{7A314287-D6B6-CD84-124F-2B41599A26B7}"/>
              </a:ext>
            </a:extLst>
          </p:cNvPr>
          <p:cNvSpPr>
            <a:spLocks noGrp="1"/>
          </p:cNvSpPr>
          <p:nvPr>
            <p:ph idx="1"/>
          </p:nvPr>
        </p:nvSpPr>
        <p:spPr>
          <a:xfrm>
            <a:off x="4810259" y="649480"/>
            <a:ext cx="6555347" cy="5546047"/>
          </a:xfrm>
        </p:spPr>
        <p:txBody>
          <a:bodyPr anchor="ctr">
            <a:normAutofit/>
          </a:bodyPr>
          <a:lstStyle/>
          <a:p>
            <a:pPr marL="0" indent="0">
              <a:buNone/>
            </a:pPr>
            <a:endParaRPr lang="en-US" sz="2000" b="0" i="0" u="none" strike="noStrike" baseline="0">
              <a:latin typeface="Gill Sans MT Condensed" panose="020B0506020104020203" pitchFamily="34" charset="0"/>
            </a:endParaRPr>
          </a:p>
          <a:p>
            <a:pPr marL="0" indent="0">
              <a:buNone/>
            </a:pPr>
            <a:r>
              <a:rPr lang="en-US" sz="2000" b="0" i="0" u="none" strike="noStrike" baseline="0">
                <a:latin typeface="Gill Sans MT Condensed" panose="020B0506020104020203" pitchFamily="34" charset="0"/>
              </a:rPr>
              <a:t>TITLE: CALL-FOR-AID SYSTEM</a:t>
            </a:r>
          </a:p>
          <a:p>
            <a:pPr marL="0" indent="0">
              <a:buNone/>
            </a:pPr>
            <a:r>
              <a:rPr lang="en-US" sz="2000" b="0" i="0" u="none" strike="noStrike" baseline="0">
                <a:latin typeface="Gill Sans MT Condensed" panose="020B0506020104020203" pitchFamily="34" charset="0"/>
              </a:rPr>
              <a:t>DEFICIENCY 1 – UNIT: SYSTEM IS BLOCKED</a:t>
            </a:r>
            <a:r>
              <a:rPr lang="en-US" sz="2000">
                <a:latin typeface="Gill Sans MT Condensed" panose="020B0506020104020203" pitchFamily="34" charset="0"/>
              </a:rPr>
              <a:t> </a:t>
            </a:r>
            <a:r>
              <a:rPr lang="en-US" sz="2000" b="0" i="0" u="none" strike="noStrike" baseline="0">
                <a:latin typeface="Gill Sans MT Condensed" panose="020B0506020104020203" pitchFamily="34" charset="0"/>
              </a:rPr>
              <a:t>OR PULL CORD IS HIGHER THAN 6 INCHES OFF THE FLOOR. </a:t>
            </a:r>
          </a:p>
          <a:p>
            <a:pPr marL="0" indent="0">
              <a:buNone/>
            </a:pPr>
            <a:r>
              <a:rPr lang="en-US" sz="2000" b="0" i="0" u="none" strike="noStrike" baseline="0">
                <a:latin typeface="Gill Sans MT Condensed" panose="020B0506020104020203" pitchFamily="34" charset="0"/>
              </a:rPr>
              <a:t>DEFICIENCY CRITERIA: 	System is blocked. </a:t>
            </a:r>
          </a:p>
          <a:p>
            <a:pPr marL="0" indent="0">
              <a:buNone/>
            </a:pPr>
            <a:r>
              <a:rPr lang="en-US" sz="2000" b="0" i="0" u="none" strike="noStrike" baseline="0">
                <a:latin typeface="Gill Sans MT Condensed" panose="020B0506020104020203" pitchFamily="34" charset="0"/>
              </a:rPr>
              <a:t>	OR </a:t>
            </a:r>
          </a:p>
          <a:p>
            <a:pPr marL="0" indent="0">
              <a:buNone/>
            </a:pPr>
            <a:r>
              <a:rPr lang="en-US" sz="2000" b="0" i="0" u="none" strike="noStrike" baseline="0">
                <a:latin typeface="Gill Sans MT Condensed" panose="020B0506020104020203" pitchFamily="34" charset="0"/>
              </a:rPr>
              <a:t>Pull cord end is higher than 6 inches off the floor. 	</a:t>
            </a:r>
          </a:p>
          <a:p>
            <a:pPr marL="0" indent="0">
              <a:buNone/>
            </a:pPr>
            <a:r>
              <a:rPr lang="en-US" sz="2000" b="0" i="0" u="none" strike="noStrike" baseline="0">
                <a:latin typeface="Gill Sans MT Condensed" panose="020B0506020104020203" pitchFamily="34" charset="0"/>
              </a:rPr>
              <a:t>OBSERVATION: 	</a:t>
            </a:r>
          </a:p>
          <a:p>
            <a:pPr marL="0" indent="0">
              <a:buNone/>
            </a:pPr>
            <a:r>
              <a:rPr lang="en-US" sz="2000" b="0" i="0" u="none" strike="noStrike" baseline="0">
                <a:latin typeface="Gill Sans MT Condensed" panose="020B0506020104020203" pitchFamily="34" charset="0"/>
              </a:rPr>
              <a:t>- Look for a call-for-aid system along the walls. </a:t>
            </a:r>
          </a:p>
          <a:p>
            <a:pPr marL="0" indent="0">
              <a:buNone/>
            </a:pPr>
            <a:r>
              <a:rPr lang="en-US" sz="2000" b="0" i="0" u="none" strike="noStrike" baseline="0">
                <a:latin typeface="Gill Sans MT Condensed" panose="020B0506020104020203" pitchFamily="34" charset="0"/>
              </a:rPr>
              <a:t>- Look to see if a cord is present if required; not all call-for-aid systems will have a cord, some may have a button. </a:t>
            </a:r>
          </a:p>
          <a:p>
            <a:pPr marL="0" indent="0">
              <a:buNone/>
            </a:pPr>
            <a:r>
              <a:rPr lang="en-US" sz="2000" b="0" i="0" u="none" strike="noStrike" baseline="0">
                <a:latin typeface="Gill Sans MT Condensed" panose="020B0506020104020203" pitchFamily="34" charset="0"/>
              </a:rPr>
              <a:t>- Look at the call-for-aid system and visually inspect for any obstruction that would prevent a resident from accessing the system (e.g., furniture and equipment, clothes, plants, etc.). </a:t>
            </a:r>
          </a:p>
          <a:p>
            <a:pPr marL="0" indent="0">
              <a:buNone/>
            </a:pPr>
            <a:endParaRPr lang="en-US" sz="2000" b="0" i="0" u="none" strike="noStrike" baseline="0">
              <a:latin typeface="Gill Sans MT Condensed" panose="020B0506020104020203" pitchFamily="34" charset="0"/>
            </a:endParaRPr>
          </a:p>
          <a:p>
            <a:pPr marL="0" indent="0">
              <a:buNone/>
            </a:pPr>
            <a:endParaRPr lang="en-US" sz="2000"/>
          </a:p>
        </p:txBody>
      </p:sp>
    </p:spTree>
    <p:extLst>
      <p:ext uri="{BB962C8B-B14F-4D97-AF65-F5344CB8AC3E}">
        <p14:creationId xmlns:p14="http://schemas.microsoft.com/office/powerpoint/2010/main" val="1420986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6A85E7BC-C4D4-592D-D85E-2FE108B80F34}"/>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NSPIRE Standard - Example</a:t>
            </a:r>
          </a:p>
        </p:txBody>
      </p:sp>
      <p:sp>
        <p:nvSpPr>
          <p:cNvPr id="3" name="Content Placeholder 2">
            <a:extLst>
              <a:ext uri="{FF2B5EF4-FFF2-40B4-BE49-F238E27FC236}">
                <a16:creationId xmlns:a16="http://schemas.microsoft.com/office/drawing/2014/main" id="{6654E029-BD1E-362E-53F4-25E31C473DA4}"/>
              </a:ext>
            </a:extLst>
          </p:cNvPr>
          <p:cNvSpPr>
            <a:spLocks noGrp="1"/>
          </p:cNvSpPr>
          <p:nvPr>
            <p:ph idx="1"/>
          </p:nvPr>
        </p:nvSpPr>
        <p:spPr>
          <a:xfrm>
            <a:off x="6095999" y="882315"/>
            <a:ext cx="5254754" cy="5294647"/>
          </a:xfrm>
        </p:spPr>
        <p:txBody>
          <a:bodyPr>
            <a:normAutofit/>
          </a:bodyPr>
          <a:lstStyle/>
          <a:p>
            <a:pPr marL="0" indent="0">
              <a:buNone/>
            </a:pPr>
            <a:r>
              <a:rPr lang="en-US" sz="2200" b="0" i="0" u="none" strike="noStrike" baseline="0" dirty="0">
                <a:latin typeface="Gill Sans MT Condensed" panose="020B0506020104020203" pitchFamily="34" charset="0"/>
              </a:rPr>
              <a:t>DEFICIENCY 2 – UNIT: SYSTEM DOES NOT FUNCTION PROPERLY. </a:t>
            </a:r>
          </a:p>
          <a:p>
            <a:pPr marL="0" indent="0">
              <a:buNone/>
            </a:pPr>
            <a:r>
              <a:rPr lang="en-US" sz="2200" b="0" i="0" u="none" strike="noStrike" baseline="0" dirty="0">
                <a:latin typeface="Gill Sans MT Condensed" panose="020B0506020104020203" pitchFamily="34" charset="0"/>
              </a:rPr>
              <a:t>DEFICIENCY CRITERIA: 	A call-for-aid system does not emit sound or light or send a signal to the annunciator. </a:t>
            </a:r>
          </a:p>
          <a:p>
            <a:pPr marL="0" indent="0">
              <a:buNone/>
            </a:pPr>
            <a:r>
              <a:rPr lang="en-US" sz="2200" b="0" i="0" u="none" strike="noStrike" baseline="0" dirty="0">
                <a:latin typeface="Gill Sans MT Condensed" panose="020B0506020104020203" pitchFamily="34" charset="0"/>
              </a:rPr>
              <a:t>	OR </a:t>
            </a:r>
          </a:p>
          <a:p>
            <a:pPr marL="0" indent="0">
              <a:buNone/>
            </a:pPr>
            <a:r>
              <a:rPr lang="en-US" sz="2200" b="0" i="0" u="none" strike="noStrike" baseline="0" dirty="0">
                <a:latin typeface="Gill Sans MT Condensed" panose="020B0506020104020203" pitchFamily="34" charset="0"/>
              </a:rPr>
              <a:t>The annunciator does not indicate the correct corresponding room. </a:t>
            </a:r>
          </a:p>
          <a:p>
            <a:pPr marL="0" indent="0">
              <a:buNone/>
            </a:pPr>
            <a:r>
              <a:rPr lang="en-US" sz="2200" b="0" i="0" u="none" strike="noStrike" baseline="0" dirty="0">
                <a:latin typeface="Gill Sans MT Condensed" panose="020B0506020104020203" pitchFamily="34" charset="0"/>
              </a:rPr>
              <a:t>	OR </a:t>
            </a:r>
          </a:p>
          <a:p>
            <a:pPr marL="0" indent="0">
              <a:buNone/>
            </a:pPr>
            <a:r>
              <a:rPr lang="en-US" sz="2200" b="0" i="0" u="none" strike="noStrike" baseline="0" dirty="0">
                <a:latin typeface="Gill Sans MT Condensed" panose="020B0506020104020203" pitchFamily="34" charset="0"/>
              </a:rPr>
              <a:t>Pull cord is missing. </a:t>
            </a:r>
          </a:p>
          <a:p>
            <a:pPr marL="0" indent="0">
              <a:buNone/>
            </a:pPr>
            <a:r>
              <a:rPr lang="en-US" sz="2200" b="0" i="0" u="none" strike="noStrike" baseline="0" dirty="0">
                <a:latin typeface="Gill Sans MT Condensed" panose="020B0506020104020203" pitchFamily="34" charset="0"/>
              </a:rPr>
              <a:t>	OR </a:t>
            </a:r>
          </a:p>
          <a:p>
            <a:pPr marL="0" indent="0">
              <a:buNone/>
            </a:pPr>
            <a:r>
              <a:rPr lang="en-US" sz="2200" b="0" i="0" u="none" strike="noStrike" baseline="0" dirty="0">
                <a:latin typeface="Gill Sans MT Condensed" panose="020B0506020104020203" pitchFamily="34" charset="0"/>
              </a:rPr>
              <a:t>Pull cord is tied up such that it cannot be engaged. 	</a:t>
            </a:r>
          </a:p>
          <a:p>
            <a:pPr marL="0" indent="0">
              <a:buNone/>
            </a:pPr>
            <a:endParaRPr lang="en-US" sz="2200" dirty="0"/>
          </a:p>
        </p:txBody>
      </p:sp>
    </p:spTree>
    <p:extLst>
      <p:ext uri="{BB962C8B-B14F-4D97-AF65-F5344CB8AC3E}">
        <p14:creationId xmlns:p14="http://schemas.microsoft.com/office/powerpoint/2010/main" val="53969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7A3C8B-6D03-9AD6-B338-DA0E29CA7142}"/>
              </a:ext>
            </a:extLst>
          </p:cNvPr>
          <p:cNvPicPr>
            <a:picLocks noChangeAspect="1"/>
          </p:cNvPicPr>
          <p:nvPr/>
        </p:nvPicPr>
        <p:blipFill>
          <a:blip r:embed="rId2"/>
          <a:srcRect r="40833"/>
          <a:stretch>
            <a:fillRect/>
          </a:stretch>
        </p:blipFill>
        <p:spPr>
          <a:xfrm>
            <a:off x="-1" y="-2"/>
            <a:ext cx="5410198" cy="6858002"/>
          </a:xfrm>
          <a:prstGeom prst="rect">
            <a:avLst/>
          </a:prstGeom>
        </p:spPr>
      </p:pic>
      <p:sp useBgFill="1">
        <p:nvSpPr>
          <p:cNvPr id="40" name="Rectangle 39">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C4C8C4-57BD-8046-7BEF-E284C056C324}"/>
              </a:ext>
            </a:extLst>
          </p:cNvPr>
          <p:cNvSpPr>
            <a:spLocks noGrp="1"/>
          </p:cNvSpPr>
          <p:nvPr>
            <p:ph type="title"/>
          </p:nvPr>
        </p:nvSpPr>
        <p:spPr>
          <a:xfrm>
            <a:off x="6115317" y="405685"/>
            <a:ext cx="5464968" cy="1559301"/>
          </a:xfrm>
        </p:spPr>
        <p:txBody>
          <a:bodyPr>
            <a:normAutofit/>
          </a:bodyPr>
          <a:lstStyle/>
          <a:p>
            <a:r>
              <a:rPr lang="en-US" sz="4000"/>
              <a:t>NSPIRE Standard - Example</a:t>
            </a:r>
          </a:p>
        </p:txBody>
      </p:sp>
      <p:sp>
        <p:nvSpPr>
          <p:cNvPr id="3" name="Content Placeholder 2">
            <a:extLst>
              <a:ext uri="{FF2B5EF4-FFF2-40B4-BE49-F238E27FC236}">
                <a16:creationId xmlns:a16="http://schemas.microsoft.com/office/drawing/2014/main" id="{8BCA8B78-5602-6334-C1B7-98D7F8E8B4DF}"/>
              </a:ext>
            </a:extLst>
          </p:cNvPr>
          <p:cNvSpPr>
            <a:spLocks noGrp="1"/>
          </p:cNvSpPr>
          <p:nvPr>
            <p:ph idx="1"/>
          </p:nvPr>
        </p:nvSpPr>
        <p:spPr>
          <a:xfrm>
            <a:off x="6115317" y="2743200"/>
            <a:ext cx="5247340" cy="3496878"/>
          </a:xfrm>
        </p:spPr>
        <p:txBody>
          <a:bodyPr anchor="ctr">
            <a:normAutofit/>
          </a:bodyPr>
          <a:lstStyle/>
          <a:p>
            <a:pPr marL="0" indent="0">
              <a:buNone/>
            </a:pPr>
            <a:r>
              <a:rPr lang="en-US" sz="2000"/>
              <a:t>Is this a NSPIRE Deficiency?</a:t>
            </a:r>
          </a:p>
          <a:p>
            <a:pPr marL="0" indent="0">
              <a:buNone/>
            </a:pPr>
            <a:endParaRPr lang="en-US" sz="2000"/>
          </a:p>
          <a:p>
            <a:pPr marL="0" indent="0">
              <a:buNone/>
            </a:pPr>
            <a:endParaRPr lang="en-US" sz="2000"/>
          </a:p>
          <a:p>
            <a:pPr marL="0" indent="0">
              <a:buNone/>
            </a:pPr>
            <a:r>
              <a:rPr lang="en-US" sz="2000"/>
              <a:t>Yes</a:t>
            </a:r>
          </a:p>
        </p:txBody>
      </p:sp>
    </p:spTree>
    <p:extLst>
      <p:ext uri="{BB962C8B-B14F-4D97-AF65-F5344CB8AC3E}">
        <p14:creationId xmlns:p14="http://schemas.microsoft.com/office/powerpoint/2010/main" val="25624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F5AAF-FA69-793E-D8DC-C2274EA5C0D8}"/>
              </a:ext>
            </a:extLst>
          </p:cNvPr>
          <p:cNvSpPr>
            <a:spLocks noGrp="1"/>
          </p:cNvSpPr>
          <p:nvPr>
            <p:ph type="title"/>
          </p:nvPr>
        </p:nvSpPr>
        <p:spPr>
          <a:xfrm>
            <a:off x="1136397" y="502021"/>
            <a:ext cx="4959603" cy="1642969"/>
          </a:xfrm>
        </p:spPr>
        <p:txBody>
          <a:bodyPr anchor="b">
            <a:normAutofit/>
          </a:bodyPr>
          <a:lstStyle/>
          <a:p>
            <a:r>
              <a:rPr lang="en-US" sz="4000" dirty="0"/>
              <a:t>NSPIRE Standard - Example</a:t>
            </a:r>
          </a:p>
        </p:txBody>
      </p:sp>
      <p:sp>
        <p:nvSpPr>
          <p:cNvPr id="3" name="Content Placeholder 2">
            <a:extLst>
              <a:ext uri="{FF2B5EF4-FFF2-40B4-BE49-F238E27FC236}">
                <a16:creationId xmlns:a16="http://schemas.microsoft.com/office/drawing/2014/main" id="{03DBC3A5-3D00-CDCB-2B0F-3D631074F97E}"/>
              </a:ext>
            </a:extLst>
          </p:cNvPr>
          <p:cNvSpPr>
            <a:spLocks noGrp="1"/>
          </p:cNvSpPr>
          <p:nvPr>
            <p:ph idx="1"/>
          </p:nvPr>
        </p:nvSpPr>
        <p:spPr>
          <a:xfrm>
            <a:off x="1136397" y="2418408"/>
            <a:ext cx="4959603" cy="3522569"/>
          </a:xfrm>
        </p:spPr>
        <p:txBody>
          <a:bodyPr anchor="t">
            <a:normAutofit/>
          </a:bodyPr>
          <a:lstStyle/>
          <a:p>
            <a:pPr marL="0" indent="0">
              <a:buNone/>
            </a:pPr>
            <a:r>
              <a:rPr lang="en-US" sz="2000" dirty="0"/>
              <a:t>Is this a NSPIRE Deficiency?</a:t>
            </a:r>
          </a:p>
          <a:p>
            <a:pPr marL="0" indent="0">
              <a:buNone/>
            </a:pPr>
            <a:endParaRPr lang="en-US" sz="2000" dirty="0"/>
          </a:p>
          <a:p>
            <a:pPr marL="0" indent="0">
              <a:buNone/>
            </a:pPr>
            <a:endParaRPr lang="en-US" sz="2000" dirty="0"/>
          </a:p>
          <a:p>
            <a:pPr marL="0" indent="0">
              <a:buNone/>
            </a:pPr>
            <a:r>
              <a:rPr lang="en-US" sz="2000" dirty="0"/>
              <a:t>Yes</a:t>
            </a:r>
          </a:p>
        </p:txBody>
      </p:sp>
      <p:pic>
        <p:nvPicPr>
          <p:cNvPr id="4" name="Picture 3" descr="A light switch on a wall&#10;&#10;AI-generated content may be incorrect.">
            <a:extLst>
              <a:ext uri="{FF2B5EF4-FFF2-40B4-BE49-F238E27FC236}">
                <a16:creationId xmlns:a16="http://schemas.microsoft.com/office/drawing/2014/main" id="{770D9B7F-E98F-EC46-40D7-6E774ABA0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3698" y="489118"/>
            <a:ext cx="4058510" cy="5466007"/>
          </a:xfrm>
          <a:prstGeom prst="rect">
            <a:avLst/>
          </a:pr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26BC47C-52EC-65CC-C66C-5E08D74FB68B}"/>
              </a:ext>
            </a:extLst>
          </p:cNvPr>
          <p:cNvSpPr/>
          <p:nvPr/>
        </p:nvSpPr>
        <p:spPr>
          <a:xfrm>
            <a:off x="8963025" y="3962400"/>
            <a:ext cx="438150" cy="4191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BA832-4D56-57FF-04E5-998604367142}"/>
              </a:ext>
            </a:extLst>
          </p:cNvPr>
          <p:cNvSpPr>
            <a:spLocks noGrp="1"/>
          </p:cNvSpPr>
          <p:nvPr>
            <p:ph type="title"/>
          </p:nvPr>
        </p:nvSpPr>
        <p:spPr>
          <a:xfrm>
            <a:off x="1043631" y="809898"/>
            <a:ext cx="10173010" cy="1554480"/>
          </a:xfrm>
        </p:spPr>
        <p:txBody>
          <a:bodyPr anchor="ctr">
            <a:normAutofit/>
          </a:bodyPr>
          <a:lstStyle/>
          <a:p>
            <a:r>
              <a:rPr lang="en-US" sz="4800" b="1"/>
              <a:t>Recent Issues in Question</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51CE2A3-5C07-473C-F102-B20F9B641EF6}"/>
              </a:ext>
            </a:extLst>
          </p:cNvPr>
          <p:cNvGraphicFramePr>
            <a:graphicFrameLocks noGrp="1"/>
          </p:cNvGraphicFramePr>
          <p:nvPr>
            <p:ph idx="1"/>
            <p:extLst>
              <p:ext uri="{D42A27DB-BD31-4B8C-83A1-F6EECF244321}">
                <p14:modId xmlns:p14="http://schemas.microsoft.com/office/powerpoint/2010/main" val="3045865278"/>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232757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33D1B-910C-A5FC-6FDF-60880D8223D2}"/>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NSPIRE Standard-Example</a:t>
            </a:r>
          </a:p>
        </p:txBody>
      </p:sp>
      <p:sp>
        <p:nvSpPr>
          <p:cNvPr id="3" name="Content Placeholder 2">
            <a:extLst>
              <a:ext uri="{FF2B5EF4-FFF2-40B4-BE49-F238E27FC236}">
                <a16:creationId xmlns:a16="http://schemas.microsoft.com/office/drawing/2014/main" id="{D4C55D59-08FA-C030-BCAF-B7EC1327B026}"/>
              </a:ext>
            </a:extLst>
          </p:cNvPr>
          <p:cNvSpPr>
            <a:spLocks noGrp="1"/>
          </p:cNvSpPr>
          <p:nvPr>
            <p:ph idx="1"/>
          </p:nvPr>
        </p:nvSpPr>
        <p:spPr>
          <a:xfrm>
            <a:off x="6503158" y="649480"/>
            <a:ext cx="4862447" cy="5546047"/>
          </a:xfrm>
        </p:spPr>
        <p:txBody>
          <a:bodyPr anchor="ctr">
            <a:normAutofit/>
          </a:bodyPr>
          <a:lstStyle/>
          <a:p>
            <a:pPr marL="0" indent="0">
              <a:buNone/>
            </a:pPr>
            <a:r>
              <a:rPr lang="en-US" sz="1400" dirty="0"/>
              <a:t>Exposed Electrical Conductor (Unit, Inside, or Outside)</a:t>
            </a:r>
          </a:p>
          <a:p>
            <a:pPr marL="0" indent="0">
              <a:buNone/>
            </a:pPr>
            <a:r>
              <a:rPr lang="en-US" sz="1400" dirty="0">
                <a:latin typeface="Gill Sans MT Condensed" panose="020B0506020104020203" pitchFamily="34" charset="0"/>
              </a:rPr>
              <a:t>DEFICIENCY CRITERIA: 	</a:t>
            </a:r>
          </a:p>
          <a:p>
            <a:pPr marL="0" indent="0">
              <a:buNone/>
            </a:pPr>
            <a:r>
              <a:rPr lang="en-US" sz="1400" dirty="0">
                <a:latin typeface="Gill Sans MT Condensed" panose="020B0506020104020203" pitchFamily="34" charset="0"/>
              </a:rPr>
              <a:t>Electrical conductor is not enclosed or properly insulated (e.g., damaged or missing sheathing that exposes the insulated wiring or conductor, open port, missing knockout, missing outlet or switch cover, or missing breaker or fuse). </a:t>
            </a:r>
          </a:p>
          <a:p>
            <a:pPr marL="0" indent="0">
              <a:buNone/>
            </a:pPr>
            <a:r>
              <a:rPr lang="en-US" sz="1400" dirty="0">
                <a:latin typeface="Gill Sans MT Condensed" panose="020B0506020104020203" pitchFamily="34" charset="0"/>
              </a:rPr>
              <a:t>OR </a:t>
            </a:r>
          </a:p>
          <a:p>
            <a:pPr marL="0" indent="0">
              <a:buNone/>
            </a:pPr>
            <a:r>
              <a:rPr lang="en-US" sz="1400" dirty="0">
                <a:latin typeface="Gill Sans MT Condensed" panose="020B0506020104020203" pitchFamily="34" charset="0"/>
              </a:rPr>
              <a:t>An opening or gap is present and measures greater than ½ inch. 	</a:t>
            </a:r>
          </a:p>
          <a:p>
            <a:pPr marL="0" indent="0">
              <a:buNone/>
            </a:pPr>
            <a:r>
              <a:rPr lang="en-US" sz="1400" dirty="0">
                <a:latin typeface="Gill Sans MT Condensed" panose="020B0506020104020203" pitchFamily="34" charset="0"/>
              </a:rPr>
              <a:t>Example conductors to be evaluated under this deficiency include but are not limited to: </a:t>
            </a:r>
          </a:p>
          <a:p>
            <a:r>
              <a:rPr lang="en-US" sz="1400" dirty="0">
                <a:latin typeface="Gill Sans MT Condensed" panose="020B0506020104020203" pitchFamily="34" charset="0"/>
              </a:rPr>
              <a:t>Knockouts</a:t>
            </a:r>
          </a:p>
          <a:p>
            <a:r>
              <a:rPr lang="en-US" sz="1400" dirty="0">
                <a:latin typeface="Gill Sans MT Condensed" panose="020B0506020104020203" pitchFamily="34" charset="0"/>
              </a:rPr>
              <a:t>Device cover plates that are missing (i.e., evidence of prior installation, but now are not present or are incomplete) </a:t>
            </a:r>
          </a:p>
          <a:p>
            <a:r>
              <a:rPr lang="en-US" sz="1400" dirty="0">
                <a:latin typeface="Gill Sans MT Condensed" panose="020B0506020104020203" pitchFamily="34" charset="0"/>
              </a:rPr>
              <a:t>Device cover plates that are damaged (i.e., visibly defective; impacts functionality) </a:t>
            </a:r>
          </a:p>
          <a:p>
            <a:r>
              <a:rPr lang="en-US" sz="1400" dirty="0">
                <a:latin typeface="Gill Sans MT Condensed" panose="020B0506020104020203" pitchFamily="34" charset="0"/>
              </a:rPr>
              <a:t>Lighting fixtures </a:t>
            </a:r>
          </a:p>
          <a:p>
            <a:r>
              <a:rPr lang="en-US" sz="1400" dirty="0">
                <a:latin typeface="Gill Sans MT Condensed" panose="020B0506020104020203" pitchFamily="34" charset="0"/>
              </a:rPr>
              <a:t>Visible wire nuts on electrical conductors </a:t>
            </a:r>
          </a:p>
          <a:p>
            <a:r>
              <a:rPr lang="en-US" sz="1400" dirty="0">
                <a:latin typeface="Gill Sans MT Condensed" panose="020B0506020104020203" pitchFamily="34" charset="0"/>
              </a:rPr>
              <a:t>Wiring that is insulated but not protected by sheathing or conduit </a:t>
            </a:r>
          </a:p>
          <a:p>
            <a:r>
              <a:rPr lang="en-US" sz="1400" dirty="0">
                <a:latin typeface="Gill Sans MT Condensed" panose="020B0506020104020203" pitchFamily="34" charset="0"/>
              </a:rPr>
              <a:t>Hardwire smoke alarm with an exposed conductor </a:t>
            </a:r>
          </a:p>
          <a:p>
            <a:r>
              <a:rPr lang="en-US" sz="1400" dirty="0">
                <a:highlight>
                  <a:srgbClr val="FFFF00"/>
                </a:highlight>
                <a:latin typeface="Gill Sans MT Condensed" panose="020B0506020104020203" pitchFamily="34" charset="0"/>
              </a:rPr>
              <a:t>Wall-mounted light fixture with a damaged or missing cover</a:t>
            </a:r>
            <a:endParaRPr lang="en-US" sz="1400" dirty="0"/>
          </a:p>
        </p:txBody>
      </p:sp>
    </p:spTree>
    <p:extLst>
      <p:ext uri="{BB962C8B-B14F-4D97-AF65-F5344CB8AC3E}">
        <p14:creationId xmlns:p14="http://schemas.microsoft.com/office/powerpoint/2010/main" val="3379282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C2D4D-D46D-EEFA-B1F6-3EAD0ECE2149}"/>
              </a:ext>
            </a:extLst>
          </p:cNvPr>
          <p:cNvSpPr>
            <a:spLocks noGrp="1"/>
          </p:cNvSpPr>
          <p:nvPr>
            <p:ph type="title"/>
          </p:nvPr>
        </p:nvSpPr>
        <p:spPr>
          <a:xfrm>
            <a:off x="8643193" y="489507"/>
            <a:ext cx="3091607" cy="1655483"/>
          </a:xfrm>
        </p:spPr>
        <p:txBody>
          <a:bodyPr anchor="b">
            <a:normAutofit/>
          </a:bodyPr>
          <a:lstStyle/>
          <a:p>
            <a:r>
              <a:rPr lang="en-US" sz="3700"/>
              <a:t>NSPIRE Standard-Example</a:t>
            </a:r>
          </a:p>
        </p:txBody>
      </p:sp>
      <p:pic>
        <p:nvPicPr>
          <p:cNvPr id="5" name="Content Placeholder 4">
            <a:extLst>
              <a:ext uri="{FF2B5EF4-FFF2-40B4-BE49-F238E27FC236}">
                <a16:creationId xmlns:a16="http://schemas.microsoft.com/office/drawing/2014/main" id="{2B7B6094-FF0E-5CEF-23FD-1E7CB2C5D194}"/>
              </a:ext>
            </a:extLst>
          </p:cNvPr>
          <p:cNvPicPr>
            <a:picLocks noChangeAspect="1"/>
          </p:cNvPicPr>
          <p:nvPr/>
        </p:nvPicPr>
        <p:blipFill>
          <a:blip r:embed="rId2"/>
          <a:srcRect r="5022"/>
          <a:stretch>
            <a:fillRect/>
          </a:stretch>
        </p:blipFill>
        <p:spPr>
          <a:xfrm>
            <a:off x="20" y="431"/>
            <a:ext cx="8115280" cy="6408311"/>
          </a:xfrm>
          <a:prstGeom prst="rect">
            <a:avLst/>
          </a:prstGeom>
        </p:spPr>
      </p:pic>
      <p:sp>
        <p:nvSpPr>
          <p:cNvPr id="9" name="Content Placeholder 8">
            <a:extLst>
              <a:ext uri="{FF2B5EF4-FFF2-40B4-BE49-F238E27FC236}">
                <a16:creationId xmlns:a16="http://schemas.microsoft.com/office/drawing/2014/main" id="{6BA4E4D5-BF68-3BFE-AAF0-FA817CE31E34}"/>
              </a:ext>
            </a:extLst>
          </p:cNvPr>
          <p:cNvSpPr>
            <a:spLocks noGrp="1"/>
          </p:cNvSpPr>
          <p:nvPr>
            <p:ph idx="1"/>
          </p:nvPr>
        </p:nvSpPr>
        <p:spPr>
          <a:xfrm>
            <a:off x="8643193" y="2418408"/>
            <a:ext cx="2942813" cy="3540265"/>
          </a:xfrm>
        </p:spPr>
        <p:txBody>
          <a:bodyPr>
            <a:normAutofit/>
          </a:bodyPr>
          <a:lstStyle/>
          <a:p>
            <a:pPr marL="0" indent="0">
              <a:buNone/>
            </a:pPr>
            <a:r>
              <a:rPr lang="en-US" sz="2000" dirty="0"/>
              <a:t>Is this an exposed electrical conductor? </a:t>
            </a:r>
          </a:p>
          <a:p>
            <a:pPr marL="0" indent="0">
              <a:buNone/>
            </a:pPr>
            <a:endParaRPr lang="en-US" sz="2000" dirty="0"/>
          </a:p>
          <a:p>
            <a:r>
              <a:rPr lang="en-US" sz="2000" dirty="0"/>
              <a:t>Yes</a:t>
            </a:r>
          </a:p>
          <a:p>
            <a:endParaRPr lang="en-US" sz="2000" dirty="0"/>
          </a:p>
          <a:p>
            <a:pPr marL="0" indent="0">
              <a:buNone/>
            </a:pPr>
            <a:r>
              <a:rPr lang="en-US" sz="2000" dirty="0">
                <a:latin typeface="Gill Sans MT Condensed" panose="020B0506020104020203" pitchFamily="34" charset="0"/>
              </a:rPr>
              <a:t>Wall-mounted light fixture with a damaged or missing cover</a:t>
            </a:r>
            <a:endParaRPr lang="en-US" sz="2000" dirty="0"/>
          </a:p>
          <a:p>
            <a:pPr marL="0" indent="0">
              <a:buNone/>
            </a:pPr>
            <a:endParaRPr lang="en-US" sz="2000" dirty="0"/>
          </a:p>
          <a:p>
            <a:pPr marL="0" indent="0">
              <a:buNone/>
            </a:pPr>
            <a:endParaRPr lang="en-US" sz="2000" dirty="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3607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3A659-ADC2-78A0-EA87-DA84C06065AA}"/>
              </a:ext>
            </a:extLst>
          </p:cNvPr>
          <p:cNvSpPr>
            <a:spLocks noGrp="1"/>
          </p:cNvSpPr>
          <p:nvPr>
            <p:ph type="title"/>
          </p:nvPr>
        </p:nvSpPr>
        <p:spPr>
          <a:xfrm>
            <a:off x="635000" y="640823"/>
            <a:ext cx="3418659" cy="5583148"/>
          </a:xfrm>
        </p:spPr>
        <p:txBody>
          <a:bodyPr anchor="ctr">
            <a:normAutofit/>
          </a:bodyPr>
          <a:lstStyle/>
          <a:p>
            <a:r>
              <a:rPr lang="en-US" sz="5400" b="1"/>
              <a:t>Egress</a:t>
            </a:r>
          </a:p>
        </p:txBody>
      </p:sp>
      <p:sp>
        <p:nvSpPr>
          <p:cNvPr id="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7" name="Content Placeholder 2">
            <a:extLst>
              <a:ext uri="{FF2B5EF4-FFF2-40B4-BE49-F238E27FC236}">
                <a16:creationId xmlns:a16="http://schemas.microsoft.com/office/drawing/2014/main" id="{9B014064-77D8-023D-DBDF-2B33EF20C7AF}"/>
              </a:ext>
            </a:extLst>
          </p:cNvPr>
          <p:cNvGraphicFramePr>
            <a:graphicFrameLocks noGrp="1"/>
          </p:cNvGraphicFramePr>
          <p:nvPr>
            <p:ph idx="1"/>
            <p:extLst>
              <p:ext uri="{D42A27DB-BD31-4B8C-83A1-F6EECF244321}">
                <p14:modId xmlns:p14="http://schemas.microsoft.com/office/powerpoint/2010/main" val="344663408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8182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A71FC9-181C-661C-6247-AF63E0BD5A90}"/>
              </a:ext>
            </a:extLst>
          </p:cNvPr>
          <p:cNvSpPr>
            <a:spLocks noGrp="1"/>
          </p:cNvSpPr>
          <p:nvPr>
            <p:ph type="title"/>
          </p:nvPr>
        </p:nvSpPr>
        <p:spPr>
          <a:xfrm>
            <a:off x="8643193" y="489507"/>
            <a:ext cx="3091607" cy="1655483"/>
          </a:xfrm>
        </p:spPr>
        <p:txBody>
          <a:bodyPr anchor="b">
            <a:normAutofit/>
          </a:bodyPr>
          <a:lstStyle/>
          <a:p>
            <a:r>
              <a:rPr lang="en-US" sz="3700" b="1" dirty="0"/>
              <a:t>NSPIRE Standard - Example</a:t>
            </a:r>
          </a:p>
        </p:txBody>
      </p:sp>
      <p:pic>
        <p:nvPicPr>
          <p:cNvPr id="7" name="Picture 6" descr="A window with a heater&#10;&#10;AI-generated content may be incorrect.">
            <a:extLst>
              <a:ext uri="{FF2B5EF4-FFF2-40B4-BE49-F238E27FC236}">
                <a16:creationId xmlns:a16="http://schemas.microsoft.com/office/drawing/2014/main" id="{A00FC279-0642-963B-3BFB-4F52E0529A6C}"/>
              </a:ext>
            </a:extLst>
          </p:cNvPr>
          <p:cNvPicPr>
            <a:picLocks noChangeAspect="1"/>
          </p:cNvPicPr>
          <p:nvPr/>
        </p:nvPicPr>
        <p:blipFill>
          <a:blip r:embed="rId2">
            <a:extLst>
              <a:ext uri="{28A0092B-C50C-407E-A947-70E740481C1C}">
                <a14:useLocalDpi xmlns:a14="http://schemas.microsoft.com/office/drawing/2010/main" val="0"/>
              </a:ext>
            </a:extLst>
          </a:blip>
          <a:srcRect l="15145" r="14255" b="1"/>
          <a:stretch>
            <a:fillRect/>
          </a:stretch>
        </p:blipFill>
        <p:spPr>
          <a:xfrm>
            <a:off x="20" y="431"/>
            <a:ext cx="8115280" cy="6408311"/>
          </a:xfrm>
          <a:prstGeom prst="rect">
            <a:avLst/>
          </a:prstGeom>
        </p:spPr>
      </p:pic>
      <p:sp>
        <p:nvSpPr>
          <p:cNvPr id="6" name="Content Placeholder 5">
            <a:extLst>
              <a:ext uri="{FF2B5EF4-FFF2-40B4-BE49-F238E27FC236}">
                <a16:creationId xmlns:a16="http://schemas.microsoft.com/office/drawing/2014/main" id="{32B73B2B-F095-3CC4-A82F-77A812921D28}"/>
              </a:ext>
            </a:extLst>
          </p:cNvPr>
          <p:cNvSpPr>
            <a:spLocks noGrp="1"/>
          </p:cNvSpPr>
          <p:nvPr>
            <p:ph idx="1"/>
          </p:nvPr>
        </p:nvSpPr>
        <p:spPr>
          <a:xfrm>
            <a:off x="8643193" y="2418408"/>
            <a:ext cx="2942813" cy="3540265"/>
          </a:xfrm>
        </p:spPr>
        <p:txBody>
          <a:bodyPr>
            <a:normAutofit/>
          </a:bodyPr>
          <a:lstStyle/>
          <a:p>
            <a:pPr marL="0" indent="0">
              <a:buNone/>
            </a:pPr>
            <a:r>
              <a:rPr lang="en-US" dirty="0"/>
              <a:t>Is this an egress issue?</a:t>
            </a:r>
          </a:p>
          <a:p>
            <a:pPr marL="0" indent="0">
              <a:buNone/>
            </a:pPr>
            <a:r>
              <a:rPr lang="en-US" dirty="0"/>
              <a:t>The bedroom has 1-window.</a:t>
            </a:r>
          </a:p>
          <a:p>
            <a:pPr marL="0" indent="0">
              <a:buNone/>
            </a:pPr>
            <a:endParaRPr lang="en-US" dirty="0"/>
          </a:p>
          <a:p>
            <a:pPr marL="0" indent="0">
              <a:buNone/>
            </a:pPr>
            <a:r>
              <a:rPr lang="en-US" dirty="0"/>
              <a:t>Yes</a:t>
            </a:r>
          </a:p>
          <a:p>
            <a:endParaRPr lang="en-US" sz="2000" dirty="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9512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767A0A-3ABC-433B-05CA-7F05272B8EBB}"/>
              </a:ext>
            </a:extLst>
          </p:cNvPr>
          <p:cNvSpPr>
            <a:spLocks noGrp="1"/>
          </p:cNvSpPr>
          <p:nvPr>
            <p:ph type="title"/>
          </p:nvPr>
        </p:nvSpPr>
        <p:spPr>
          <a:xfrm>
            <a:off x="8643193" y="489507"/>
            <a:ext cx="3091607" cy="1655483"/>
          </a:xfrm>
        </p:spPr>
        <p:txBody>
          <a:bodyPr anchor="b">
            <a:normAutofit/>
          </a:bodyPr>
          <a:lstStyle/>
          <a:p>
            <a:r>
              <a:rPr lang="en-US" sz="3700" b="1" dirty="0"/>
              <a:t>NSPIRE Standard - Example</a:t>
            </a:r>
          </a:p>
        </p:txBody>
      </p:sp>
      <p:pic>
        <p:nvPicPr>
          <p:cNvPr id="4" name="Picture 3" descr="A bunk bed in a room&#10;&#10;AI-generated content may be incorrect.">
            <a:extLst>
              <a:ext uri="{FF2B5EF4-FFF2-40B4-BE49-F238E27FC236}">
                <a16:creationId xmlns:a16="http://schemas.microsoft.com/office/drawing/2014/main" id="{83891487-6B36-F59A-AD82-F9ED0F77D405}"/>
              </a:ext>
            </a:extLst>
          </p:cNvPr>
          <p:cNvPicPr>
            <a:picLocks noChangeAspect="1"/>
          </p:cNvPicPr>
          <p:nvPr/>
        </p:nvPicPr>
        <p:blipFill>
          <a:blip r:embed="rId2">
            <a:extLst>
              <a:ext uri="{28A0092B-C50C-407E-A947-70E740481C1C}">
                <a14:useLocalDpi xmlns:a14="http://schemas.microsoft.com/office/drawing/2010/main" val="0"/>
              </a:ext>
            </a:extLst>
          </a:blip>
          <a:srcRect l="9032" r="7070" b="-1"/>
          <a:stretch>
            <a:fillRect/>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A9EF7889-05DC-B4C9-A7D8-34A23F04EA91}"/>
              </a:ext>
            </a:extLst>
          </p:cNvPr>
          <p:cNvSpPr>
            <a:spLocks noGrp="1"/>
          </p:cNvSpPr>
          <p:nvPr>
            <p:ph idx="1"/>
          </p:nvPr>
        </p:nvSpPr>
        <p:spPr>
          <a:xfrm>
            <a:off x="8643193" y="2418408"/>
            <a:ext cx="2942813" cy="3540265"/>
          </a:xfrm>
        </p:spPr>
        <p:txBody>
          <a:bodyPr>
            <a:normAutofit/>
          </a:bodyPr>
          <a:lstStyle/>
          <a:p>
            <a:pPr marL="0" indent="0">
              <a:buNone/>
            </a:pPr>
            <a:r>
              <a:rPr lang="en-US" sz="2000"/>
              <a:t>Is this an egress issue?</a:t>
            </a:r>
          </a:p>
          <a:p>
            <a:pPr marL="0" indent="0">
              <a:buNone/>
            </a:pPr>
            <a:r>
              <a:rPr lang="en-US" sz="2000"/>
              <a:t>The bedroom has 1-window.</a:t>
            </a:r>
          </a:p>
          <a:p>
            <a:pPr marL="0" indent="0">
              <a:buNone/>
            </a:pPr>
            <a:endParaRPr lang="en-US" sz="2000"/>
          </a:p>
          <a:p>
            <a:pPr marL="0" indent="0">
              <a:buNone/>
            </a:pPr>
            <a:r>
              <a:rPr lang="en-US" sz="2000"/>
              <a:t>No</a:t>
            </a:r>
          </a:p>
          <a:p>
            <a:pPr marL="0" indent="0">
              <a:buNone/>
            </a:pPr>
            <a:endParaRPr lang="en-US" sz="2000"/>
          </a:p>
          <a:p>
            <a:pPr marL="0" indent="0">
              <a:buNone/>
            </a:pPr>
            <a:r>
              <a:rPr lang="en-US" sz="2000"/>
              <a:t>Resident Owned Property</a:t>
            </a:r>
          </a:p>
          <a:p>
            <a:endParaRPr lang="en-US" sz="2000"/>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460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layground with a slide">
            <a:extLst>
              <a:ext uri="{FF2B5EF4-FFF2-40B4-BE49-F238E27FC236}">
                <a16:creationId xmlns:a16="http://schemas.microsoft.com/office/drawing/2014/main" id="{61D464A7-F804-BE84-828A-FC8A50F974F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E2D18F-A6CF-B6E2-B62A-0CD3967D119A}"/>
              </a:ext>
            </a:extLst>
          </p:cNvPr>
          <p:cNvSpPr>
            <a:spLocks noGrp="1"/>
          </p:cNvSpPr>
          <p:nvPr>
            <p:ph type="title"/>
          </p:nvPr>
        </p:nvSpPr>
        <p:spPr>
          <a:xfrm>
            <a:off x="7531610" y="365125"/>
            <a:ext cx="3822189" cy="1899912"/>
          </a:xfrm>
        </p:spPr>
        <p:txBody>
          <a:bodyPr>
            <a:normAutofit/>
          </a:bodyPr>
          <a:lstStyle/>
          <a:p>
            <a:r>
              <a:rPr lang="en-US" sz="4000"/>
              <a:t>NSPIRE</a:t>
            </a:r>
          </a:p>
        </p:txBody>
      </p:sp>
      <p:sp>
        <p:nvSpPr>
          <p:cNvPr id="3" name="Content Placeholder 2">
            <a:extLst>
              <a:ext uri="{FF2B5EF4-FFF2-40B4-BE49-F238E27FC236}">
                <a16:creationId xmlns:a16="http://schemas.microsoft.com/office/drawing/2014/main" id="{62392A71-1E29-E2FD-3B6C-9E3475B789F5}"/>
              </a:ext>
            </a:extLst>
          </p:cNvPr>
          <p:cNvSpPr>
            <a:spLocks noGrp="1"/>
          </p:cNvSpPr>
          <p:nvPr>
            <p:ph idx="1"/>
          </p:nvPr>
        </p:nvSpPr>
        <p:spPr>
          <a:xfrm>
            <a:off x="7531610" y="2434201"/>
            <a:ext cx="3822189" cy="3742762"/>
          </a:xfrm>
        </p:spPr>
        <p:txBody>
          <a:bodyPr>
            <a:normAutofit/>
          </a:bodyPr>
          <a:lstStyle/>
          <a:p>
            <a:pPr marL="0" indent="0">
              <a:buNone/>
            </a:pPr>
            <a:r>
              <a:rPr lang="en-US" sz="2000"/>
              <a:t>OUTSIDE</a:t>
            </a:r>
          </a:p>
          <a:p>
            <a:pPr marL="0" indent="0">
              <a:buNone/>
            </a:pPr>
            <a:endParaRPr lang="en-US" sz="2000"/>
          </a:p>
          <a:p>
            <a:pPr marL="0" indent="0">
              <a:buNone/>
            </a:pPr>
            <a:r>
              <a:rPr lang="en-US" sz="2000" b="0" i="0">
                <a:effectLst/>
                <a:latin typeface="Calibri" panose="020F0502020204030204" pitchFamily="34" charset="0"/>
                <a:ea typeface="Calibri" panose="020F0502020204030204" pitchFamily="34" charset="0"/>
                <a:cs typeface="Calibri" panose="020F0502020204030204" pitchFamily="34" charset="0"/>
              </a:rPr>
              <a:t>“Outside” refers to the building site, building exterior components, and any building systems located outside of the building or unit. This includes things like playgrounds, sidewalks, and air-conditioning units.</a:t>
            </a:r>
            <a:endParaRPr lang="en-US"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14539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F3F53-F071-301F-0B2C-E4C987E450E7}"/>
            </a:ext>
          </a:extLst>
        </p:cNvPr>
        <p:cNvGrpSpPr/>
        <p:nvPr/>
      </p:nvGrpSpPr>
      <p:grpSpPr>
        <a:xfrm>
          <a:off x="0" y="0"/>
          <a:ext cx="0" cy="0"/>
          <a:chOff x="0" y="0"/>
          <a:chExt cx="0" cy="0"/>
        </a:xfrm>
      </p:grpSpPr>
      <p:sp useBgFill="1">
        <p:nvSpPr>
          <p:cNvPr id="1045" name="Rectangle 104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9BF31-ACF2-8AF3-E04B-9972D9A75903}"/>
              </a:ext>
            </a:extLst>
          </p:cNvPr>
          <p:cNvSpPr>
            <a:spLocks noGrp="1"/>
          </p:cNvSpPr>
          <p:nvPr>
            <p:ph type="title"/>
          </p:nvPr>
        </p:nvSpPr>
        <p:spPr>
          <a:xfrm>
            <a:off x="838201" y="365125"/>
            <a:ext cx="5251316" cy="1807305"/>
          </a:xfrm>
        </p:spPr>
        <p:txBody>
          <a:bodyPr>
            <a:normAutofit/>
          </a:bodyPr>
          <a:lstStyle/>
          <a:p>
            <a:r>
              <a:rPr lang="en-US" sz="4100" b="1"/>
              <a:t>Severe and Life-Threatening (24-Hour Correction Period</a:t>
            </a:r>
          </a:p>
        </p:txBody>
      </p:sp>
      <p:sp>
        <p:nvSpPr>
          <p:cNvPr id="3" name="Content Placeholder 2">
            <a:extLst>
              <a:ext uri="{FF2B5EF4-FFF2-40B4-BE49-F238E27FC236}">
                <a16:creationId xmlns:a16="http://schemas.microsoft.com/office/drawing/2014/main" id="{D1147010-6C84-0E53-20AD-A5E909B83CAE}"/>
              </a:ext>
            </a:extLst>
          </p:cNvPr>
          <p:cNvSpPr>
            <a:spLocks noGrp="1"/>
          </p:cNvSpPr>
          <p:nvPr>
            <p:ph idx="1"/>
          </p:nvPr>
        </p:nvSpPr>
        <p:spPr>
          <a:xfrm>
            <a:off x="838200" y="2333297"/>
            <a:ext cx="4619621" cy="3843666"/>
          </a:xfrm>
        </p:spPr>
        <p:txBody>
          <a:bodyPr>
            <a:normAutofit/>
          </a:bodyPr>
          <a:lstStyle/>
          <a:p>
            <a:r>
              <a:rPr lang="en-US" sz="2000"/>
              <a:t>Smoke Detectors</a:t>
            </a:r>
          </a:p>
          <a:p>
            <a:r>
              <a:rPr lang="en-US" sz="2000"/>
              <a:t>Call-for-aid</a:t>
            </a:r>
          </a:p>
          <a:p>
            <a:r>
              <a:rPr lang="en-US" sz="2000"/>
              <a:t>GFI/GFCI</a:t>
            </a:r>
          </a:p>
          <a:p>
            <a:r>
              <a:rPr lang="en-US" sz="2000"/>
              <a:t>Exposed electrical wires</a:t>
            </a:r>
          </a:p>
          <a:p>
            <a:r>
              <a:rPr lang="en-US" sz="2000"/>
              <a:t>Guardrails/Staircase</a:t>
            </a:r>
          </a:p>
          <a:p>
            <a:r>
              <a:rPr lang="en-US" sz="2000"/>
              <a:t>Infestation</a:t>
            </a:r>
          </a:p>
          <a:p>
            <a:r>
              <a:rPr lang="en-US" sz="2000"/>
              <a:t>Mold/Mildew</a:t>
            </a:r>
          </a:p>
          <a:p>
            <a:r>
              <a:rPr lang="en-US" sz="2000"/>
              <a:t>Sharp edges</a:t>
            </a:r>
          </a:p>
          <a:p>
            <a:r>
              <a:rPr lang="en-US" sz="2000"/>
              <a:t>Window</a:t>
            </a:r>
          </a:p>
          <a:p>
            <a:pPr marL="0" indent="0">
              <a:buNone/>
            </a:pPr>
            <a:endParaRPr lang="en-US" sz="2000" dirty="0"/>
          </a:p>
        </p:txBody>
      </p:sp>
      <p:pic>
        <p:nvPicPr>
          <p:cNvPr id="1026" name="Picture 2" descr="110 Electrical fail ideas | safety fail, funny pictures, darwin awards">
            <a:extLst>
              <a:ext uri="{FF2B5EF4-FFF2-40B4-BE49-F238E27FC236}">
                <a16:creationId xmlns:a16="http://schemas.microsoft.com/office/drawing/2014/main" id="{6536E34C-57E0-5C6E-0D6D-7083B11E4A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85" b="16423"/>
          <a:stretch>
            <a:fillRect/>
          </a:stretch>
        </p:blipFill>
        <p:spPr bwMode="auto">
          <a:xfrm>
            <a:off x="6229215" y="10"/>
            <a:ext cx="5962785" cy="633411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383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868817-F144-0F57-0134-13F59717BF4D}"/>
              </a:ext>
            </a:extLst>
          </p:cNvPr>
          <p:cNvSpPr>
            <a:spLocks noGrp="1"/>
          </p:cNvSpPr>
          <p:nvPr>
            <p:ph type="title"/>
          </p:nvPr>
        </p:nvSpPr>
        <p:spPr>
          <a:xfrm>
            <a:off x="838200" y="673770"/>
            <a:ext cx="3220329" cy="2027227"/>
          </a:xfrm>
        </p:spPr>
        <p:txBody>
          <a:bodyPr anchor="t">
            <a:normAutofit/>
          </a:bodyPr>
          <a:lstStyle/>
          <a:p>
            <a:r>
              <a:rPr lang="en-US" sz="5400" b="1">
                <a:solidFill>
                  <a:srgbClr val="FFFFFF"/>
                </a:solidFill>
              </a:rPr>
              <a:t>Alloweable Repairs</a:t>
            </a:r>
          </a:p>
        </p:txBody>
      </p:sp>
      <p:graphicFrame>
        <p:nvGraphicFramePr>
          <p:cNvPr id="12" name="Content Placeholder 2">
            <a:extLst>
              <a:ext uri="{FF2B5EF4-FFF2-40B4-BE49-F238E27FC236}">
                <a16:creationId xmlns:a16="http://schemas.microsoft.com/office/drawing/2014/main" id="{8D2B7EF5-39D6-3275-9876-6314C1E7090C}"/>
              </a:ext>
            </a:extLst>
          </p:cNvPr>
          <p:cNvGraphicFramePr>
            <a:graphicFrameLocks noGrp="1"/>
          </p:cNvGraphicFramePr>
          <p:nvPr>
            <p:ph idx="1"/>
            <p:extLst>
              <p:ext uri="{D42A27DB-BD31-4B8C-83A1-F6EECF244321}">
                <p14:modId xmlns:p14="http://schemas.microsoft.com/office/powerpoint/2010/main" val="2924748454"/>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053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76B2AC2-B1E2-821F-3961-AB0AD55F07C1}"/>
              </a:ext>
            </a:extLst>
          </p:cNvPr>
          <p:cNvPicPr>
            <a:picLocks noGrp="1" noChangeAspect="1"/>
          </p:cNvPicPr>
          <p:nvPr>
            <p:ph idx="1"/>
          </p:nvPr>
        </p:nvPicPr>
        <p:blipFill>
          <a:blip r:embed="rId2"/>
          <a:srcRect l="25512"/>
          <a:stretch>
            <a:fillRect/>
          </a:stretch>
        </p:blipFill>
        <p:spPr>
          <a:xfrm>
            <a:off x="2160648" y="457200"/>
            <a:ext cx="7870703" cy="5943600"/>
          </a:xfrm>
          <a:prstGeom prst="rect">
            <a:avLst/>
          </a:prstGeom>
        </p:spPr>
      </p:pic>
    </p:spTree>
    <p:extLst>
      <p:ext uri="{BB962C8B-B14F-4D97-AF65-F5344CB8AC3E}">
        <p14:creationId xmlns:p14="http://schemas.microsoft.com/office/powerpoint/2010/main" val="31311690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518666C-1559-CF32-07F0-8BFD55BDFBD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a:solidFill>
                  <a:srgbClr val="FFFFFF"/>
                </a:solidFill>
                <a:latin typeface="+mj-lt"/>
                <a:ea typeface="+mj-ea"/>
                <a:cs typeface="+mj-cs"/>
              </a:rPr>
              <a:t>NSPIRE</a:t>
            </a:r>
            <a:r>
              <a:rPr lang="en-US" sz="4000" kern="1200">
                <a:solidFill>
                  <a:srgbClr val="FFFFFF"/>
                </a:solidFill>
                <a:latin typeface="+mj-lt"/>
                <a:ea typeface="+mj-ea"/>
                <a:cs typeface="+mj-cs"/>
              </a:rPr>
              <a:t> </a:t>
            </a:r>
            <a:br>
              <a:rPr lang="en-US" sz="4000" kern="1200">
                <a:solidFill>
                  <a:srgbClr val="FFFFFF"/>
                </a:solidFill>
                <a:latin typeface="+mj-lt"/>
                <a:ea typeface="+mj-ea"/>
                <a:cs typeface="+mj-cs"/>
              </a:rPr>
            </a:br>
            <a:r>
              <a:rPr lang="en-US" sz="4000" kern="1200">
                <a:solidFill>
                  <a:srgbClr val="FFFFFF"/>
                </a:solidFill>
                <a:latin typeface="+mj-lt"/>
                <a:ea typeface="+mj-ea"/>
                <a:cs typeface="+mj-cs"/>
              </a:rPr>
              <a:t>Missing Stove Components</a:t>
            </a:r>
          </a:p>
        </p:txBody>
      </p:sp>
      <p:pic>
        <p:nvPicPr>
          <p:cNvPr id="4" name="Content Placeholder 3">
            <a:extLst>
              <a:ext uri="{FF2B5EF4-FFF2-40B4-BE49-F238E27FC236}">
                <a16:creationId xmlns:a16="http://schemas.microsoft.com/office/drawing/2014/main" id="{0F03F93B-2452-4D0D-97EC-68D77338AE0A}"/>
              </a:ext>
            </a:extLst>
          </p:cNvPr>
          <p:cNvPicPr>
            <a:picLocks noGrp="1" noChangeAspect="1"/>
          </p:cNvPicPr>
          <p:nvPr>
            <p:ph idx="1"/>
          </p:nvPr>
        </p:nvPicPr>
        <p:blipFill>
          <a:blip r:embed="rId2"/>
          <a:stretch>
            <a:fillRect/>
          </a:stretch>
        </p:blipFill>
        <p:spPr>
          <a:xfrm>
            <a:off x="4502428" y="674183"/>
            <a:ext cx="7225748" cy="5509633"/>
          </a:xfrm>
          <a:prstGeom prst="rect">
            <a:avLst/>
          </a:prstGeom>
        </p:spPr>
      </p:pic>
    </p:spTree>
    <p:extLst>
      <p:ext uri="{BB962C8B-B14F-4D97-AF65-F5344CB8AC3E}">
        <p14:creationId xmlns:p14="http://schemas.microsoft.com/office/powerpoint/2010/main" val="112190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E807C18-51FA-14DF-F480-5EFFB0AEB595}"/>
              </a:ext>
            </a:extLst>
          </p:cNvPr>
          <p:cNvPicPr>
            <a:picLocks noGrp="1" noChangeAspect="1"/>
          </p:cNvPicPr>
          <p:nvPr>
            <p:ph idx="1"/>
          </p:nvPr>
        </p:nvPicPr>
        <p:blipFill>
          <a:blip r:embed="rId2"/>
          <a:srcRect l="25251"/>
          <a:stretch>
            <a:fillRect/>
          </a:stretch>
        </p:blipFill>
        <p:spPr>
          <a:xfrm>
            <a:off x="2146860" y="457200"/>
            <a:ext cx="7898280" cy="5943600"/>
          </a:xfrm>
          <a:prstGeom prst="rect">
            <a:avLst/>
          </a:prstGeom>
        </p:spPr>
      </p:pic>
    </p:spTree>
    <p:extLst>
      <p:ext uri="{BB962C8B-B14F-4D97-AF65-F5344CB8AC3E}">
        <p14:creationId xmlns:p14="http://schemas.microsoft.com/office/powerpoint/2010/main" val="42618701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E46E7EF-B083-DF27-26C7-34A07A96E6BC}"/>
              </a:ext>
            </a:extLst>
          </p:cNvPr>
          <p:cNvPicPr>
            <a:picLocks noGrp="1" noChangeAspect="1"/>
          </p:cNvPicPr>
          <p:nvPr>
            <p:ph idx="1"/>
          </p:nvPr>
        </p:nvPicPr>
        <p:blipFill>
          <a:blip r:embed="rId2"/>
          <a:srcRect l="25005"/>
          <a:stretch>
            <a:fillRect/>
          </a:stretch>
        </p:blipFill>
        <p:spPr>
          <a:xfrm>
            <a:off x="2133863" y="457200"/>
            <a:ext cx="7924273" cy="5943600"/>
          </a:xfrm>
          <a:prstGeom prst="rect">
            <a:avLst/>
          </a:prstGeom>
        </p:spPr>
      </p:pic>
    </p:spTree>
    <p:extLst>
      <p:ext uri="{BB962C8B-B14F-4D97-AF65-F5344CB8AC3E}">
        <p14:creationId xmlns:p14="http://schemas.microsoft.com/office/powerpoint/2010/main" val="42597657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894B5CA-7619-6C50-B19C-EAA1B079FB13}"/>
              </a:ext>
            </a:extLst>
          </p:cNvPr>
          <p:cNvPicPr>
            <a:picLocks noGrp="1" noChangeAspect="1"/>
          </p:cNvPicPr>
          <p:nvPr>
            <p:ph idx="1"/>
          </p:nvPr>
        </p:nvPicPr>
        <p:blipFill>
          <a:blip r:embed="rId2"/>
          <a:srcRect t="19923" b="8875"/>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FC0DE5-86F4-F3DF-E8D1-7BFC3996037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a:solidFill>
                  <a:schemeClr val="tx1">
                    <a:lumMod val="85000"/>
                    <a:lumOff val="15000"/>
                  </a:schemeClr>
                </a:solidFill>
              </a:rPr>
              <a:t>Cluttered Area</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828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0A2D5B8-6839-7552-B085-021F09B005E9}"/>
              </a:ext>
            </a:extLst>
          </p:cNvPr>
          <p:cNvPicPr>
            <a:picLocks noChangeAspect="1"/>
          </p:cNvPicPr>
          <p:nvPr/>
        </p:nvPicPr>
        <p:blipFill>
          <a:blip r:embed="rId2"/>
          <a:srcRect t="9153" b="24378"/>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580F5CC8-5707-D38B-74C6-70EBAA778991}"/>
              </a:ext>
            </a:extLst>
          </p:cNvPr>
          <p:cNvSpPr>
            <a:spLocks noGrp="1"/>
          </p:cNvSpPr>
          <p:nvPr>
            <p:ph idx="1"/>
          </p:nvPr>
        </p:nvSpPr>
        <p:spPr>
          <a:xfrm>
            <a:off x="4654294" y="4777739"/>
            <a:ext cx="6897626" cy="1399223"/>
          </a:xfrm>
        </p:spPr>
        <p:txBody>
          <a:bodyPr anchor="ctr">
            <a:noAutofit/>
          </a:bodyPr>
          <a:lstStyle/>
          <a:p>
            <a:r>
              <a:rPr lang="en-US" sz="3200" b="1" dirty="0"/>
              <a:t>Can remove for purpose of completing the inspection, but not to eliminate the deficiency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EE13FB0-BE63-B402-4D7A-DA630D19C272}"/>
                  </a:ext>
                </a:extLst>
              </p14:cNvPr>
              <p14:cNvContentPartPr/>
              <p14:nvPr/>
            </p14:nvContentPartPr>
            <p14:xfrm>
              <a:off x="1466520" y="676005"/>
              <a:ext cx="360" cy="360"/>
            </p14:xfrm>
          </p:contentPart>
        </mc:Choice>
        <mc:Fallback xmlns="">
          <p:pic>
            <p:nvPicPr>
              <p:cNvPr id="5" name="Ink 4">
                <a:extLst>
                  <a:ext uri="{FF2B5EF4-FFF2-40B4-BE49-F238E27FC236}">
                    <a16:creationId xmlns:a16="http://schemas.microsoft.com/office/drawing/2014/main" id="{EEE13FB0-BE63-B402-4D7A-DA630D19C272}"/>
                  </a:ext>
                </a:extLst>
              </p:cNvPr>
              <p:cNvPicPr/>
              <p:nvPr/>
            </p:nvPicPr>
            <p:blipFill>
              <a:blip r:embed="rId4"/>
              <a:stretch>
                <a:fillRect/>
              </a:stretch>
            </p:blipFill>
            <p:spPr>
              <a:xfrm>
                <a:off x="1457880" y="667365"/>
                <a:ext cx="18000" cy="18000"/>
              </a:xfrm>
              <a:prstGeom prst="rect">
                <a:avLst/>
              </a:prstGeom>
            </p:spPr>
          </p:pic>
        </mc:Fallback>
      </mc:AlternateContent>
      <p:grpSp>
        <p:nvGrpSpPr>
          <p:cNvPr id="9" name="Group 8">
            <a:extLst>
              <a:ext uri="{FF2B5EF4-FFF2-40B4-BE49-F238E27FC236}">
                <a16:creationId xmlns:a16="http://schemas.microsoft.com/office/drawing/2014/main" id="{3AADFF6E-A5C8-6AB9-380B-3E3534AE97E7}"/>
              </a:ext>
            </a:extLst>
          </p:cNvPr>
          <p:cNvGrpSpPr/>
          <p:nvPr/>
        </p:nvGrpSpPr>
        <p:grpSpPr>
          <a:xfrm>
            <a:off x="5772120" y="2009445"/>
            <a:ext cx="1897200" cy="2905200"/>
            <a:chOff x="5772120" y="2009445"/>
            <a:chExt cx="1897200" cy="2905200"/>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94F1F67-4EC9-7311-3182-2BEB139B07BA}"/>
                    </a:ext>
                  </a:extLst>
                </p14:cNvPr>
                <p14:cNvContentPartPr/>
                <p14:nvPr/>
              </p14:nvContentPartPr>
              <p14:xfrm>
                <a:off x="5772120" y="2228685"/>
                <a:ext cx="1897200" cy="2685960"/>
              </p14:xfrm>
            </p:contentPart>
          </mc:Choice>
          <mc:Fallback xmlns="">
            <p:pic>
              <p:nvPicPr>
                <p:cNvPr id="6" name="Ink 5">
                  <a:extLst>
                    <a:ext uri="{FF2B5EF4-FFF2-40B4-BE49-F238E27FC236}">
                      <a16:creationId xmlns:a16="http://schemas.microsoft.com/office/drawing/2014/main" id="{794F1F67-4EC9-7311-3182-2BEB139B07BA}"/>
                    </a:ext>
                  </a:extLst>
                </p:cNvPr>
                <p:cNvPicPr/>
                <p:nvPr/>
              </p:nvPicPr>
              <p:blipFill>
                <a:blip r:embed="rId6"/>
                <a:stretch>
                  <a:fillRect/>
                </a:stretch>
              </p:blipFill>
              <p:spPr>
                <a:xfrm>
                  <a:off x="5763120" y="2219685"/>
                  <a:ext cx="1914840" cy="2703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74F95DCC-BF74-8AB2-CDD8-EC84B465469E}"/>
                    </a:ext>
                  </a:extLst>
                </p14:cNvPr>
                <p14:cNvContentPartPr/>
                <p14:nvPr/>
              </p14:nvContentPartPr>
              <p14:xfrm>
                <a:off x="5802000" y="2009445"/>
                <a:ext cx="1809000" cy="2782080"/>
              </p14:xfrm>
            </p:contentPart>
          </mc:Choice>
          <mc:Fallback xmlns="">
            <p:pic>
              <p:nvPicPr>
                <p:cNvPr id="7" name="Ink 6">
                  <a:extLst>
                    <a:ext uri="{FF2B5EF4-FFF2-40B4-BE49-F238E27FC236}">
                      <a16:creationId xmlns:a16="http://schemas.microsoft.com/office/drawing/2014/main" id="{74F95DCC-BF74-8AB2-CDD8-EC84B465469E}"/>
                    </a:ext>
                  </a:extLst>
                </p:cNvPr>
                <p:cNvPicPr/>
                <p:nvPr/>
              </p:nvPicPr>
              <p:blipFill>
                <a:blip r:embed="rId8"/>
                <a:stretch>
                  <a:fillRect/>
                </a:stretch>
              </p:blipFill>
              <p:spPr>
                <a:xfrm>
                  <a:off x="5793000" y="2000445"/>
                  <a:ext cx="1826640" cy="2799720"/>
                </a:xfrm>
                <a:prstGeom prst="rect">
                  <a:avLst/>
                </a:prstGeom>
              </p:spPr>
            </p:pic>
          </mc:Fallback>
        </mc:AlternateContent>
      </p:grpSp>
    </p:spTree>
    <p:extLst>
      <p:ext uri="{BB962C8B-B14F-4D97-AF65-F5344CB8AC3E}">
        <p14:creationId xmlns:p14="http://schemas.microsoft.com/office/powerpoint/2010/main" val="1183776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D4D491-8230-9646-D149-BF36F890A1B3}"/>
              </a:ext>
            </a:extLst>
          </p:cNvPr>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Key Sites To Visit</a:t>
            </a:r>
          </a:p>
        </p:txBody>
      </p:sp>
      <p:sp>
        <p:nvSpPr>
          <p:cNvPr id="13" name="Content Placeholder 2">
            <a:extLst>
              <a:ext uri="{FF2B5EF4-FFF2-40B4-BE49-F238E27FC236}">
                <a16:creationId xmlns:a16="http://schemas.microsoft.com/office/drawing/2014/main" id="{46668DB8-A59C-EC77-15D2-36CC6A12B1A5}"/>
              </a:ext>
            </a:extLst>
          </p:cNvPr>
          <p:cNvSpPr>
            <a:spLocks noGrp="1"/>
          </p:cNvSpPr>
          <p:nvPr>
            <p:ph idx="1"/>
          </p:nvPr>
        </p:nvSpPr>
        <p:spPr>
          <a:xfrm>
            <a:off x="4810259" y="649480"/>
            <a:ext cx="6555347" cy="5546047"/>
          </a:xfrm>
        </p:spPr>
        <p:txBody>
          <a:bodyPr anchor="ctr">
            <a:normAutofit/>
          </a:bodyPr>
          <a:lstStyle/>
          <a:p>
            <a:r>
              <a:rPr lang="en-US" sz="2000" b="1" u="sng" dirty="0">
                <a:hlinkClick r:id="rId2"/>
              </a:rPr>
              <a:t>https://www.hud.gov/reac/nspire-notices</a:t>
            </a:r>
            <a:r>
              <a:rPr lang="en-US" sz="2000" b="1" dirty="0"/>
              <a:t> for HUD updates to NSPIRE</a:t>
            </a:r>
          </a:p>
          <a:p>
            <a:r>
              <a:rPr lang="en-US" sz="2000" dirty="0">
                <a:hlinkClick r:id="rId3"/>
              </a:rPr>
              <a:t>https://www.us-hc.com/</a:t>
            </a:r>
            <a:endParaRPr lang="en-US" sz="2000" dirty="0"/>
          </a:p>
          <a:p>
            <a:pPr marL="0" indent="0">
              <a:buNone/>
            </a:pPr>
            <a:r>
              <a:rPr lang="en-US" sz="2000" b="1" dirty="0"/>
              <a:t>US Housing Consultants – Offers LIHTC and NSPIRE trainings. </a:t>
            </a:r>
          </a:p>
          <a:p>
            <a:r>
              <a:rPr lang="en-US" sz="2000" b="1" dirty="0">
                <a:hlinkClick r:id="rId4"/>
              </a:rPr>
              <a:t>https://usinspectiongroup.com</a:t>
            </a:r>
            <a:endParaRPr lang="en-US" sz="2000" b="1" dirty="0"/>
          </a:p>
          <a:p>
            <a:pPr marL="0" indent="0">
              <a:buNone/>
            </a:pPr>
            <a:r>
              <a:rPr lang="en-US" sz="2000" b="1" dirty="0"/>
              <a:t>US Inspection Group - you can purchase NSPIRE field guides for quick reference, and you can email them with questions regarding defects at (isthisadefect.com). They’re good at responding within 24 hours most times. From this page you can access NSPIRE in 2 Minutes. </a:t>
            </a:r>
          </a:p>
          <a:p>
            <a:r>
              <a:rPr lang="en-US" sz="2000" b="1" dirty="0">
                <a:hlinkClick r:id="rId5"/>
              </a:rPr>
              <a:t>mfcompliance@ahfa.com</a:t>
            </a:r>
            <a:endParaRPr lang="en-US" sz="2000" b="1" dirty="0"/>
          </a:p>
          <a:p>
            <a:pPr marL="0" indent="0">
              <a:buNone/>
            </a:pPr>
            <a:r>
              <a:rPr lang="en-US" sz="2000" b="1" dirty="0"/>
              <a:t>AHFA’s Compliance Department Email Address</a:t>
            </a:r>
          </a:p>
        </p:txBody>
      </p:sp>
    </p:spTree>
    <p:extLst>
      <p:ext uri="{BB962C8B-B14F-4D97-AF65-F5344CB8AC3E}">
        <p14:creationId xmlns:p14="http://schemas.microsoft.com/office/powerpoint/2010/main" val="166755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ourglass on a table&#10;&#10;Description automatically generated">
            <a:extLst>
              <a:ext uri="{FF2B5EF4-FFF2-40B4-BE49-F238E27FC236}">
                <a16:creationId xmlns:a16="http://schemas.microsoft.com/office/drawing/2014/main" id="{44A97D1A-408F-E168-1312-473F1E9DFE9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884" r="-1" b="-1"/>
          <a:stretch/>
        </p:blipFill>
        <p:spPr>
          <a:xfrm>
            <a:off x="1905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792AFD-E196-ABA2-5BCA-61DE61D74EB2}"/>
              </a:ext>
            </a:extLst>
          </p:cNvPr>
          <p:cNvSpPr>
            <a:spLocks noGrp="1"/>
          </p:cNvSpPr>
          <p:nvPr>
            <p:ph type="title"/>
          </p:nvPr>
        </p:nvSpPr>
        <p:spPr>
          <a:xfrm>
            <a:off x="7531610" y="365125"/>
            <a:ext cx="3822189" cy="1899912"/>
          </a:xfrm>
        </p:spPr>
        <p:txBody>
          <a:bodyPr>
            <a:normAutofit/>
          </a:bodyPr>
          <a:lstStyle/>
          <a:p>
            <a:r>
              <a:rPr lang="en-US" sz="4000" dirty="0"/>
              <a:t>Inspection Day Preparations</a:t>
            </a:r>
          </a:p>
        </p:txBody>
      </p:sp>
      <p:sp>
        <p:nvSpPr>
          <p:cNvPr id="3" name="Content Placeholder 2">
            <a:extLst>
              <a:ext uri="{FF2B5EF4-FFF2-40B4-BE49-F238E27FC236}">
                <a16:creationId xmlns:a16="http://schemas.microsoft.com/office/drawing/2014/main" id="{A88573D7-258D-B31D-9A3E-E966A96E97EA}"/>
              </a:ext>
            </a:extLst>
          </p:cNvPr>
          <p:cNvSpPr>
            <a:spLocks noGrp="1"/>
          </p:cNvSpPr>
          <p:nvPr>
            <p:ph idx="1"/>
          </p:nvPr>
        </p:nvSpPr>
        <p:spPr>
          <a:xfrm>
            <a:off x="7531610" y="2434201"/>
            <a:ext cx="3822189" cy="3742762"/>
          </a:xfrm>
        </p:spPr>
        <p:txBody>
          <a:bodyPr>
            <a:normAutofit/>
          </a:bodyPr>
          <a:lstStyle/>
          <a:p>
            <a:r>
              <a:rPr lang="en-US" sz="2000" dirty="0"/>
              <a:t>Inspections are taking longer.</a:t>
            </a:r>
          </a:p>
          <a:p>
            <a:pPr lvl="1"/>
            <a:r>
              <a:rPr lang="en-US" sz="2000" dirty="0"/>
              <a:t>Average 56-unit property</a:t>
            </a:r>
          </a:p>
          <a:p>
            <a:pPr lvl="1"/>
            <a:r>
              <a:rPr lang="en-US" sz="2000" dirty="0"/>
              <a:t>12 units are inspected </a:t>
            </a:r>
          </a:p>
          <a:p>
            <a:pPr lvl="1"/>
            <a:r>
              <a:rPr lang="en-US" sz="2000" dirty="0"/>
              <a:t>In the past, this would take AHFA about 1-hour</a:t>
            </a:r>
          </a:p>
          <a:p>
            <a:pPr lvl="1"/>
            <a:r>
              <a:rPr lang="en-US" sz="2000" dirty="0"/>
              <a:t>Now, it takes 2-hours (sometimes longer)</a:t>
            </a:r>
          </a:p>
        </p:txBody>
      </p:sp>
    </p:spTree>
    <p:extLst>
      <p:ext uri="{BB962C8B-B14F-4D97-AF65-F5344CB8AC3E}">
        <p14:creationId xmlns:p14="http://schemas.microsoft.com/office/powerpoint/2010/main" val="287610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E1F8B1DD-ADA8-C834-13AB-F0F2F1AD6B0D}"/>
              </a:ext>
            </a:extLst>
          </p:cNvPr>
          <p:cNvSpPr>
            <a:spLocks noGrp="1"/>
          </p:cNvSpPr>
          <p:nvPr>
            <p:ph type="title"/>
          </p:nvPr>
        </p:nvSpPr>
        <p:spPr>
          <a:xfrm>
            <a:off x="479394" y="1070800"/>
            <a:ext cx="3939688" cy="5583126"/>
          </a:xfrm>
        </p:spPr>
        <p:txBody>
          <a:bodyPr>
            <a:normAutofit/>
          </a:bodyPr>
          <a:lstStyle/>
          <a:p>
            <a:pPr algn="r"/>
            <a:r>
              <a:rPr lang="en-US" sz="5600"/>
              <a:t>NSPIRE Requirement for AHFA Properties</a:t>
            </a:r>
          </a:p>
        </p:txBody>
      </p:sp>
      <p:cxnSp>
        <p:nvCxnSpPr>
          <p:cNvPr id="51" name="Straight Connector 5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37" name="Content Placeholder 2">
            <a:extLst>
              <a:ext uri="{FF2B5EF4-FFF2-40B4-BE49-F238E27FC236}">
                <a16:creationId xmlns:a16="http://schemas.microsoft.com/office/drawing/2014/main" id="{D9546ECD-9D70-EDC2-18D6-269D72E83022}"/>
              </a:ext>
            </a:extLst>
          </p:cNvPr>
          <p:cNvGraphicFramePr>
            <a:graphicFrameLocks noGrp="1"/>
          </p:cNvGraphicFramePr>
          <p:nvPr>
            <p:ph idx="1"/>
            <p:extLst>
              <p:ext uri="{D42A27DB-BD31-4B8C-83A1-F6EECF244321}">
                <p14:modId xmlns:p14="http://schemas.microsoft.com/office/powerpoint/2010/main" val="4061251426"/>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228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E64626-E475-3C22-D40A-0E83E5CF3B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88F2872-CA83-90AB-337A-F8C1763839F4}"/>
              </a:ext>
            </a:extLst>
          </p:cNvPr>
          <p:cNvSpPr>
            <a:spLocks noGrp="1"/>
          </p:cNvSpPr>
          <p:nvPr>
            <p:ph type="ctrTitle"/>
          </p:nvPr>
        </p:nvSpPr>
        <p:spPr>
          <a:xfrm>
            <a:off x="3880430" y="583345"/>
            <a:ext cx="7160357" cy="4164820"/>
          </a:xfrm>
        </p:spPr>
        <p:txBody>
          <a:bodyPr anchor="t">
            <a:normAutofit/>
          </a:bodyPr>
          <a:lstStyle/>
          <a:p>
            <a:pPr algn="r"/>
            <a:r>
              <a:rPr lang="en-US" sz="3800" b="1" u="sng">
                <a:solidFill>
                  <a:srgbClr val="FFFFFF"/>
                </a:solidFill>
              </a:rPr>
              <a:t>NSPIRE Standards</a:t>
            </a:r>
            <a:br>
              <a:rPr lang="en-US" sz="3800" b="1" u="sng">
                <a:solidFill>
                  <a:srgbClr val="FFFFFF"/>
                </a:solidFill>
              </a:rPr>
            </a:br>
            <a:br>
              <a:rPr lang="en-US" sz="3800" b="1" u="sng">
                <a:solidFill>
                  <a:srgbClr val="FFFFFF"/>
                </a:solidFill>
              </a:rPr>
            </a:br>
            <a:br>
              <a:rPr lang="en-US" sz="3800">
                <a:solidFill>
                  <a:srgbClr val="FFFFFF"/>
                </a:solidFill>
              </a:rPr>
            </a:br>
            <a:r>
              <a:rPr lang="en-US" sz="3800" b="1">
                <a:solidFill>
                  <a:srgbClr val="FFFFFF"/>
                </a:solidFill>
              </a:rPr>
              <a:t>The standards can be found by searching the HUD website or using the following link:</a:t>
            </a:r>
            <a:br>
              <a:rPr lang="en-US" sz="3800">
                <a:solidFill>
                  <a:srgbClr val="FFFFFF"/>
                </a:solidFill>
              </a:rPr>
            </a:br>
            <a:endParaRPr lang="en-US" sz="3800">
              <a:solidFill>
                <a:srgbClr val="FFFFFF"/>
              </a:solidFill>
            </a:endParaRPr>
          </a:p>
        </p:txBody>
      </p:sp>
      <p:sp>
        <p:nvSpPr>
          <p:cNvPr id="3" name="Subtitle 2">
            <a:extLst>
              <a:ext uri="{FF2B5EF4-FFF2-40B4-BE49-F238E27FC236}">
                <a16:creationId xmlns:a16="http://schemas.microsoft.com/office/drawing/2014/main" id="{41C43F88-2AB5-C3E0-DB0C-DF0EE5E5F840}"/>
              </a:ext>
            </a:extLst>
          </p:cNvPr>
          <p:cNvSpPr>
            <a:spLocks noGrp="1"/>
          </p:cNvSpPr>
          <p:nvPr>
            <p:ph type="subTitle" idx="1"/>
          </p:nvPr>
        </p:nvSpPr>
        <p:spPr>
          <a:xfrm>
            <a:off x="1208228" y="5972174"/>
            <a:ext cx="8578699" cy="504825"/>
          </a:xfrm>
        </p:spPr>
        <p:txBody>
          <a:bodyPr>
            <a:noAutofit/>
          </a:bodyPr>
          <a:lstStyle/>
          <a:p>
            <a:pPr algn="l"/>
            <a:r>
              <a:rPr lang="en-US" sz="3600" dirty="0">
                <a:solidFill>
                  <a:srgbClr val="FFFFFF"/>
                </a:solidFill>
                <a:hlinkClick r:id="rId2"/>
              </a:rPr>
              <a:t>https://www.hud.gov/reac/nspire-standards</a:t>
            </a:r>
            <a:endParaRPr lang="en-US" sz="3600" dirty="0">
              <a:solidFill>
                <a:srgbClr val="FFFFFF"/>
              </a:solidFill>
            </a:endParaRPr>
          </a:p>
        </p:txBody>
      </p:sp>
      <p:sp>
        <p:nvSpPr>
          <p:cNvPr id="27"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4"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6"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8" name="Straight Connector 27">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3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32"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34"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102077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2879</TotalTime>
  <Words>2487</Words>
  <Application>Microsoft Office PowerPoint</Application>
  <PresentationFormat>Widescreen</PresentationFormat>
  <Paragraphs>346</Paragraphs>
  <Slides>68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Aptos</vt:lpstr>
      <vt:lpstr>Arial</vt:lpstr>
      <vt:lpstr>Calibri</vt:lpstr>
      <vt:lpstr>Calibri Light</vt:lpstr>
      <vt:lpstr>Gill Sans MT Condensed</vt:lpstr>
      <vt:lpstr>Wingdings</vt:lpstr>
      <vt:lpstr>Office Theme</vt:lpstr>
      <vt:lpstr>NSPIRE</vt:lpstr>
      <vt:lpstr>NSPIRE</vt:lpstr>
      <vt:lpstr>NSPIRE</vt:lpstr>
      <vt:lpstr>NSPIRE</vt:lpstr>
      <vt:lpstr>NSPIRE</vt:lpstr>
      <vt:lpstr>NSPIRE</vt:lpstr>
      <vt:lpstr>Inspection Day Preparations</vt:lpstr>
      <vt:lpstr>NSPIRE Requirement for AHFA Properties</vt:lpstr>
      <vt:lpstr>NSPIRE Standards   The standards can be found by searching the HUD website or using the following link: </vt:lpstr>
      <vt:lpstr>NSPIRE Facts</vt:lpstr>
      <vt:lpstr>NSPIRE Standards</vt:lpstr>
      <vt:lpstr>Bathtub Won’t Drain </vt:lpstr>
      <vt:lpstr>PowerPoint Presentation</vt:lpstr>
      <vt:lpstr>PowerPoint Presentation</vt:lpstr>
      <vt:lpstr>NSPIRE Facts</vt:lpstr>
      <vt:lpstr>A Few of the Common Unit Issues</vt:lpstr>
      <vt:lpstr>NSPIRE Standards - Example</vt:lpstr>
      <vt:lpstr>PowerPoint Presentation</vt:lpstr>
      <vt:lpstr>NSPIRE Standards - Example</vt:lpstr>
      <vt:lpstr>NSPIRE Standards - Example</vt:lpstr>
      <vt:lpstr>NSPIRE Standards - Example</vt:lpstr>
      <vt:lpstr>NSPIRE Standards - Example</vt:lpstr>
      <vt:lpstr>NSPIRE Standards - Example</vt:lpstr>
      <vt:lpstr>NSPIRE Standards - Example</vt:lpstr>
      <vt:lpstr>NSPIRE Standard - Example</vt:lpstr>
      <vt:lpstr>NSPIRE Standards - Example</vt:lpstr>
      <vt:lpstr>NSPIRE Standard - Example</vt:lpstr>
      <vt:lpstr>NSPIRE Standard - Example</vt:lpstr>
      <vt:lpstr>NSPIRE Standard - Examples</vt:lpstr>
      <vt:lpstr>Different Types of Fire Extinguishers</vt:lpstr>
      <vt:lpstr>Legible Service Tag and Date Stamp</vt:lpstr>
      <vt:lpstr>NSPIRE Standard - Examples</vt:lpstr>
      <vt:lpstr>NSPIRE Standard - Examples</vt:lpstr>
      <vt:lpstr>NSPIRE Standard - Examples</vt:lpstr>
      <vt:lpstr>NSPIRE Standard - Examples</vt:lpstr>
      <vt:lpstr>NSPIRE Standard - Examples</vt:lpstr>
      <vt:lpstr>NSPIRE Standard - Examples</vt:lpstr>
      <vt:lpstr>Discharge Pipe Has Upward Slope</vt:lpstr>
      <vt:lpstr>NSPIRE Standard - Examples</vt:lpstr>
      <vt:lpstr>      NSPIRE Standard - Example  Is this a NSPIRE Deficiency?  Yes  The Relief Valve Discharge Piping  is missing. </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NSPIRE Standard - Example</vt:lpstr>
      <vt:lpstr>Call-For-Aid System</vt:lpstr>
      <vt:lpstr>NSPIRE Standard - Example</vt:lpstr>
      <vt:lpstr>NSPIRE Standard - Example</vt:lpstr>
      <vt:lpstr>NSPIRE Standard - Example</vt:lpstr>
      <vt:lpstr>NSPIRE Standard - Example</vt:lpstr>
      <vt:lpstr>Recent Issues in Question</vt:lpstr>
      <vt:lpstr>NSPIRE Standard-Example</vt:lpstr>
      <vt:lpstr>NSPIRE Standard-Example</vt:lpstr>
      <vt:lpstr>Egress</vt:lpstr>
      <vt:lpstr>NSPIRE Standard - Example</vt:lpstr>
      <vt:lpstr>NSPIRE Standard - Example</vt:lpstr>
      <vt:lpstr>Severe and Life-Threatening (24-Hour Correction Period</vt:lpstr>
      <vt:lpstr>Alloweable Repairs</vt:lpstr>
      <vt:lpstr>PowerPoint Presentation</vt:lpstr>
      <vt:lpstr>NSPIRE  Missing Stove Components</vt:lpstr>
      <vt:lpstr>PowerPoint Presentation</vt:lpstr>
      <vt:lpstr>PowerPoint Presentation</vt:lpstr>
      <vt:lpstr>Cluttered Area</vt:lpstr>
      <vt:lpstr>PowerPoint Presentation</vt:lpstr>
      <vt:lpstr>Key Sites To Visit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NSPIRE</dc:title>
  <dc:creator>Barrett, Cade</dc:creator>
  <cp:lastModifiedBy>Hines, Jeffery</cp:lastModifiedBy>
  <cp:revision>20</cp:revision>
  <dcterms:created xsi:type="dcterms:W3CDTF">2024-05-10T21:51:54Z</dcterms:created>
  <dcterms:modified xsi:type="dcterms:W3CDTF">2026-01-22T21:07:24Z</dcterms:modified>
</cp:coreProperties>
</file>