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4" r:id="rId4"/>
  </p:sldMasterIdLst>
  <p:notesMasterIdLst>
    <p:notesMasterId r:id="rId48"/>
  </p:notesMasterIdLst>
  <p:handoutMasterIdLst>
    <p:handoutMasterId r:id="rId49"/>
  </p:handoutMasterIdLst>
  <p:sldIdLst>
    <p:sldId id="256" r:id="rId5"/>
    <p:sldId id="332" r:id="rId6"/>
    <p:sldId id="299" r:id="rId7"/>
    <p:sldId id="300" r:id="rId8"/>
    <p:sldId id="258" r:id="rId9"/>
    <p:sldId id="290" r:id="rId10"/>
    <p:sldId id="301" r:id="rId11"/>
    <p:sldId id="302" r:id="rId12"/>
    <p:sldId id="303" r:id="rId13"/>
    <p:sldId id="304" r:id="rId14"/>
    <p:sldId id="305" r:id="rId15"/>
    <p:sldId id="264" r:id="rId16"/>
    <p:sldId id="291" r:id="rId17"/>
    <p:sldId id="298" r:id="rId18"/>
    <p:sldId id="297" r:id="rId19"/>
    <p:sldId id="306" r:id="rId20"/>
    <p:sldId id="307" r:id="rId21"/>
    <p:sldId id="308" r:id="rId22"/>
    <p:sldId id="309" r:id="rId23"/>
    <p:sldId id="310" r:id="rId24"/>
    <p:sldId id="338" r:id="rId25"/>
    <p:sldId id="312" r:id="rId26"/>
    <p:sldId id="313" r:id="rId27"/>
    <p:sldId id="314" r:id="rId28"/>
    <p:sldId id="315" r:id="rId29"/>
    <p:sldId id="316" r:id="rId30"/>
    <p:sldId id="317" r:id="rId31"/>
    <p:sldId id="318" r:id="rId32"/>
    <p:sldId id="319" r:id="rId33"/>
    <p:sldId id="320" r:id="rId34"/>
    <p:sldId id="321" r:id="rId35"/>
    <p:sldId id="333" r:id="rId36"/>
    <p:sldId id="336" r:id="rId37"/>
    <p:sldId id="322" r:id="rId38"/>
    <p:sldId id="334" r:id="rId39"/>
    <p:sldId id="324" r:id="rId40"/>
    <p:sldId id="323" r:id="rId41"/>
    <p:sldId id="337" r:id="rId42"/>
    <p:sldId id="326" r:id="rId43"/>
    <p:sldId id="327" r:id="rId44"/>
    <p:sldId id="328" r:id="rId45"/>
    <p:sldId id="330" r:id="rId46"/>
    <p:sldId id="331"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810AE-3F85-415B-8D27-AE8BA4CCAF51}">
          <p14:sldIdLst>
            <p14:sldId id="256"/>
            <p14:sldId id="332"/>
            <p14:sldId id="299"/>
            <p14:sldId id="300"/>
            <p14:sldId id="258"/>
            <p14:sldId id="290"/>
            <p14:sldId id="301"/>
            <p14:sldId id="302"/>
            <p14:sldId id="303"/>
            <p14:sldId id="304"/>
            <p14:sldId id="305"/>
            <p14:sldId id="264"/>
            <p14:sldId id="291"/>
            <p14:sldId id="298"/>
            <p14:sldId id="297"/>
            <p14:sldId id="306"/>
            <p14:sldId id="307"/>
            <p14:sldId id="308"/>
            <p14:sldId id="309"/>
            <p14:sldId id="310"/>
            <p14:sldId id="338"/>
            <p14:sldId id="312"/>
          </p14:sldIdLst>
        </p14:section>
        <p14:section name="Untitled Section" id="{8B7EC044-7322-4F7C-A756-299D10067CB6}">
          <p14:sldIdLst>
            <p14:sldId id="313"/>
            <p14:sldId id="314"/>
            <p14:sldId id="315"/>
            <p14:sldId id="316"/>
            <p14:sldId id="317"/>
            <p14:sldId id="318"/>
            <p14:sldId id="319"/>
            <p14:sldId id="320"/>
            <p14:sldId id="321"/>
            <p14:sldId id="333"/>
            <p14:sldId id="336"/>
            <p14:sldId id="322"/>
            <p14:sldId id="334"/>
            <p14:sldId id="324"/>
            <p14:sldId id="323"/>
            <p14:sldId id="337"/>
            <p14:sldId id="326"/>
            <p14:sldId id="327"/>
            <p14:sldId id="328"/>
            <p14:sldId id="330"/>
            <p14:sldId id="331"/>
          </p14:sldIdLst>
        </p14:section>
      </p14:sectionLst>
    </p:ex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63753-0C54-4BFE-8F64-E2880F9B9BC3}" v="1008" dt="2026-01-21T17:23:38.170"/>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04" autoAdjust="0"/>
  </p:normalViewPr>
  <p:slideViewPr>
    <p:cSldViewPr snapToGrid="0">
      <p:cViewPr varScale="1">
        <p:scale>
          <a:sx n="103" d="100"/>
          <a:sy n="103" d="100"/>
        </p:scale>
        <p:origin x="912" y="108"/>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DBD3E-3767-4BB7-B883-3173DD71BB5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12D761FD-19D0-4910-A8A0-9C2966AF7CAA}">
      <dgm:prSet/>
      <dgm:spPr/>
      <dgm:t>
        <a:bodyPr/>
        <a:lstStyle/>
        <a:p>
          <a:r>
            <a:rPr lang="en-US" dirty="0">
              <a:solidFill>
                <a:schemeClr val="bg1"/>
              </a:solidFill>
              <a:latin typeface="Amasis MT Pro Black" panose="02040A04050005020304" pitchFamily="18" charset="0"/>
            </a:rPr>
            <a:t>Household Composition</a:t>
          </a:r>
        </a:p>
      </dgm:t>
    </dgm:pt>
    <dgm:pt modelId="{3B8FF882-540B-447C-BCC3-1586CA750804}" type="parTrans" cxnId="{D6F47045-6FF1-4C4D-BCCD-D9DAF0A8A5D4}">
      <dgm:prSet/>
      <dgm:spPr/>
      <dgm:t>
        <a:bodyPr/>
        <a:lstStyle/>
        <a:p>
          <a:endParaRPr lang="en-US"/>
        </a:p>
      </dgm:t>
    </dgm:pt>
    <dgm:pt modelId="{58123CF2-A73A-4765-A6FA-097F467BDD2F}" type="sibTrans" cxnId="{D6F47045-6FF1-4C4D-BCCD-D9DAF0A8A5D4}">
      <dgm:prSet/>
      <dgm:spPr/>
      <dgm:t>
        <a:bodyPr/>
        <a:lstStyle/>
        <a:p>
          <a:endParaRPr lang="en-US" dirty="0"/>
        </a:p>
      </dgm:t>
    </dgm:pt>
    <dgm:pt modelId="{D7C33B6A-3086-430F-82EE-C971F0DAD663}">
      <dgm:prSet/>
      <dgm:spPr/>
      <dgm:t>
        <a:bodyPr/>
        <a:lstStyle/>
        <a:p>
          <a:r>
            <a:rPr lang="en-US" dirty="0">
              <a:solidFill>
                <a:schemeClr val="bg1"/>
              </a:solidFill>
              <a:latin typeface="Amasis MT Pro Black" panose="02040A04050005020304" pitchFamily="18" charset="0"/>
            </a:rPr>
            <a:t>Income</a:t>
          </a:r>
        </a:p>
      </dgm:t>
    </dgm:pt>
    <dgm:pt modelId="{7D102E5F-7C89-46DD-B8B2-2C794679BA4C}" type="parTrans" cxnId="{E8A3F644-B7B4-4144-A861-7D4E53DA9AD6}">
      <dgm:prSet/>
      <dgm:spPr/>
      <dgm:t>
        <a:bodyPr/>
        <a:lstStyle/>
        <a:p>
          <a:endParaRPr lang="en-US"/>
        </a:p>
      </dgm:t>
    </dgm:pt>
    <dgm:pt modelId="{289A0ECF-C7C5-455C-BE26-871F698C08D8}" type="sibTrans" cxnId="{E8A3F644-B7B4-4144-A861-7D4E53DA9AD6}">
      <dgm:prSet/>
      <dgm:spPr/>
      <dgm:t>
        <a:bodyPr/>
        <a:lstStyle/>
        <a:p>
          <a:endParaRPr lang="en-US" dirty="0"/>
        </a:p>
      </dgm:t>
    </dgm:pt>
    <dgm:pt modelId="{4FCB0718-726C-4EA0-B997-AD0F855BE2F0}">
      <dgm:prSet/>
      <dgm:spPr/>
      <dgm:t>
        <a:bodyPr/>
        <a:lstStyle/>
        <a:p>
          <a:r>
            <a:rPr lang="en-US" dirty="0">
              <a:solidFill>
                <a:schemeClr val="bg1"/>
              </a:solidFill>
              <a:latin typeface="Amasis MT Pro Black" panose="02040A04050005020304" pitchFamily="18" charset="0"/>
            </a:rPr>
            <a:t>Child Support</a:t>
          </a:r>
        </a:p>
      </dgm:t>
    </dgm:pt>
    <dgm:pt modelId="{FE67DFAC-141D-4F89-876F-3DEA06E7EC7B}" type="parTrans" cxnId="{408AFB14-4842-4D98-AB1D-E7728BCB1A54}">
      <dgm:prSet/>
      <dgm:spPr/>
      <dgm:t>
        <a:bodyPr/>
        <a:lstStyle/>
        <a:p>
          <a:endParaRPr lang="en-US"/>
        </a:p>
      </dgm:t>
    </dgm:pt>
    <dgm:pt modelId="{B97ACB27-6112-4D1B-A86E-BABC59F7F3DA}" type="sibTrans" cxnId="{408AFB14-4842-4D98-AB1D-E7728BCB1A54}">
      <dgm:prSet/>
      <dgm:spPr/>
      <dgm:t>
        <a:bodyPr/>
        <a:lstStyle/>
        <a:p>
          <a:endParaRPr lang="en-US" dirty="0"/>
        </a:p>
      </dgm:t>
    </dgm:pt>
    <dgm:pt modelId="{9BAEF236-8787-4670-BB70-B2A0A6A9BDFB}">
      <dgm:prSet/>
      <dgm:spPr/>
      <dgm:t>
        <a:bodyPr/>
        <a:lstStyle/>
        <a:p>
          <a:r>
            <a:rPr lang="en-US" dirty="0">
              <a:solidFill>
                <a:schemeClr val="bg1"/>
              </a:solidFill>
              <a:latin typeface="Amasis MT Pro Black" panose="02040A04050005020304" pitchFamily="18" charset="0"/>
            </a:rPr>
            <a:t>Means Tested Income Verification</a:t>
          </a:r>
        </a:p>
      </dgm:t>
    </dgm:pt>
    <dgm:pt modelId="{23213580-6359-4C93-8188-565064E04F47}" type="parTrans" cxnId="{6014B68C-53AB-486C-A9CF-FFCFDAB898DA}">
      <dgm:prSet/>
      <dgm:spPr/>
      <dgm:t>
        <a:bodyPr/>
        <a:lstStyle/>
        <a:p>
          <a:endParaRPr lang="en-US"/>
        </a:p>
      </dgm:t>
    </dgm:pt>
    <dgm:pt modelId="{2392CF9D-29AE-47EC-9483-9208158CC9F2}" type="sibTrans" cxnId="{6014B68C-53AB-486C-A9CF-FFCFDAB898DA}">
      <dgm:prSet/>
      <dgm:spPr/>
      <dgm:t>
        <a:bodyPr/>
        <a:lstStyle/>
        <a:p>
          <a:endParaRPr lang="en-US" dirty="0"/>
        </a:p>
      </dgm:t>
    </dgm:pt>
    <dgm:pt modelId="{82E8279B-FBD4-4EEF-B3E8-A2E305F40190}">
      <dgm:prSet/>
      <dgm:spPr/>
      <dgm:t>
        <a:bodyPr/>
        <a:lstStyle/>
        <a:p>
          <a:r>
            <a:rPr lang="en-US" dirty="0">
              <a:solidFill>
                <a:schemeClr val="bg1"/>
              </a:solidFill>
              <a:latin typeface="Amasis MT Pro Black" panose="02040A04050005020304" pitchFamily="18" charset="0"/>
            </a:rPr>
            <a:t>Assets</a:t>
          </a:r>
        </a:p>
      </dgm:t>
    </dgm:pt>
    <dgm:pt modelId="{C63D5395-3F30-4FB2-AB4C-61BC865A0C63}" type="parTrans" cxnId="{82862355-5108-4674-8035-2C01CF29BEDB}">
      <dgm:prSet/>
      <dgm:spPr/>
      <dgm:t>
        <a:bodyPr/>
        <a:lstStyle/>
        <a:p>
          <a:endParaRPr lang="en-US"/>
        </a:p>
      </dgm:t>
    </dgm:pt>
    <dgm:pt modelId="{B57FCB19-99C0-48E7-BFDA-F6EEA03D7774}" type="sibTrans" cxnId="{82862355-5108-4674-8035-2C01CF29BEDB}">
      <dgm:prSet/>
      <dgm:spPr/>
      <dgm:t>
        <a:bodyPr/>
        <a:lstStyle/>
        <a:p>
          <a:endParaRPr lang="en-US" dirty="0"/>
        </a:p>
      </dgm:t>
    </dgm:pt>
    <dgm:pt modelId="{93B7569D-2E39-4D8E-A79C-A888E41A0F08}">
      <dgm:prSet/>
      <dgm:spPr/>
      <dgm:t>
        <a:bodyPr/>
        <a:lstStyle/>
        <a:p>
          <a:r>
            <a:rPr lang="en-US" dirty="0">
              <a:solidFill>
                <a:schemeClr val="bg1"/>
              </a:solidFill>
              <a:latin typeface="Amasis MT Pro Black" panose="02040A04050005020304" pitchFamily="18" charset="0"/>
            </a:rPr>
            <a:t>Actual and Imputed Income from Assets</a:t>
          </a:r>
        </a:p>
      </dgm:t>
    </dgm:pt>
    <dgm:pt modelId="{446A03BD-0081-4484-A1A0-9F78A4B5EECC}" type="parTrans" cxnId="{05428454-A54D-46E7-879C-BBD1B76B447D}">
      <dgm:prSet/>
      <dgm:spPr/>
      <dgm:t>
        <a:bodyPr/>
        <a:lstStyle/>
        <a:p>
          <a:endParaRPr lang="en-US"/>
        </a:p>
      </dgm:t>
    </dgm:pt>
    <dgm:pt modelId="{759A0989-130B-4268-A173-BEE36B12B2C9}" type="sibTrans" cxnId="{05428454-A54D-46E7-879C-BBD1B76B447D}">
      <dgm:prSet/>
      <dgm:spPr/>
      <dgm:t>
        <a:bodyPr/>
        <a:lstStyle/>
        <a:p>
          <a:endParaRPr lang="en-US" dirty="0"/>
        </a:p>
      </dgm:t>
    </dgm:pt>
    <dgm:pt modelId="{3B488641-501E-474F-9C0A-FF6374E6E999}">
      <dgm:prSet/>
      <dgm:spPr/>
      <dgm:t>
        <a:bodyPr/>
        <a:lstStyle/>
        <a:p>
          <a:r>
            <a:rPr lang="en-US" dirty="0">
              <a:solidFill>
                <a:schemeClr val="bg1"/>
              </a:solidFill>
              <a:latin typeface="Amasis MT Pro Black" panose="02040A04050005020304" pitchFamily="18" charset="0"/>
            </a:rPr>
            <a:t>Income Exclusions</a:t>
          </a:r>
        </a:p>
      </dgm:t>
    </dgm:pt>
    <dgm:pt modelId="{C3270639-2DC9-47CD-BC6B-A3487D433A02}" type="parTrans" cxnId="{B12A4C7F-0E2E-4DE4-B167-1028971EAD8B}">
      <dgm:prSet/>
      <dgm:spPr/>
      <dgm:t>
        <a:bodyPr/>
        <a:lstStyle/>
        <a:p>
          <a:endParaRPr lang="en-US"/>
        </a:p>
      </dgm:t>
    </dgm:pt>
    <dgm:pt modelId="{99058C04-5E18-4741-B03A-88DDBDC7E1ED}" type="sibTrans" cxnId="{B12A4C7F-0E2E-4DE4-B167-1028971EAD8B}">
      <dgm:prSet/>
      <dgm:spPr/>
      <dgm:t>
        <a:bodyPr/>
        <a:lstStyle/>
        <a:p>
          <a:endParaRPr lang="en-US" dirty="0"/>
        </a:p>
      </dgm:t>
    </dgm:pt>
    <dgm:pt modelId="{726BFAD5-53F3-4C73-B9EA-149B1C3FB0F8}">
      <dgm:prSet/>
      <dgm:spPr/>
      <dgm:t>
        <a:bodyPr/>
        <a:lstStyle/>
        <a:p>
          <a:r>
            <a:rPr lang="en-US" dirty="0">
              <a:solidFill>
                <a:schemeClr val="bg1"/>
              </a:solidFill>
              <a:latin typeface="Amasis MT Pro Black" panose="02040A04050005020304" pitchFamily="18" charset="0"/>
            </a:rPr>
            <a:t>Student Financial Assistance</a:t>
          </a:r>
        </a:p>
      </dgm:t>
    </dgm:pt>
    <dgm:pt modelId="{9C4B986B-61BD-4F59-93BD-9E0F2E4754AE}" type="parTrans" cxnId="{AF1A0000-0E77-46C2-85F5-0852CE0338BD}">
      <dgm:prSet/>
      <dgm:spPr/>
      <dgm:t>
        <a:bodyPr/>
        <a:lstStyle/>
        <a:p>
          <a:endParaRPr lang="en-US"/>
        </a:p>
      </dgm:t>
    </dgm:pt>
    <dgm:pt modelId="{DD6D8739-E4D1-4A4B-81A4-81014B0FDE63}" type="sibTrans" cxnId="{AF1A0000-0E77-46C2-85F5-0852CE0338BD}">
      <dgm:prSet/>
      <dgm:spPr/>
      <dgm:t>
        <a:bodyPr/>
        <a:lstStyle/>
        <a:p>
          <a:endParaRPr lang="en-US" dirty="0"/>
        </a:p>
      </dgm:t>
    </dgm:pt>
    <dgm:pt modelId="{E773B845-0ED9-4CE4-9CD4-12ED6E93D40E}">
      <dgm:prSet/>
      <dgm:spPr/>
      <dgm:t>
        <a:bodyPr/>
        <a:lstStyle/>
        <a:p>
          <a:r>
            <a:rPr lang="en-US" dirty="0">
              <a:solidFill>
                <a:schemeClr val="bg1"/>
              </a:solidFill>
              <a:latin typeface="Amasis MT Pro Black" panose="02040A04050005020304" pitchFamily="18" charset="0"/>
            </a:rPr>
            <a:t>Verification Hierarchy</a:t>
          </a:r>
        </a:p>
      </dgm:t>
    </dgm:pt>
    <dgm:pt modelId="{01953D92-2534-41B2-AF86-695301589F56}" type="parTrans" cxnId="{F8782021-A11D-40B4-96CD-4357A44A3E94}">
      <dgm:prSet/>
      <dgm:spPr/>
      <dgm:t>
        <a:bodyPr/>
        <a:lstStyle/>
        <a:p>
          <a:endParaRPr lang="en-US"/>
        </a:p>
      </dgm:t>
    </dgm:pt>
    <dgm:pt modelId="{C6AA8097-7690-4360-A229-7CF34368F19B}" type="sibTrans" cxnId="{F8782021-A11D-40B4-96CD-4357A44A3E94}">
      <dgm:prSet/>
      <dgm:spPr/>
      <dgm:t>
        <a:bodyPr/>
        <a:lstStyle/>
        <a:p>
          <a:endParaRPr lang="en-US" dirty="0"/>
        </a:p>
      </dgm:t>
    </dgm:pt>
    <dgm:pt modelId="{2F40520C-4DEE-499C-94E0-9391CEEAB3E7}">
      <dgm:prSet/>
      <dgm:spPr/>
      <dgm:t>
        <a:bodyPr/>
        <a:lstStyle/>
        <a:p>
          <a:r>
            <a:rPr lang="en-US" dirty="0">
              <a:solidFill>
                <a:schemeClr val="bg1"/>
              </a:solidFill>
              <a:latin typeface="Amasis MT Pro Black" panose="02040A04050005020304" pitchFamily="18" charset="0"/>
            </a:rPr>
            <a:t>Non-Section 8 Programs</a:t>
          </a:r>
        </a:p>
      </dgm:t>
    </dgm:pt>
    <dgm:pt modelId="{81351EDB-7B6A-4567-A41C-700163529E4F}" type="parTrans" cxnId="{49B2D60C-B5E1-49E2-8B1E-EEF6FFC2EF92}">
      <dgm:prSet/>
      <dgm:spPr/>
      <dgm:t>
        <a:bodyPr/>
        <a:lstStyle/>
        <a:p>
          <a:endParaRPr lang="en-US"/>
        </a:p>
      </dgm:t>
    </dgm:pt>
    <dgm:pt modelId="{5ED63515-58A9-43AC-8F8F-715EABA8503F}" type="sibTrans" cxnId="{49B2D60C-B5E1-49E2-8B1E-EEF6FFC2EF92}">
      <dgm:prSet/>
      <dgm:spPr/>
      <dgm:t>
        <a:bodyPr/>
        <a:lstStyle/>
        <a:p>
          <a:endParaRPr lang="en-US" dirty="0"/>
        </a:p>
      </dgm:t>
    </dgm:pt>
    <dgm:pt modelId="{B8D0E67C-57C2-4A06-A266-9DE00039DAB3}">
      <dgm:prSet/>
      <dgm:spPr/>
      <dgm:t>
        <a:bodyPr/>
        <a:lstStyle/>
        <a:p>
          <a:r>
            <a:rPr lang="en-US" dirty="0">
              <a:solidFill>
                <a:schemeClr val="bg1"/>
              </a:solidFill>
              <a:latin typeface="Amasis MT Pro Black" panose="02040A04050005020304" pitchFamily="18" charset="0"/>
            </a:rPr>
            <a:t>HOTMA – Key Updates</a:t>
          </a:r>
        </a:p>
      </dgm:t>
    </dgm:pt>
    <dgm:pt modelId="{F99A285C-DA2E-4513-8870-5E4A3AD685AA}" type="parTrans" cxnId="{D50D4640-B74C-49AC-A83E-8212952F2D34}">
      <dgm:prSet/>
      <dgm:spPr/>
      <dgm:t>
        <a:bodyPr/>
        <a:lstStyle/>
        <a:p>
          <a:endParaRPr lang="en-US"/>
        </a:p>
      </dgm:t>
    </dgm:pt>
    <dgm:pt modelId="{211B383F-CE6F-40EF-902D-FBCAEAC76953}" type="sibTrans" cxnId="{D50D4640-B74C-49AC-A83E-8212952F2D34}">
      <dgm:prSet/>
      <dgm:spPr/>
      <dgm:t>
        <a:bodyPr/>
        <a:lstStyle/>
        <a:p>
          <a:endParaRPr lang="en-US" dirty="0"/>
        </a:p>
      </dgm:t>
    </dgm:pt>
    <dgm:pt modelId="{CFA8BB59-0383-4CD2-A2D6-6C73C59DFF60}">
      <dgm:prSet/>
      <dgm:spPr/>
      <dgm:t>
        <a:bodyPr/>
        <a:lstStyle/>
        <a:p>
          <a:r>
            <a:rPr lang="en-US" dirty="0">
              <a:solidFill>
                <a:schemeClr val="bg1"/>
              </a:solidFill>
              <a:latin typeface="Amasis MT Pro Black" panose="02040A04050005020304" pitchFamily="18" charset="0"/>
            </a:rPr>
            <a:t>Zero Income</a:t>
          </a:r>
        </a:p>
      </dgm:t>
    </dgm:pt>
    <dgm:pt modelId="{50F6A89A-FD1B-41B9-AB13-F98B213D0B21}" type="parTrans" cxnId="{E81B7F79-C56B-4470-856D-8FA4C467F29D}">
      <dgm:prSet/>
      <dgm:spPr/>
      <dgm:t>
        <a:bodyPr/>
        <a:lstStyle/>
        <a:p>
          <a:endParaRPr lang="en-US"/>
        </a:p>
      </dgm:t>
    </dgm:pt>
    <dgm:pt modelId="{B5617B4E-860A-4F74-B9BB-F2F62BD159D5}" type="sibTrans" cxnId="{E81B7F79-C56B-4470-856D-8FA4C467F29D}">
      <dgm:prSet/>
      <dgm:spPr/>
      <dgm:t>
        <a:bodyPr/>
        <a:lstStyle/>
        <a:p>
          <a:endParaRPr lang="en-US" dirty="0"/>
        </a:p>
      </dgm:t>
    </dgm:pt>
    <dgm:pt modelId="{E2A30534-A895-422A-B7BC-A5AE8630829C}">
      <dgm:prSet/>
      <dgm:spPr/>
      <dgm:t>
        <a:bodyPr/>
        <a:lstStyle/>
        <a:p>
          <a:r>
            <a:rPr lang="en-US" dirty="0">
              <a:solidFill>
                <a:schemeClr val="bg1"/>
              </a:solidFill>
              <a:latin typeface="Amasis MT Pro Black" panose="02040A04050005020304" pitchFamily="18" charset="0"/>
            </a:rPr>
            <a:t>Self – Employment</a:t>
          </a:r>
        </a:p>
      </dgm:t>
    </dgm:pt>
    <dgm:pt modelId="{F5818431-50B4-4571-8F82-D86E5B67DB82}" type="parTrans" cxnId="{F68D5197-6AB4-4EAA-BBA4-C1D2276CF904}">
      <dgm:prSet/>
      <dgm:spPr/>
      <dgm:t>
        <a:bodyPr/>
        <a:lstStyle/>
        <a:p>
          <a:endParaRPr lang="en-US"/>
        </a:p>
      </dgm:t>
    </dgm:pt>
    <dgm:pt modelId="{71BB3A1A-FD22-4498-952C-1646DDB3DF12}" type="sibTrans" cxnId="{F68D5197-6AB4-4EAA-BBA4-C1D2276CF904}">
      <dgm:prSet/>
      <dgm:spPr/>
      <dgm:t>
        <a:bodyPr/>
        <a:lstStyle/>
        <a:p>
          <a:endParaRPr lang="en-US" dirty="0"/>
        </a:p>
      </dgm:t>
    </dgm:pt>
    <dgm:pt modelId="{01E6659A-384F-437A-90D2-BBEBBC84B0F1}">
      <dgm:prSet/>
      <dgm:spPr/>
      <dgm:t>
        <a:bodyPr/>
        <a:lstStyle/>
        <a:p>
          <a:r>
            <a:rPr lang="en-US" dirty="0">
              <a:solidFill>
                <a:schemeClr val="bg1"/>
              </a:solidFill>
              <a:latin typeface="Amasis MT Pro Black" panose="02040A04050005020304" pitchFamily="18" charset="0"/>
            </a:rPr>
            <a:t>HOTMA – Link to Forms</a:t>
          </a:r>
        </a:p>
      </dgm:t>
    </dgm:pt>
    <dgm:pt modelId="{7428F948-B602-4B5E-8802-EEEECFFC073F}" type="parTrans" cxnId="{E7F27486-F5D8-4486-8798-B6F1BDDC52F4}">
      <dgm:prSet/>
      <dgm:spPr/>
      <dgm:t>
        <a:bodyPr/>
        <a:lstStyle/>
        <a:p>
          <a:endParaRPr lang="en-US"/>
        </a:p>
      </dgm:t>
    </dgm:pt>
    <dgm:pt modelId="{44B57FD8-DA57-4997-BCDB-7E5955BB8E7E}" type="sibTrans" cxnId="{E7F27486-F5D8-4486-8798-B6F1BDDC52F4}">
      <dgm:prSet/>
      <dgm:spPr/>
      <dgm:t>
        <a:bodyPr/>
        <a:lstStyle/>
        <a:p>
          <a:endParaRPr lang="en-US" dirty="0"/>
        </a:p>
      </dgm:t>
    </dgm:pt>
    <dgm:pt modelId="{72A2CE81-4654-486B-B88A-C5D84DFC5C14}">
      <dgm:prSet/>
      <dgm:spPr/>
      <dgm:t>
        <a:bodyPr/>
        <a:lstStyle/>
        <a:p>
          <a:r>
            <a:rPr lang="en-US" dirty="0">
              <a:solidFill>
                <a:schemeClr val="bg1"/>
              </a:solidFill>
              <a:latin typeface="Amasis MT Pro Black" panose="02040A04050005020304" pitchFamily="18" charset="0"/>
            </a:rPr>
            <a:t>HOTMA – List of Forms</a:t>
          </a:r>
        </a:p>
      </dgm:t>
    </dgm:pt>
    <dgm:pt modelId="{C5E9A905-2741-419B-95B1-C64E032EC747}" type="parTrans" cxnId="{B85E85F3-092D-4EE1-AB8E-647B43CAB955}">
      <dgm:prSet/>
      <dgm:spPr/>
      <dgm:t>
        <a:bodyPr/>
        <a:lstStyle/>
        <a:p>
          <a:endParaRPr lang="en-US"/>
        </a:p>
      </dgm:t>
    </dgm:pt>
    <dgm:pt modelId="{F07A9100-D7F6-49AC-8453-E9A998063A09}" type="sibTrans" cxnId="{B85E85F3-092D-4EE1-AB8E-647B43CAB955}">
      <dgm:prSet/>
      <dgm:spPr/>
      <dgm:t>
        <a:bodyPr/>
        <a:lstStyle/>
        <a:p>
          <a:endParaRPr lang="en-US" dirty="0"/>
        </a:p>
      </dgm:t>
    </dgm:pt>
    <dgm:pt modelId="{7C734684-37E8-4838-A618-A97851AE96A0}">
      <dgm:prSet/>
      <dgm:spPr/>
      <dgm:t>
        <a:bodyPr/>
        <a:lstStyle/>
        <a:p>
          <a:r>
            <a:rPr lang="en-US" dirty="0">
              <a:solidFill>
                <a:schemeClr val="bg1"/>
              </a:solidFill>
              <a:latin typeface="Amasis MT Pro Black" panose="02040A04050005020304" pitchFamily="18" charset="0"/>
            </a:rPr>
            <a:t>HOTMA – Updates to Forms</a:t>
          </a:r>
        </a:p>
      </dgm:t>
    </dgm:pt>
    <dgm:pt modelId="{27BBD4D4-F8BE-47CA-9274-46EEFD3D1713}" type="parTrans" cxnId="{77939215-B816-48B3-95D1-74715AC21040}">
      <dgm:prSet/>
      <dgm:spPr/>
      <dgm:t>
        <a:bodyPr/>
        <a:lstStyle/>
        <a:p>
          <a:endParaRPr lang="en-US"/>
        </a:p>
      </dgm:t>
    </dgm:pt>
    <dgm:pt modelId="{43850119-89BF-42AC-B531-438359C065FA}" type="sibTrans" cxnId="{77939215-B816-48B3-95D1-74715AC21040}">
      <dgm:prSet/>
      <dgm:spPr/>
      <dgm:t>
        <a:bodyPr/>
        <a:lstStyle/>
        <a:p>
          <a:endParaRPr lang="en-US" dirty="0"/>
        </a:p>
      </dgm:t>
    </dgm:pt>
    <dgm:pt modelId="{26442A1C-6A81-4D3C-B807-A8BCA2C11BCD}">
      <dgm:prSet/>
      <dgm:spPr/>
      <dgm:t>
        <a:bodyPr/>
        <a:lstStyle/>
        <a:p>
          <a:r>
            <a:rPr lang="en-US" dirty="0">
              <a:solidFill>
                <a:schemeClr val="bg1"/>
              </a:solidFill>
              <a:latin typeface="Amasis MT Pro Black" panose="02040A04050005020304" pitchFamily="18" charset="0"/>
            </a:rPr>
            <a:t>HOTMA - Help</a:t>
          </a:r>
        </a:p>
      </dgm:t>
    </dgm:pt>
    <dgm:pt modelId="{AF80DFB4-9760-4EE5-9A57-49D3758F1653}" type="parTrans" cxnId="{99698308-6BB3-4D68-966D-03CFC8742449}">
      <dgm:prSet/>
      <dgm:spPr/>
      <dgm:t>
        <a:bodyPr/>
        <a:lstStyle/>
        <a:p>
          <a:endParaRPr lang="en-US"/>
        </a:p>
      </dgm:t>
    </dgm:pt>
    <dgm:pt modelId="{1E4C4713-B5D8-438E-AEA9-8E84E650265F}" type="sibTrans" cxnId="{99698308-6BB3-4D68-966D-03CFC8742449}">
      <dgm:prSet/>
      <dgm:spPr/>
      <dgm:t>
        <a:bodyPr/>
        <a:lstStyle/>
        <a:p>
          <a:endParaRPr lang="en-US"/>
        </a:p>
      </dgm:t>
    </dgm:pt>
    <dgm:pt modelId="{F33C7519-A24A-4A8D-9D48-E9D9BF9D39F2}" type="pres">
      <dgm:prSet presAssocID="{820DBD3E-3767-4BB7-B883-3173DD71BB51}" presName="Name0" presStyleCnt="0">
        <dgm:presLayoutVars>
          <dgm:dir/>
          <dgm:resizeHandles val="exact"/>
        </dgm:presLayoutVars>
      </dgm:prSet>
      <dgm:spPr/>
    </dgm:pt>
    <dgm:pt modelId="{E8F1D51A-E75A-4D16-8A29-598162BCE606}" type="pres">
      <dgm:prSet presAssocID="{12D761FD-19D0-4910-A8A0-9C2966AF7CAA}" presName="node" presStyleLbl="node1" presStyleIdx="0" presStyleCnt="17">
        <dgm:presLayoutVars>
          <dgm:bulletEnabled val="1"/>
        </dgm:presLayoutVars>
      </dgm:prSet>
      <dgm:spPr/>
    </dgm:pt>
    <dgm:pt modelId="{D4E4C136-35C2-4A7D-8235-84AE01A34B93}" type="pres">
      <dgm:prSet presAssocID="{58123CF2-A73A-4765-A6FA-097F467BDD2F}" presName="sibTrans" presStyleLbl="sibTrans1D1" presStyleIdx="0" presStyleCnt="16"/>
      <dgm:spPr/>
    </dgm:pt>
    <dgm:pt modelId="{F438AC8B-A46F-405B-A26D-A3689216A839}" type="pres">
      <dgm:prSet presAssocID="{58123CF2-A73A-4765-A6FA-097F467BDD2F}" presName="connectorText" presStyleLbl="sibTrans1D1" presStyleIdx="0" presStyleCnt="16"/>
      <dgm:spPr/>
    </dgm:pt>
    <dgm:pt modelId="{AF44C663-3A01-49FB-957D-D1DF31287D22}" type="pres">
      <dgm:prSet presAssocID="{D7C33B6A-3086-430F-82EE-C971F0DAD663}" presName="node" presStyleLbl="node1" presStyleIdx="1" presStyleCnt="17">
        <dgm:presLayoutVars>
          <dgm:bulletEnabled val="1"/>
        </dgm:presLayoutVars>
      </dgm:prSet>
      <dgm:spPr/>
    </dgm:pt>
    <dgm:pt modelId="{D538550B-323B-4B9B-A8E1-4F45071BFB20}" type="pres">
      <dgm:prSet presAssocID="{289A0ECF-C7C5-455C-BE26-871F698C08D8}" presName="sibTrans" presStyleLbl="sibTrans1D1" presStyleIdx="1" presStyleCnt="16"/>
      <dgm:spPr/>
    </dgm:pt>
    <dgm:pt modelId="{C55A2C13-07EE-4275-8370-64F5F3E3A769}" type="pres">
      <dgm:prSet presAssocID="{289A0ECF-C7C5-455C-BE26-871F698C08D8}" presName="connectorText" presStyleLbl="sibTrans1D1" presStyleIdx="1" presStyleCnt="16"/>
      <dgm:spPr/>
    </dgm:pt>
    <dgm:pt modelId="{E9EEB45D-84B6-4C22-BA4A-A632E26D6DEF}" type="pres">
      <dgm:prSet presAssocID="{4FCB0718-726C-4EA0-B997-AD0F855BE2F0}" presName="node" presStyleLbl="node1" presStyleIdx="2" presStyleCnt="17">
        <dgm:presLayoutVars>
          <dgm:bulletEnabled val="1"/>
        </dgm:presLayoutVars>
      </dgm:prSet>
      <dgm:spPr/>
    </dgm:pt>
    <dgm:pt modelId="{AA02DD51-E7DC-47F3-8A43-2F47A30DB967}" type="pres">
      <dgm:prSet presAssocID="{B97ACB27-6112-4D1B-A86E-BABC59F7F3DA}" presName="sibTrans" presStyleLbl="sibTrans1D1" presStyleIdx="2" presStyleCnt="16"/>
      <dgm:spPr/>
    </dgm:pt>
    <dgm:pt modelId="{8ED9C230-2DE8-4693-B8A2-9AFD516E7D70}" type="pres">
      <dgm:prSet presAssocID="{B97ACB27-6112-4D1B-A86E-BABC59F7F3DA}" presName="connectorText" presStyleLbl="sibTrans1D1" presStyleIdx="2" presStyleCnt="16"/>
      <dgm:spPr/>
    </dgm:pt>
    <dgm:pt modelId="{0964CF13-DE9D-44C7-B0A4-4D8A2DF8DB5A}" type="pres">
      <dgm:prSet presAssocID="{9BAEF236-8787-4670-BB70-B2A0A6A9BDFB}" presName="node" presStyleLbl="node1" presStyleIdx="3" presStyleCnt="17">
        <dgm:presLayoutVars>
          <dgm:bulletEnabled val="1"/>
        </dgm:presLayoutVars>
      </dgm:prSet>
      <dgm:spPr/>
    </dgm:pt>
    <dgm:pt modelId="{F077BEB5-25CD-480C-9055-0B52C80A2578}" type="pres">
      <dgm:prSet presAssocID="{2392CF9D-29AE-47EC-9483-9208158CC9F2}" presName="sibTrans" presStyleLbl="sibTrans1D1" presStyleIdx="3" presStyleCnt="16"/>
      <dgm:spPr/>
    </dgm:pt>
    <dgm:pt modelId="{8011A07B-C3D4-4481-AF78-EE3BEA979890}" type="pres">
      <dgm:prSet presAssocID="{2392CF9D-29AE-47EC-9483-9208158CC9F2}" presName="connectorText" presStyleLbl="sibTrans1D1" presStyleIdx="3" presStyleCnt="16"/>
      <dgm:spPr/>
    </dgm:pt>
    <dgm:pt modelId="{3B9C8BFA-FE5B-4645-A526-FC699F27B37A}" type="pres">
      <dgm:prSet presAssocID="{82E8279B-FBD4-4EEF-B3E8-A2E305F40190}" presName="node" presStyleLbl="node1" presStyleIdx="4" presStyleCnt="17">
        <dgm:presLayoutVars>
          <dgm:bulletEnabled val="1"/>
        </dgm:presLayoutVars>
      </dgm:prSet>
      <dgm:spPr/>
    </dgm:pt>
    <dgm:pt modelId="{838BCB0E-BF73-4203-B293-CE08A500D8E6}" type="pres">
      <dgm:prSet presAssocID="{B57FCB19-99C0-48E7-BFDA-F6EEA03D7774}" presName="sibTrans" presStyleLbl="sibTrans1D1" presStyleIdx="4" presStyleCnt="16"/>
      <dgm:spPr/>
    </dgm:pt>
    <dgm:pt modelId="{9A5BEC80-FE92-43D5-BE49-2D93C87584E4}" type="pres">
      <dgm:prSet presAssocID="{B57FCB19-99C0-48E7-BFDA-F6EEA03D7774}" presName="connectorText" presStyleLbl="sibTrans1D1" presStyleIdx="4" presStyleCnt="16"/>
      <dgm:spPr/>
    </dgm:pt>
    <dgm:pt modelId="{C83B61CB-113D-4B9C-B1BB-99CDEBA2FCB3}" type="pres">
      <dgm:prSet presAssocID="{93B7569D-2E39-4D8E-A79C-A888E41A0F08}" presName="node" presStyleLbl="node1" presStyleIdx="5" presStyleCnt="17">
        <dgm:presLayoutVars>
          <dgm:bulletEnabled val="1"/>
        </dgm:presLayoutVars>
      </dgm:prSet>
      <dgm:spPr/>
    </dgm:pt>
    <dgm:pt modelId="{7A1DB69D-7F41-44D1-BD65-9EF6B6A179EB}" type="pres">
      <dgm:prSet presAssocID="{759A0989-130B-4268-A173-BEE36B12B2C9}" presName="sibTrans" presStyleLbl="sibTrans1D1" presStyleIdx="5" presStyleCnt="16"/>
      <dgm:spPr/>
    </dgm:pt>
    <dgm:pt modelId="{36732BFD-00B7-4332-9D02-571BCD4CEAEC}" type="pres">
      <dgm:prSet presAssocID="{759A0989-130B-4268-A173-BEE36B12B2C9}" presName="connectorText" presStyleLbl="sibTrans1D1" presStyleIdx="5" presStyleCnt="16"/>
      <dgm:spPr/>
    </dgm:pt>
    <dgm:pt modelId="{41E75526-F63A-4A8A-9998-D6AC2ECE902E}" type="pres">
      <dgm:prSet presAssocID="{3B488641-501E-474F-9C0A-FF6374E6E999}" presName="node" presStyleLbl="node1" presStyleIdx="6" presStyleCnt="17">
        <dgm:presLayoutVars>
          <dgm:bulletEnabled val="1"/>
        </dgm:presLayoutVars>
      </dgm:prSet>
      <dgm:spPr/>
    </dgm:pt>
    <dgm:pt modelId="{8BCC344A-ED4D-41B9-89CB-E593FF71992B}" type="pres">
      <dgm:prSet presAssocID="{99058C04-5E18-4741-B03A-88DDBDC7E1ED}" presName="sibTrans" presStyleLbl="sibTrans1D1" presStyleIdx="6" presStyleCnt="16"/>
      <dgm:spPr/>
    </dgm:pt>
    <dgm:pt modelId="{580CEDE7-2013-4CC2-9DD6-AB54745408BF}" type="pres">
      <dgm:prSet presAssocID="{99058C04-5E18-4741-B03A-88DDBDC7E1ED}" presName="connectorText" presStyleLbl="sibTrans1D1" presStyleIdx="6" presStyleCnt="16"/>
      <dgm:spPr/>
    </dgm:pt>
    <dgm:pt modelId="{45C7A512-A96C-426D-BBC4-0EF9F0485F18}" type="pres">
      <dgm:prSet presAssocID="{726BFAD5-53F3-4C73-B9EA-149B1C3FB0F8}" presName="node" presStyleLbl="node1" presStyleIdx="7" presStyleCnt="17">
        <dgm:presLayoutVars>
          <dgm:bulletEnabled val="1"/>
        </dgm:presLayoutVars>
      </dgm:prSet>
      <dgm:spPr/>
    </dgm:pt>
    <dgm:pt modelId="{760456F9-B4EF-448A-A989-0F9BDF35FBFA}" type="pres">
      <dgm:prSet presAssocID="{DD6D8739-E4D1-4A4B-81A4-81014B0FDE63}" presName="sibTrans" presStyleLbl="sibTrans1D1" presStyleIdx="7" presStyleCnt="16"/>
      <dgm:spPr/>
    </dgm:pt>
    <dgm:pt modelId="{01D23FB4-5C0C-4894-875F-52C5951B346E}" type="pres">
      <dgm:prSet presAssocID="{DD6D8739-E4D1-4A4B-81A4-81014B0FDE63}" presName="connectorText" presStyleLbl="sibTrans1D1" presStyleIdx="7" presStyleCnt="16"/>
      <dgm:spPr/>
    </dgm:pt>
    <dgm:pt modelId="{14822268-E872-4086-A998-FFB8189C0EC2}" type="pres">
      <dgm:prSet presAssocID="{E773B845-0ED9-4CE4-9CD4-12ED6E93D40E}" presName="node" presStyleLbl="node1" presStyleIdx="8" presStyleCnt="17">
        <dgm:presLayoutVars>
          <dgm:bulletEnabled val="1"/>
        </dgm:presLayoutVars>
      </dgm:prSet>
      <dgm:spPr/>
    </dgm:pt>
    <dgm:pt modelId="{A469C6CD-815F-412B-BCE6-B4F9A1BFC29E}" type="pres">
      <dgm:prSet presAssocID="{C6AA8097-7690-4360-A229-7CF34368F19B}" presName="sibTrans" presStyleLbl="sibTrans1D1" presStyleIdx="8" presStyleCnt="16"/>
      <dgm:spPr/>
    </dgm:pt>
    <dgm:pt modelId="{E86BC10A-17D4-4CB9-B195-514F1E7C3535}" type="pres">
      <dgm:prSet presAssocID="{C6AA8097-7690-4360-A229-7CF34368F19B}" presName="connectorText" presStyleLbl="sibTrans1D1" presStyleIdx="8" presStyleCnt="16"/>
      <dgm:spPr/>
    </dgm:pt>
    <dgm:pt modelId="{860A56FB-EDE1-4AFB-93D7-ABF76F2C72A5}" type="pres">
      <dgm:prSet presAssocID="{2F40520C-4DEE-499C-94E0-9391CEEAB3E7}" presName="node" presStyleLbl="node1" presStyleIdx="9" presStyleCnt="17">
        <dgm:presLayoutVars>
          <dgm:bulletEnabled val="1"/>
        </dgm:presLayoutVars>
      </dgm:prSet>
      <dgm:spPr/>
    </dgm:pt>
    <dgm:pt modelId="{9EE40D53-6B77-4173-9D1C-B9A0871F27CF}" type="pres">
      <dgm:prSet presAssocID="{5ED63515-58A9-43AC-8F8F-715EABA8503F}" presName="sibTrans" presStyleLbl="sibTrans1D1" presStyleIdx="9" presStyleCnt="16"/>
      <dgm:spPr/>
    </dgm:pt>
    <dgm:pt modelId="{C3E9015C-0091-4059-BFB3-78F6999FBD1A}" type="pres">
      <dgm:prSet presAssocID="{5ED63515-58A9-43AC-8F8F-715EABA8503F}" presName="connectorText" presStyleLbl="sibTrans1D1" presStyleIdx="9" presStyleCnt="16"/>
      <dgm:spPr/>
    </dgm:pt>
    <dgm:pt modelId="{0C1A13FF-C5B9-44AD-8E18-E88E8DE94FAE}" type="pres">
      <dgm:prSet presAssocID="{B8D0E67C-57C2-4A06-A266-9DE00039DAB3}" presName="node" presStyleLbl="node1" presStyleIdx="10" presStyleCnt="17">
        <dgm:presLayoutVars>
          <dgm:bulletEnabled val="1"/>
        </dgm:presLayoutVars>
      </dgm:prSet>
      <dgm:spPr/>
    </dgm:pt>
    <dgm:pt modelId="{6DF30010-85A0-413E-8423-CEDB8316CA22}" type="pres">
      <dgm:prSet presAssocID="{211B383F-CE6F-40EF-902D-FBCAEAC76953}" presName="sibTrans" presStyleLbl="sibTrans1D1" presStyleIdx="10" presStyleCnt="16"/>
      <dgm:spPr/>
    </dgm:pt>
    <dgm:pt modelId="{A036FCE9-E348-4321-897B-57C2D0C1A3C6}" type="pres">
      <dgm:prSet presAssocID="{211B383F-CE6F-40EF-902D-FBCAEAC76953}" presName="connectorText" presStyleLbl="sibTrans1D1" presStyleIdx="10" presStyleCnt="16"/>
      <dgm:spPr/>
    </dgm:pt>
    <dgm:pt modelId="{B1421679-4291-48B4-932A-6D8BF6C22D8D}" type="pres">
      <dgm:prSet presAssocID="{CFA8BB59-0383-4CD2-A2D6-6C73C59DFF60}" presName="node" presStyleLbl="node1" presStyleIdx="11" presStyleCnt="17">
        <dgm:presLayoutVars>
          <dgm:bulletEnabled val="1"/>
        </dgm:presLayoutVars>
      </dgm:prSet>
      <dgm:spPr/>
    </dgm:pt>
    <dgm:pt modelId="{36CEE7B2-EBB4-4ED2-8024-4A50501C227A}" type="pres">
      <dgm:prSet presAssocID="{B5617B4E-860A-4F74-B9BB-F2F62BD159D5}" presName="sibTrans" presStyleLbl="sibTrans1D1" presStyleIdx="11" presStyleCnt="16"/>
      <dgm:spPr/>
    </dgm:pt>
    <dgm:pt modelId="{7AC56453-BA89-4D80-9D4C-052F9BE7963B}" type="pres">
      <dgm:prSet presAssocID="{B5617B4E-860A-4F74-B9BB-F2F62BD159D5}" presName="connectorText" presStyleLbl="sibTrans1D1" presStyleIdx="11" presStyleCnt="16"/>
      <dgm:spPr/>
    </dgm:pt>
    <dgm:pt modelId="{F6A680CE-5D43-448F-898F-962DC4373EEE}" type="pres">
      <dgm:prSet presAssocID="{E2A30534-A895-422A-B7BC-A5AE8630829C}" presName="node" presStyleLbl="node1" presStyleIdx="12" presStyleCnt="17">
        <dgm:presLayoutVars>
          <dgm:bulletEnabled val="1"/>
        </dgm:presLayoutVars>
      </dgm:prSet>
      <dgm:spPr/>
    </dgm:pt>
    <dgm:pt modelId="{8270980A-B027-468B-AB2E-2F3DFB5F7858}" type="pres">
      <dgm:prSet presAssocID="{71BB3A1A-FD22-4498-952C-1646DDB3DF12}" presName="sibTrans" presStyleLbl="sibTrans1D1" presStyleIdx="12" presStyleCnt="16"/>
      <dgm:spPr/>
    </dgm:pt>
    <dgm:pt modelId="{FC48EFBB-2486-4B9C-ACF1-C4625A4FE732}" type="pres">
      <dgm:prSet presAssocID="{71BB3A1A-FD22-4498-952C-1646DDB3DF12}" presName="connectorText" presStyleLbl="sibTrans1D1" presStyleIdx="12" presStyleCnt="16"/>
      <dgm:spPr/>
    </dgm:pt>
    <dgm:pt modelId="{BB227035-06CC-4D04-A301-8CE7E7DB54B9}" type="pres">
      <dgm:prSet presAssocID="{01E6659A-384F-437A-90D2-BBEBBC84B0F1}" presName="node" presStyleLbl="node1" presStyleIdx="13" presStyleCnt="17">
        <dgm:presLayoutVars>
          <dgm:bulletEnabled val="1"/>
        </dgm:presLayoutVars>
      </dgm:prSet>
      <dgm:spPr/>
    </dgm:pt>
    <dgm:pt modelId="{61FC7D55-85F6-40B9-B0D0-F0F376411E0C}" type="pres">
      <dgm:prSet presAssocID="{44B57FD8-DA57-4997-BCDB-7E5955BB8E7E}" presName="sibTrans" presStyleLbl="sibTrans1D1" presStyleIdx="13" presStyleCnt="16"/>
      <dgm:spPr/>
    </dgm:pt>
    <dgm:pt modelId="{5DD01159-788F-450E-A9B3-6B2E20EBDB5A}" type="pres">
      <dgm:prSet presAssocID="{44B57FD8-DA57-4997-BCDB-7E5955BB8E7E}" presName="connectorText" presStyleLbl="sibTrans1D1" presStyleIdx="13" presStyleCnt="16"/>
      <dgm:spPr/>
    </dgm:pt>
    <dgm:pt modelId="{478D0A52-77C5-40FB-8573-2EE2F86C74EC}" type="pres">
      <dgm:prSet presAssocID="{72A2CE81-4654-486B-B88A-C5D84DFC5C14}" presName="node" presStyleLbl="node1" presStyleIdx="14" presStyleCnt="17">
        <dgm:presLayoutVars>
          <dgm:bulletEnabled val="1"/>
        </dgm:presLayoutVars>
      </dgm:prSet>
      <dgm:spPr/>
    </dgm:pt>
    <dgm:pt modelId="{9C361CE6-F9CA-4F25-B4FB-1EBE201D7B4B}" type="pres">
      <dgm:prSet presAssocID="{F07A9100-D7F6-49AC-8453-E9A998063A09}" presName="sibTrans" presStyleLbl="sibTrans1D1" presStyleIdx="14" presStyleCnt="16"/>
      <dgm:spPr/>
    </dgm:pt>
    <dgm:pt modelId="{C304FB99-ABCE-40D1-91DE-697B46C5316E}" type="pres">
      <dgm:prSet presAssocID="{F07A9100-D7F6-49AC-8453-E9A998063A09}" presName="connectorText" presStyleLbl="sibTrans1D1" presStyleIdx="14" presStyleCnt="16"/>
      <dgm:spPr/>
    </dgm:pt>
    <dgm:pt modelId="{367BAF81-83C9-412C-9861-6E229B243AFD}" type="pres">
      <dgm:prSet presAssocID="{7C734684-37E8-4838-A618-A97851AE96A0}" presName="node" presStyleLbl="node1" presStyleIdx="15" presStyleCnt="17">
        <dgm:presLayoutVars>
          <dgm:bulletEnabled val="1"/>
        </dgm:presLayoutVars>
      </dgm:prSet>
      <dgm:spPr/>
    </dgm:pt>
    <dgm:pt modelId="{E6C7C34D-E6AA-4795-BA8C-80BF79765E55}" type="pres">
      <dgm:prSet presAssocID="{43850119-89BF-42AC-B531-438359C065FA}" presName="sibTrans" presStyleLbl="sibTrans1D1" presStyleIdx="15" presStyleCnt="16"/>
      <dgm:spPr/>
    </dgm:pt>
    <dgm:pt modelId="{D4AECAF3-3915-4787-B725-E3685A16863D}" type="pres">
      <dgm:prSet presAssocID="{43850119-89BF-42AC-B531-438359C065FA}" presName="connectorText" presStyleLbl="sibTrans1D1" presStyleIdx="15" presStyleCnt="16"/>
      <dgm:spPr/>
    </dgm:pt>
    <dgm:pt modelId="{6CBCA7D5-32C7-4631-928E-9891ECBC829B}" type="pres">
      <dgm:prSet presAssocID="{26442A1C-6A81-4D3C-B807-A8BCA2C11BCD}" presName="node" presStyleLbl="node1" presStyleIdx="16" presStyleCnt="17">
        <dgm:presLayoutVars>
          <dgm:bulletEnabled val="1"/>
        </dgm:presLayoutVars>
      </dgm:prSet>
      <dgm:spPr/>
    </dgm:pt>
  </dgm:ptLst>
  <dgm:cxnLst>
    <dgm:cxn modelId="{AF1A0000-0E77-46C2-85F5-0852CE0338BD}" srcId="{820DBD3E-3767-4BB7-B883-3173DD71BB51}" destId="{726BFAD5-53F3-4C73-B9EA-149B1C3FB0F8}" srcOrd="7" destOrd="0" parTransId="{9C4B986B-61BD-4F59-93BD-9E0F2E4754AE}" sibTransId="{DD6D8739-E4D1-4A4B-81A4-81014B0FDE63}"/>
    <dgm:cxn modelId="{99698308-6BB3-4D68-966D-03CFC8742449}" srcId="{820DBD3E-3767-4BB7-B883-3173DD71BB51}" destId="{26442A1C-6A81-4D3C-B807-A8BCA2C11BCD}" srcOrd="16" destOrd="0" parTransId="{AF80DFB4-9760-4EE5-9A57-49D3758F1653}" sibTransId="{1E4C4713-B5D8-438E-AEA9-8E84E650265F}"/>
    <dgm:cxn modelId="{49B2D60C-B5E1-49E2-8B1E-EEF6FFC2EF92}" srcId="{820DBD3E-3767-4BB7-B883-3173DD71BB51}" destId="{2F40520C-4DEE-499C-94E0-9391CEEAB3E7}" srcOrd="9" destOrd="0" parTransId="{81351EDB-7B6A-4567-A41C-700163529E4F}" sibTransId="{5ED63515-58A9-43AC-8F8F-715EABA8503F}"/>
    <dgm:cxn modelId="{9013E10F-B974-4FDA-A21B-796586615281}" type="presOf" srcId="{93B7569D-2E39-4D8E-A79C-A888E41A0F08}" destId="{C83B61CB-113D-4B9C-B1BB-99CDEBA2FCB3}" srcOrd="0" destOrd="0" presId="urn:microsoft.com/office/officeart/2016/7/layout/RepeatingBendingProcessNew"/>
    <dgm:cxn modelId="{484FDC11-4DB8-4901-96F4-EF4C79DAD827}" type="presOf" srcId="{E2A30534-A895-422A-B7BC-A5AE8630829C}" destId="{F6A680CE-5D43-448F-898F-962DC4373EEE}" srcOrd="0" destOrd="0" presId="urn:microsoft.com/office/officeart/2016/7/layout/RepeatingBendingProcessNew"/>
    <dgm:cxn modelId="{360AB514-FDB6-4E1D-9363-6ED42E7ECA07}" type="presOf" srcId="{DD6D8739-E4D1-4A4B-81A4-81014B0FDE63}" destId="{01D23FB4-5C0C-4894-875F-52C5951B346E}" srcOrd="1" destOrd="0" presId="urn:microsoft.com/office/officeart/2016/7/layout/RepeatingBendingProcessNew"/>
    <dgm:cxn modelId="{408AFB14-4842-4D98-AB1D-E7728BCB1A54}" srcId="{820DBD3E-3767-4BB7-B883-3173DD71BB51}" destId="{4FCB0718-726C-4EA0-B997-AD0F855BE2F0}" srcOrd="2" destOrd="0" parTransId="{FE67DFAC-141D-4F89-876F-3DEA06E7EC7B}" sibTransId="{B97ACB27-6112-4D1B-A86E-BABC59F7F3DA}"/>
    <dgm:cxn modelId="{77939215-B816-48B3-95D1-74715AC21040}" srcId="{820DBD3E-3767-4BB7-B883-3173DD71BB51}" destId="{7C734684-37E8-4838-A618-A97851AE96A0}" srcOrd="15" destOrd="0" parTransId="{27BBD4D4-F8BE-47CA-9274-46EEFD3D1713}" sibTransId="{43850119-89BF-42AC-B531-438359C065FA}"/>
    <dgm:cxn modelId="{0F29B317-FF25-431A-ABFF-CFC50DEFFFEE}" type="presOf" srcId="{3B488641-501E-474F-9C0A-FF6374E6E999}" destId="{41E75526-F63A-4A8A-9998-D6AC2ECE902E}" srcOrd="0" destOrd="0" presId="urn:microsoft.com/office/officeart/2016/7/layout/RepeatingBendingProcessNew"/>
    <dgm:cxn modelId="{5E144C19-FA67-47D3-A0C1-D47DF9F035E8}" type="presOf" srcId="{2392CF9D-29AE-47EC-9483-9208158CC9F2}" destId="{8011A07B-C3D4-4481-AF78-EE3BEA979890}" srcOrd="1" destOrd="0" presId="urn:microsoft.com/office/officeart/2016/7/layout/RepeatingBendingProcessNew"/>
    <dgm:cxn modelId="{5294B31B-309D-4EA2-8E71-8A322195E807}" type="presOf" srcId="{01E6659A-384F-437A-90D2-BBEBBC84B0F1}" destId="{BB227035-06CC-4D04-A301-8CE7E7DB54B9}" srcOrd="0" destOrd="0" presId="urn:microsoft.com/office/officeart/2016/7/layout/RepeatingBendingProcessNew"/>
    <dgm:cxn modelId="{76091F20-D156-48D9-92D2-A1A8CAAE0131}" type="presOf" srcId="{4FCB0718-726C-4EA0-B997-AD0F855BE2F0}" destId="{E9EEB45D-84B6-4C22-BA4A-A632E26D6DEF}" srcOrd="0" destOrd="0" presId="urn:microsoft.com/office/officeart/2016/7/layout/RepeatingBendingProcessNew"/>
    <dgm:cxn modelId="{F8782021-A11D-40B4-96CD-4357A44A3E94}" srcId="{820DBD3E-3767-4BB7-B883-3173DD71BB51}" destId="{E773B845-0ED9-4CE4-9CD4-12ED6E93D40E}" srcOrd="8" destOrd="0" parTransId="{01953D92-2534-41B2-AF86-695301589F56}" sibTransId="{C6AA8097-7690-4360-A229-7CF34368F19B}"/>
    <dgm:cxn modelId="{A9F5D024-FC85-45B0-8F59-715F51A2FC7D}" type="presOf" srcId="{71BB3A1A-FD22-4498-952C-1646DDB3DF12}" destId="{8270980A-B027-468B-AB2E-2F3DFB5F7858}" srcOrd="0" destOrd="0" presId="urn:microsoft.com/office/officeart/2016/7/layout/RepeatingBendingProcessNew"/>
    <dgm:cxn modelId="{D50D4640-B74C-49AC-A83E-8212952F2D34}" srcId="{820DBD3E-3767-4BB7-B883-3173DD71BB51}" destId="{B8D0E67C-57C2-4A06-A266-9DE00039DAB3}" srcOrd="10" destOrd="0" parTransId="{F99A285C-DA2E-4513-8870-5E4A3AD685AA}" sibTransId="{211B383F-CE6F-40EF-902D-FBCAEAC76953}"/>
    <dgm:cxn modelId="{AE638342-35CB-452C-AC36-1E413FD38174}" type="presOf" srcId="{DD6D8739-E4D1-4A4B-81A4-81014B0FDE63}" destId="{760456F9-B4EF-448A-A989-0F9BDF35FBFA}" srcOrd="0" destOrd="0" presId="urn:microsoft.com/office/officeart/2016/7/layout/RepeatingBendingProcessNew"/>
    <dgm:cxn modelId="{E8A3F644-B7B4-4144-A861-7D4E53DA9AD6}" srcId="{820DBD3E-3767-4BB7-B883-3173DD71BB51}" destId="{D7C33B6A-3086-430F-82EE-C971F0DAD663}" srcOrd="1" destOrd="0" parTransId="{7D102E5F-7C89-46DD-B8B2-2C794679BA4C}" sibTransId="{289A0ECF-C7C5-455C-BE26-871F698C08D8}"/>
    <dgm:cxn modelId="{C95A5E65-FACF-4427-A340-64530846233A}" type="presOf" srcId="{2F40520C-4DEE-499C-94E0-9391CEEAB3E7}" destId="{860A56FB-EDE1-4AFB-93D7-ABF76F2C72A5}" srcOrd="0" destOrd="0" presId="urn:microsoft.com/office/officeart/2016/7/layout/RepeatingBendingProcessNew"/>
    <dgm:cxn modelId="{D6F47045-6FF1-4C4D-BCCD-D9DAF0A8A5D4}" srcId="{820DBD3E-3767-4BB7-B883-3173DD71BB51}" destId="{12D761FD-19D0-4910-A8A0-9C2966AF7CAA}" srcOrd="0" destOrd="0" parTransId="{3B8FF882-540B-447C-BCC3-1586CA750804}" sibTransId="{58123CF2-A73A-4765-A6FA-097F467BDD2F}"/>
    <dgm:cxn modelId="{032F0E67-E498-4BB3-8751-59BE1FEB7BFE}" type="presOf" srcId="{5ED63515-58A9-43AC-8F8F-715EABA8503F}" destId="{C3E9015C-0091-4059-BFB3-78F6999FBD1A}" srcOrd="1" destOrd="0" presId="urn:microsoft.com/office/officeart/2016/7/layout/RepeatingBendingProcessNew"/>
    <dgm:cxn modelId="{A5597F48-E888-4344-83CA-FDF3DBC2079E}" type="presOf" srcId="{58123CF2-A73A-4765-A6FA-097F467BDD2F}" destId="{F438AC8B-A46F-405B-A26D-A3689216A839}" srcOrd="1" destOrd="0" presId="urn:microsoft.com/office/officeart/2016/7/layout/RepeatingBendingProcessNew"/>
    <dgm:cxn modelId="{E1399948-CE8C-4B39-B1A2-E4A7BFD22B76}" type="presOf" srcId="{C6AA8097-7690-4360-A229-7CF34368F19B}" destId="{E86BC10A-17D4-4CB9-B195-514F1E7C3535}" srcOrd="1" destOrd="0" presId="urn:microsoft.com/office/officeart/2016/7/layout/RepeatingBendingProcessNew"/>
    <dgm:cxn modelId="{99A0BE48-F8FC-4B9D-9F24-6ADDC441325B}" type="presOf" srcId="{7C734684-37E8-4838-A618-A97851AE96A0}" destId="{367BAF81-83C9-412C-9861-6E229B243AFD}" srcOrd="0" destOrd="0" presId="urn:microsoft.com/office/officeart/2016/7/layout/RepeatingBendingProcessNew"/>
    <dgm:cxn modelId="{03F4AB6B-F875-4E9C-B46A-1F5A29A7C5CA}" type="presOf" srcId="{289A0ECF-C7C5-455C-BE26-871F698C08D8}" destId="{C55A2C13-07EE-4275-8370-64F5F3E3A769}" srcOrd="1" destOrd="0" presId="urn:microsoft.com/office/officeart/2016/7/layout/RepeatingBendingProcessNew"/>
    <dgm:cxn modelId="{091FAF70-8F0A-4EB0-9B50-9322D029B6FE}" type="presOf" srcId="{58123CF2-A73A-4765-A6FA-097F467BDD2F}" destId="{D4E4C136-35C2-4A7D-8235-84AE01A34B93}" srcOrd="0" destOrd="0" presId="urn:microsoft.com/office/officeart/2016/7/layout/RepeatingBendingProcessNew"/>
    <dgm:cxn modelId="{D7334274-4207-4835-9843-80BE16A95B23}" type="presOf" srcId="{759A0989-130B-4268-A173-BEE36B12B2C9}" destId="{36732BFD-00B7-4332-9D02-571BCD4CEAEC}" srcOrd="1" destOrd="0" presId="urn:microsoft.com/office/officeart/2016/7/layout/RepeatingBendingProcessNew"/>
    <dgm:cxn modelId="{05428454-A54D-46E7-879C-BBD1B76B447D}" srcId="{820DBD3E-3767-4BB7-B883-3173DD71BB51}" destId="{93B7569D-2E39-4D8E-A79C-A888E41A0F08}" srcOrd="5" destOrd="0" parTransId="{446A03BD-0081-4484-A1A0-9F78A4B5EECC}" sibTransId="{759A0989-130B-4268-A173-BEE36B12B2C9}"/>
    <dgm:cxn modelId="{82862355-5108-4674-8035-2C01CF29BEDB}" srcId="{820DBD3E-3767-4BB7-B883-3173DD71BB51}" destId="{82E8279B-FBD4-4EEF-B3E8-A2E305F40190}" srcOrd="4" destOrd="0" parTransId="{C63D5395-3F30-4FB2-AB4C-61BC865A0C63}" sibTransId="{B57FCB19-99C0-48E7-BFDA-F6EEA03D7774}"/>
    <dgm:cxn modelId="{242A6E56-8D92-4506-BAB3-3FBDF99A88D0}" type="presOf" srcId="{2392CF9D-29AE-47EC-9483-9208158CC9F2}" destId="{F077BEB5-25CD-480C-9055-0B52C80A2578}" srcOrd="0" destOrd="0" presId="urn:microsoft.com/office/officeart/2016/7/layout/RepeatingBendingProcessNew"/>
    <dgm:cxn modelId="{B9DABC57-D839-44E1-BC77-1A15C53DEF9B}" type="presOf" srcId="{759A0989-130B-4268-A173-BEE36B12B2C9}" destId="{7A1DB69D-7F41-44D1-BD65-9EF6B6A179EB}" srcOrd="0" destOrd="0" presId="urn:microsoft.com/office/officeart/2016/7/layout/RepeatingBendingProcessNew"/>
    <dgm:cxn modelId="{024E6679-162C-4820-9C51-FA5F8901839E}" type="presOf" srcId="{CFA8BB59-0383-4CD2-A2D6-6C73C59DFF60}" destId="{B1421679-4291-48B4-932A-6D8BF6C22D8D}" srcOrd="0" destOrd="0" presId="urn:microsoft.com/office/officeart/2016/7/layout/RepeatingBendingProcessNew"/>
    <dgm:cxn modelId="{E81B7F79-C56B-4470-856D-8FA4C467F29D}" srcId="{820DBD3E-3767-4BB7-B883-3173DD71BB51}" destId="{CFA8BB59-0383-4CD2-A2D6-6C73C59DFF60}" srcOrd="11" destOrd="0" parTransId="{50F6A89A-FD1B-41B9-AB13-F98B213D0B21}" sibTransId="{B5617B4E-860A-4F74-B9BB-F2F62BD159D5}"/>
    <dgm:cxn modelId="{95485F7B-75AB-4BFE-B924-34B9CA2A2B24}" type="presOf" srcId="{211B383F-CE6F-40EF-902D-FBCAEAC76953}" destId="{6DF30010-85A0-413E-8423-CEDB8316CA22}" srcOrd="0" destOrd="0" presId="urn:microsoft.com/office/officeart/2016/7/layout/RepeatingBendingProcessNew"/>
    <dgm:cxn modelId="{B12A4C7F-0E2E-4DE4-B167-1028971EAD8B}" srcId="{820DBD3E-3767-4BB7-B883-3173DD71BB51}" destId="{3B488641-501E-474F-9C0A-FF6374E6E999}" srcOrd="6" destOrd="0" parTransId="{C3270639-2DC9-47CD-BC6B-A3487D433A02}" sibTransId="{99058C04-5E18-4741-B03A-88DDBDC7E1ED}"/>
    <dgm:cxn modelId="{F8A2AA82-3F60-416C-B38C-2C419CF1BF2C}" type="presOf" srcId="{99058C04-5E18-4741-B03A-88DDBDC7E1ED}" destId="{8BCC344A-ED4D-41B9-89CB-E593FF71992B}" srcOrd="0" destOrd="0" presId="urn:microsoft.com/office/officeart/2016/7/layout/RepeatingBendingProcessNew"/>
    <dgm:cxn modelId="{47BE7083-8CB2-4DAA-BA92-C8C2F966185B}" type="presOf" srcId="{D7C33B6A-3086-430F-82EE-C971F0DAD663}" destId="{AF44C663-3A01-49FB-957D-D1DF31287D22}" srcOrd="0" destOrd="0" presId="urn:microsoft.com/office/officeart/2016/7/layout/RepeatingBendingProcessNew"/>
    <dgm:cxn modelId="{E7F27486-F5D8-4486-8798-B6F1BDDC52F4}" srcId="{820DBD3E-3767-4BB7-B883-3173DD71BB51}" destId="{01E6659A-384F-437A-90D2-BBEBBC84B0F1}" srcOrd="13" destOrd="0" parTransId="{7428F948-B602-4B5E-8802-EEEECFFC073F}" sibTransId="{44B57FD8-DA57-4997-BCDB-7E5955BB8E7E}"/>
    <dgm:cxn modelId="{7EC44F88-0DCD-4BA3-8F6C-2DF45ADC0C2F}" type="presOf" srcId="{B57FCB19-99C0-48E7-BFDA-F6EEA03D7774}" destId="{838BCB0E-BF73-4203-B293-CE08A500D8E6}" srcOrd="0" destOrd="0" presId="urn:microsoft.com/office/officeart/2016/7/layout/RepeatingBendingProcessNew"/>
    <dgm:cxn modelId="{8325268B-21CA-4D59-8885-24075B1469F8}" type="presOf" srcId="{99058C04-5E18-4741-B03A-88DDBDC7E1ED}" destId="{580CEDE7-2013-4CC2-9DD6-AB54745408BF}" srcOrd="1" destOrd="0" presId="urn:microsoft.com/office/officeart/2016/7/layout/RepeatingBendingProcessNew"/>
    <dgm:cxn modelId="{6014B68C-53AB-486C-A9CF-FFCFDAB898DA}" srcId="{820DBD3E-3767-4BB7-B883-3173DD71BB51}" destId="{9BAEF236-8787-4670-BB70-B2A0A6A9BDFB}" srcOrd="3" destOrd="0" parTransId="{23213580-6359-4C93-8188-565064E04F47}" sibTransId="{2392CF9D-29AE-47EC-9483-9208158CC9F2}"/>
    <dgm:cxn modelId="{6417BA8C-A24E-49DE-85CF-1C8F0BABB008}" type="presOf" srcId="{F07A9100-D7F6-49AC-8453-E9A998063A09}" destId="{9C361CE6-F9CA-4F25-B4FB-1EBE201D7B4B}" srcOrd="0" destOrd="0" presId="urn:microsoft.com/office/officeart/2016/7/layout/RepeatingBendingProcessNew"/>
    <dgm:cxn modelId="{1446FC8C-0FBE-40FB-BA1F-CC2AE74FA3F7}" type="presOf" srcId="{44B57FD8-DA57-4997-BCDB-7E5955BB8E7E}" destId="{61FC7D55-85F6-40B9-B0D0-F0F376411E0C}" srcOrd="0" destOrd="0" presId="urn:microsoft.com/office/officeart/2016/7/layout/RepeatingBendingProcessNew"/>
    <dgm:cxn modelId="{4D81A68D-1054-45FB-B2C9-C5ACE4AAA602}" type="presOf" srcId="{820DBD3E-3767-4BB7-B883-3173DD71BB51}" destId="{F33C7519-A24A-4A8D-9D48-E9D9BF9D39F2}" srcOrd="0" destOrd="0" presId="urn:microsoft.com/office/officeart/2016/7/layout/RepeatingBendingProcessNew"/>
    <dgm:cxn modelId="{27CD0E91-35A9-4EAE-891D-89F8FA73BAC2}" type="presOf" srcId="{12D761FD-19D0-4910-A8A0-9C2966AF7CAA}" destId="{E8F1D51A-E75A-4D16-8A29-598162BCE606}" srcOrd="0" destOrd="0" presId="urn:microsoft.com/office/officeart/2016/7/layout/RepeatingBendingProcessNew"/>
    <dgm:cxn modelId="{6FC3F295-C5C1-4C3C-ACD0-ACEB0AC7090A}" type="presOf" srcId="{B97ACB27-6112-4D1B-A86E-BABC59F7F3DA}" destId="{AA02DD51-E7DC-47F3-8A43-2F47A30DB967}" srcOrd="0" destOrd="0" presId="urn:microsoft.com/office/officeart/2016/7/layout/RepeatingBendingProcessNew"/>
    <dgm:cxn modelId="{A1C1F995-3BA0-4DDB-9053-C505FF4F3858}" type="presOf" srcId="{B5617B4E-860A-4F74-B9BB-F2F62BD159D5}" destId="{7AC56453-BA89-4D80-9D4C-052F9BE7963B}" srcOrd="1" destOrd="0" presId="urn:microsoft.com/office/officeart/2016/7/layout/RepeatingBendingProcessNew"/>
    <dgm:cxn modelId="{F68D5197-6AB4-4EAA-BBA4-C1D2276CF904}" srcId="{820DBD3E-3767-4BB7-B883-3173DD71BB51}" destId="{E2A30534-A895-422A-B7BC-A5AE8630829C}" srcOrd="12" destOrd="0" parTransId="{F5818431-50B4-4571-8F82-D86E5B67DB82}" sibTransId="{71BB3A1A-FD22-4498-952C-1646DDB3DF12}"/>
    <dgm:cxn modelId="{6B8B06A5-7B26-474A-810D-796560F1E063}" type="presOf" srcId="{26442A1C-6A81-4D3C-B807-A8BCA2C11BCD}" destId="{6CBCA7D5-32C7-4631-928E-9891ECBC829B}" srcOrd="0" destOrd="0" presId="urn:microsoft.com/office/officeart/2016/7/layout/RepeatingBendingProcessNew"/>
    <dgm:cxn modelId="{AB2E8DAD-496B-4D07-B40E-D8148AA22C58}" type="presOf" srcId="{43850119-89BF-42AC-B531-438359C065FA}" destId="{D4AECAF3-3915-4787-B725-E3685A16863D}" srcOrd="1" destOrd="0" presId="urn:microsoft.com/office/officeart/2016/7/layout/RepeatingBendingProcessNew"/>
    <dgm:cxn modelId="{17EBE0AD-F0AF-4235-AD4C-FADAB6338B33}" type="presOf" srcId="{82E8279B-FBD4-4EEF-B3E8-A2E305F40190}" destId="{3B9C8BFA-FE5B-4645-A526-FC699F27B37A}" srcOrd="0" destOrd="0" presId="urn:microsoft.com/office/officeart/2016/7/layout/RepeatingBendingProcessNew"/>
    <dgm:cxn modelId="{F09659AF-3D19-4654-B16B-9ACBE8BFE674}" type="presOf" srcId="{C6AA8097-7690-4360-A229-7CF34368F19B}" destId="{A469C6CD-815F-412B-BCE6-B4F9A1BFC29E}" srcOrd="0" destOrd="0" presId="urn:microsoft.com/office/officeart/2016/7/layout/RepeatingBendingProcessNew"/>
    <dgm:cxn modelId="{280F16B2-0BC0-4A7E-9215-1F347A422119}" type="presOf" srcId="{B8D0E67C-57C2-4A06-A266-9DE00039DAB3}" destId="{0C1A13FF-C5B9-44AD-8E18-E88E8DE94FAE}" srcOrd="0" destOrd="0" presId="urn:microsoft.com/office/officeart/2016/7/layout/RepeatingBendingProcessNew"/>
    <dgm:cxn modelId="{8B2509B7-194A-4F75-BC70-4D6C7E114BEE}" type="presOf" srcId="{9BAEF236-8787-4670-BB70-B2A0A6A9BDFB}" destId="{0964CF13-DE9D-44C7-B0A4-4D8A2DF8DB5A}" srcOrd="0" destOrd="0" presId="urn:microsoft.com/office/officeart/2016/7/layout/RepeatingBendingProcessNew"/>
    <dgm:cxn modelId="{002A73B7-5D94-4079-9DC1-BAA3DFC1A0AC}" type="presOf" srcId="{B5617B4E-860A-4F74-B9BB-F2F62BD159D5}" destId="{36CEE7B2-EBB4-4ED2-8024-4A50501C227A}" srcOrd="0" destOrd="0" presId="urn:microsoft.com/office/officeart/2016/7/layout/RepeatingBendingProcessNew"/>
    <dgm:cxn modelId="{3F1AD1BB-8A74-45C4-9B99-61200F3C634D}" type="presOf" srcId="{726BFAD5-53F3-4C73-B9EA-149B1C3FB0F8}" destId="{45C7A512-A96C-426D-BBC4-0EF9F0485F18}" srcOrd="0" destOrd="0" presId="urn:microsoft.com/office/officeart/2016/7/layout/RepeatingBendingProcessNew"/>
    <dgm:cxn modelId="{6D9A7BBD-4771-448B-9B4F-3E422F5E90E9}" type="presOf" srcId="{B57FCB19-99C0-48E7-BFDA-F6EEA03D7774}" destId="{9A5BEC80-FE92-43D5-BE49-2D93C87584E4}" srcOrd="1" destOrd="0" presId="urn:microsoft.com/office/officeart/2016/7/layout/RepeatingBendingProcessNew"/>
    <dgm:cxn modelId="{0C88A3C5-58C4-4227-BDC7-922ED8C5DA92}" type="presOf" srcId="{72A2CE81-4654-486B-B88A-C5D84DFC5C14}" destId="{478D0A52-77C5-40FB-8573-2EE2F86C74EC}" srcOrd="0" destOrd="0" presId="urn:microsoft.com/office/officeart/2016/7/layout/RepeatingBendingProcessNew"/>
    <dgm:cxn modelId="{5AD605C6-55CD-4C71-9AFE-64449C65D9DF}" type="presOf" srcId="{289A0ECF-C7C5-455C-BE26-871F698C08D8}" destId="{D538550B-323B-4B9B-A8E1-4F45071BFB20}" srcOrd="0" destOrd="0" presId="urn:microsoft.com/office/officeart/2016/7/layout/RepeatingBendingProcessNew"/>
    <dgm:cxn modelId="{A2D776C9-7875-4EFE-85DA-E1448F42399E}" type="presOf" srcId="{F07A9100-D7F6-49AC-8453-E9A998063A09}" destId="{C304FB99-ABCE-40D1-91DE-697B46C5316E}" srcOrd="1" destOrd="0" presId="urn:microsoft.com/office/officeart/2016/7/layout/RepeatingBendingProcessNew"/>
    <dgm:cxn modelId="{CF889BCB-64DE-41E6-BA16-DB0E6989EDB4}" type="presOf" srcId="{B97ACB27-6112-4D1B-A86E-BABC59F7F3DA}" destId="{8ED9C230-2DE8-4693-B8A2-9AFD516E7D70}" srcOrd="1" destOrd="0" presId="urn:microsoft.com/office/officeart/2016/7/layout/RepeatingBendingProcessNew"/>
    <dgm:cxn modelId="{FF421ECE-F0AF-40CC-879E-08CD5BF3F576}" type="presOf" srcId="{44B57FD8-DA57-4997-BCDB-7E5955BB8E7E}" destId="{5DD01159-788F-450E-A9B3-6B2E20EBDB5A}" srcOrd="1" destOrd="0" presId="urn:microsoft.com/office/officeart/2016/7/layout/RepeatingBendingProcessNew"/>
    <dgm:cxn modelId="{E8C744CE-811D-4B35-877E-8E40FCD1DC3E}" type="presOf" srcId="{E773B845-0ED9-4CE4-9CD4-12ED6E93D40E}" destId="{14822268-E872-4086-A998-FFB8189C0EC2}" srcOrd="0" destOrd="0" presId="urn:microsoft.com/office/officeart/2016/7/layout/RepeatingBendingProcessNew"/>
    <dgm:cxn modelId="{7CDA14D6-A0AB-4466-BC76-2E29BF33E635}" type="presOf" srcId="{211B383F-CE6F-40EF-902D-FBCAEAC76953}" destId="{A036FCE9-E348-4321-897B-57C2D0C1A3C6}" srcOrd="1" destOrd="0" presId="urn:microsoft.com/office/officeart/2016/7/layout/RepeatingBendingProcessNew"/>
    <dgm:cxn modelId="{CAC2C7EE-AC00-4AB3-8738-A37166186881}" type="presOf" srcId="{43850119-89BF-42AC-B531-438359C065FA}" destId="{E6C7C34D-E6AA-4795-BA8C-80BF79765E55}" srcOrd="0" destOrd="0" presId="urn:microsoft.com/office/officeart/2016/7/layout/RepeatingBendingProcessNew"/>
    <dgm:cxn modelId="{B85E85F3-092D-4EE1-AB8E-647B43CAB955}" srcId="{820DBD3E-3767-4BB7-B883-3173DD71BB51}" destId="{72A2CE81-4654-486B-B88A-C5D84DFC5C14}" srcOrd="14" destOrd="0" parTransId="{C5E9A905-2741-419B-95B1-C64E032EC747}" sibTransId="{F07A9100-D7F6-49AC-8453-E9A998063A09}"/>
    <dgm:cxn modelId="{3741C1FA-8438-444E-86CA-7049FBE8837D}" type="presOf" srcId="{5ED63515-58A9-43AC-8F8F-715EABA8503F}" destId="{9EE40D53-6B77-4173-9D1C-B9A0871F27CF}" srcOrd="0" destOrd="0" presId="urn:microsoft.com/office/officeart/2016/7/layout/RepeatingBendingProcessNew"/>
    <dgm:cxn modelId="{6048DCFE-9719-41FA-86AB-94CEE81BE7BB}" type="presOf" srcId="{71BB3A1A-FD22-4498-952C-1646DDB3DF12}" destId="{FC48EFBB-2486-4B9C-ACF1-C4625A4FE732}" srcOrd="1" destOrd="0" presId="urn:microsoft.com/office/officeart/2016/7/layout/RepeatingBendingProcessNew"/>
    <dgm:cxn modelId="{49E70F1A-C509-452F-B668-FABFDAA07FA5}" type="presParOf" srcId="{F33C7519-A24A-4A8D-9D48-E9D9BF9D39F2}" destId="{E8F1D51A-E75A-4D16-8A29-598162BCE606}" srcOrd="0" destOrd="0" presId="urn:microsoft.com/office/officeart/2016/7/layout/RepeatingBendingProcessNew"/>
    <dgm:cxn modelId="{7821C3F4-3F2F-4A91-9327-44007916A3BD}" type="presParOf" srcId="{F33C7519-A24A-4A8D-9D48-E9D9BF9D39F2}" destId="{D4E4C136-35C2-4A7D-8235-84AE01A34B93}" srcOrd="1" destOrd="0" presId="urn:microsoft.com/office/officeart/2016/7/layout/RepeatingBendingProcessNew"/>
    <dgm:cxn modelId="{47BD46DF-6698-4E0D-88A9-6F21BBD452B9}" type="presParOf" srcId="{D4E4C136-35C2-4A7D-8235-84AE01A34B93}" destId="{F438AC8B-A46F-405B-A26D-A3689216A839}" srcOrd="0" destOrd="0" presId="urn:microsoft.com/office/officeart/2016/7/layout/RepeatingBendingProcessNew"/>
    <dgm:cxn modelId="{2EA89492-FFB1-4B49-95B8-FF56F2CE4CD3}" type="presParOf" srcId="{F33C7519-A24A-4A8D-9D48-E9D9BF9D39F2}" destId="{AF44C663-3A01-49FB-957D-D1DF31287D22}" srcOrd="2" destOrd="0" presId="urn:microsoft.com/office/officeart/2016/7/layout/RepeatingBendingProcessNew"/>
    <dgm:cxn modelId="{57F5C2E9-9B0F-4E85-A3AD-A5BE20EF6EF3}" type="presParOf" srcId="{F33C7519-A24A-4A8D-9D48-E9D9BF9D39F2}" destId="{D538550B-323B-4B9B-A8E1-4F45071BFB20}" srcOrd="3" destOrd="0" presId="urn:microsoft.com/office/officeart/2016/7/layout/RepeatingBendingProcessNew"/>
    <dgm:cxn modelId="{9740C6FA-DA45-4FD0-A15E-7CF7E03CA680}" type="presParOf" srcId="{D538550B-323B-4B9B-A8E1-4F45071BFB20}" destId="{C55A2C13-07EE-4275-8370-64F5F3E3A769}" srcOrd="0" destOrd="0" presId="urn:microsoft.com/office/officeart/2016/7/layout/RepeatingBendingProcessNew"/>
    <dgm:cxn modelId="{4A83EFED-7B06-408E-8723-FF9D5651679D}" type="presParOf" srcId="{F33C7519-A24A-4A8D-9D48-E9D9BF9D39F2}" destId="{E9EEB45D-84B6-4C22-BA4A-A632E26D6DEF}" srcOrd="4" destOrd="0" presId="urn:microsoft.com/office/officeart/2016/7/layout/RepeatingBendingProcessNew"/>
    <dgm:cxn modelId="{D78799DC-2A7D-4BFA-8DE9-F43BAAB74100}" type="presParOf" srcId="{F33C7519-A24A-4A8D-9D48-E9D9BF9D39F2}" destId="{AA02DD51-E7DC-47F3-8A43-2F47A30DB967}" srcOrd="5" destOrd="0" presId="urn:microsoft.com/office/officeart/2016/7/layout/RepeatingBendingProcessNew"/>
    <dgm:cxn modelId="{C483E192-1A13-4B47-9517-9020A401BF2E}" type="presParOf" srcId="{AA02DD51-E7DC-47F3-8A43-2F47A30DB967}" destId="{8ED9C230-2DE8-4693-B8A2-9AFD516E7D70}" srcOrd="0" destOrd="0" presId="urn:microsoft.com/office/officeart/2016/7/layout/RepeatingBendingProcessNew"/>
    <dgm:cxn modelId="{CB315462-E69F-4664-82A2-A2AF243B838F}" type="presParOf" srcId="{F33C7519-A24A-4A8D-9D48-E9D9BF9D39F2}" destId="{0964CF13-DE9D-44C7-B0A4-4D8A2DF8DB5A}" srcOrd="6" destOrd="0" presId="urn:microsoft.com/office/officeart/2016/7/layout/RepeatingBendingProcessNew"/>
    <dgm:cxn modelId="{82B39BCD-478B-48C8-8A32-4DCD52DDBA06}" type="presParOf" srcId="{F33C7519-A24A-4A8D-9D48-E9D9BF9D39F2}" destId="{F077BEB5-25CD-480C-9055-0B52C80A2578}" srcOrd="7" destOrd="0" presId="urn:microsoft.com/office/officeart/2016/7/layout/RepeatingBendingProcessNew"/>
    <dgm:cxn modelId="{78619E7E-B204-4925-B302-DC7B01F838E8}" type="presParOf" srcId="{F077BEB5-25CD-480C-9055-0B52C80A2578}" destId="{8011A07B-C3D4-4481-AF78-EE3BEA979890}" srcOrd="0" destOrd="0" presId="urn:microsoft.com/office/officeart/2016/7/layout/RepeatingBendingProcessNew"/>
    <dgm:cxn modelId="{A7BEE5A1-4528-492B-A5FB-2570303DACBA}" type="presParOf" srcId="{F33C7519-A24A-4A8D-9D48-E9D9BF9D39F2}" destId="{3B9C8BFA-FE5B-4645-A526-FC699F27B37A}" srcOrd="8" destOrd="0" presId="urn:microsoft.com/office/officeart/2016/7/layout/RepeatingBendingProcessNew"/>
    <dgm:cxn modelId="{597ECA57-A3B2-4ABA-AE1B-B0B62D4AD8E7}" type="presParOf" srcId="{F33C7519-A24A-4A8D-9D48-E9D9BF9D39F2}" destId="{838BCB0E-BF73-4203-B293-CE08A500D8E6}" srcOrd="9" destOrd="0" presId="urn:microsoft.com/office/officeart/2016/7/layout/RepeatingBendingProcessNew"/>
    <dgm:cxn modelId="{72F80101-257A-48B8-995C-7737D4BB7669}" type="presParOf" srcId="{838BCB0E-BF73-4203-B293-CE08A500D8E6}" destId="{9A5BEC80-FE92-43D5-BE49-2D93C87584E4}" srcOrd="0" destOrd="0" presId="urn:microsoft.com/office/officeart/2016/7/layout/RepeatingBendingProcessNew"/>
    <dgm:cxn modelId="{00714290-6A96-402C-9CBB-20B07106BAEA}" type="presParOf" srcId="{F33C7519-A24A-4A8D-9D48-E9D9BF9D39F2}" destId="{C83B61CB-113D-4B9C-B1BB-99CDEBA2FCB3}" srcOrd="10" destOrd="0" presId="urn:microsoft.com/office/officeart/2016/7/layout/RepeatingBendingProcessNew"/>
    <dgm:cxn modelId="{E110ECCF-EF4E-4EAD-99D6-311DF15F0CF6}" type="presParOf" srcId="{F33C7519-A24A-4A8D-9D48-E9D9BF9D39F2}" destId="{7A1DB69D-7F41-44D1-BD65-9EF6B6A179EB}" srcOrd="11" destOrd="0" presId="urn:microsoft.com/office/officeart/2016/7/layout/RepeatingBendingProcessNew"/>
    <dgm:cxn modelId="{0A601ECF-F395-4AE1-B597-787396D8E622}" type="presParOf" srcId="{7A1DB69D-7F41-44D1-BD65-9EF6B6A179EB}" destId="{36732BFD-00B7-4332-9D02-571BCD4CEAEC}" srcOrd="0" destOrd="0" presId="urn:microsoft.com/office/officeart/2016/7/layout/RepeatingBendingProcessNew"/>
    <dgm:cxn modelId="{3E34E5EF-5205-4FFC-A79C-2141766F60C8}" type="presParOf" srcId="{F33C7519-A24A-4A8D-9D48-E9D9BF9D39F2}" destId="{41E75526-F63A-4A8A-9998-D6AC2ECE902E}" srcOrd="12" destOrd="0" presId="urn:microsoft.com/office/officeart/2016/7/layout/RepeatingBendingProcessNew"/>
    <dgm:cxn modelId="{7CDBC9E8-2A83-486B-8B85-F5242E67C0CE}" type="presParOf" srcId="{F33C7519-A24A-4A8D-9D48-E9D9BF9D39F2}" destId="{8BCC344A-ED4D-41B9-89CB-E593FF71992B}" srcOrd="13" destOrd="0" presId="urn:microsoft.com/office/officeart/2016/7/layout/RepeatingBendingProcessNew"/>
    <dgm:cxn modelId="{15BD33C6-3B34-4EB8-B876-EE919CAC92CA}" type="presParOf" srcId="{8BCC344A-ED4D-41B9-89CB-E593FF71992B}" destId="{580CEDE7-2013-4CC2-9DD6-AB54745408BF}" srcOrd="0" destOrd="0" presId="urn:microsoft.com/office/officeart/2016/7/layout/RepeatingBendingProcessNew"/>
    <dgm:cxn modelId="{FDF1CECB-4E8D-4B5A-9881-734D3E4A5205}" type="presParOf" srcId="{F33C7519-A24A-4A8D-9D48-E9D9BF9D39F2}" destId="{45C7A512-A96C-426D-BBC4-0EF9F0485F18}" srcOrd="14" destOrd="0" presId="urn:microsoft.com/office/officeart/2016/7/layout/RepeatingBendingProcessNew"/>
    <dgm:cxn modelId="{BC55264E-ADA3-46C7-BE72-0A03BB431CA5}" type="presParOf" srcId="{F33C7519-A24A-4A8D-9D48-E9D9BF9D39F2}" destId="{760456F9-B4EF-448A-A989-0F9BDF35FBFA}" srcOrd="15" destOrd="0" presId="urn:microsoft.com/office/officeart/2016/7/layout/RepeatingBendingProcessNew"/>
    <dgm:cxn modelId="{CFCDCEC5-EB19-4E96-B9E0-72F218A28093}" type="presParOf" srcId="{760456F9-B4EF-448A-A989-0F9BDF35FBFA}" destId="{01D23FB4-5C0C-4894-875F-52C5951B346E}" srcOrd="0" destOrd="0" presId="urn:microsoft.com/office/officeart/2016/7/layout/RepeatingBendingProcessNew"/>
    <dgm:cxn modelId="{F18344A2-9496-4FC6-9321-8986A92C73F9}" type="presParOf" srcId="{F33C7519-A24A-4A8D-9D48-E9D9BF9D39F2}" destId="{14822268-E872-4086-A998-FFB8189C0EC2}" srcOrd="16" destOrd="0" presId="urn:microsoft.com/office/officeart/2016/7/layout/RepeatingBendingProcessNew"/>
    <dgm:cxn modelId="{332095F3-47C1-4D92-8CDB-A59C93CED3D0}" type="presParOf" srcId="{F33C7519-A24A-4A8D-9D48-E9D9BF9D39F2}" destId="{A469C6CD-815F-412B-BCE6-B4F9A1BFC29E}" srcOrd="17" destOrd="0" presId="urn:microsoft.com/office/officeart/2016/7/layout/RepeatingBendingProcessNew"/>
    <dgm:cxn modelId="{5BEA7D92-77B1-482F-A09E-9AF26482A902}" type="presParOf" srcId="{A469C6CD-815F-412B-BCE6-B4F9A1BFC29E}" destId="{E86BC10A-17D4-4CB9-B195-514F1E7C3535}" srcOrd="0" destOrd="0" presId="urn:microsoft.com/office/officeart/2016/7/layout/RepeatingBendingProcessNew"/>
    <dgm:cxn modelId="{262D986D-410A-4C32-A910-DC4CF26185D3}" type="presParOf" srcId="{F33C7519-A24A-4A8D-9D48-E9D9BF9D39F2}" destId="{860A56FB-EDE1-4AFB-93D7-ABF76F2C72A5}" srcOrd="18" destOrd="0" presId="urn:microsoft.com/office/officeart/2016/7/layout/RepeatingBendingProcessNew"/>
    <dgm:cxn modelId="{6DEF8117-9169-45DB-A6B3-3558F2EF83D4}" type="presParOf" srcId="{F33C7519-A24A-4A8D-9D48-E9D9BF9D39F2}" destId="{9EE40D53-6B77-4173-9D1C-B9A0871F27CF}" srcOrd="19" destOrd="0" presId="urn:microsoft.com/office/officeart/2016/7/layout/RepeatingBendingProcessNew"/>
    <dgm:cxn modelId="{9EE77F85-D4FC-49FD-8D60-BC017A371FA4}" type="presParOf" srcId="{9EE40D53-6B77-4173-9D1C-B9A0871F27CF}" destId="{C3E9015C-0091-4059-BFB3-78F6999FBD1A}" srcOrd="0" destOrd="0" presId="urn:microsoft.com/office/officeart/2016/7/layout/RepeatingBendingProcessNew"/>
    <dgm:cxn modelId="{7D537EFE-296A-450D-95E1-0317A201261E}" type="presParOf" srcId="{F33C7519-A24A-4A8D-9D48-E9D9BF9D39F2}" destId="{0C1A13FF-C5B9-44AD-8E18-E88E8DE94FAE}" srcOrd="20" destOrd="0" presId="urn:microsoft.com/office/officeart/2016/7/layout/RepeatingBendingProcessNew"/>
    <dgm:cxn modelId="{05317E63-580A-4CDF-B677-717B542B4B99}" type="presParOf" srcId="{F33C7519-A24A-4A8D-9D48-E9D9BF9D39F2}" destId="{6DF30010-85A0-413E-8423-CEDB8316CA22}" srcOrd="21" destOrd="0" presId="urn:microsoft.com/office/officeart/2016/7/layout/RepeatingBendingProcessNew"/>
    <dgm:cxn modelId="{8D7CACE1-0D02-4E37-AD7B-5DE989235E24}" type="presParOf" srcId="{6DF30010-85A0-413E-8423-CEDB8316CA22}" destId="{A036FCE9-E348-4321-897B-57C2D0C1A3C6}" srcOrd="0" destOrd="0" presId="urn:microsoft.com/office/officeart/2016/7/layout/RepeatingBendingProcessNew"/>
    <dgm:cxn modelId="{2AAC26AF-1574-4FEF-A26B-D77C6A455164}" type="presParOf" srcId="{F33C7519-A24A-4A8D-9D48-E9D9BF9D39F2}" destId="{B1421679-4291-48B4-932A-6D8BF6C22D8D}" srcOrd="22" destOrd="0" presId="urn:microsoft.com/office/officeart/2016/7/layout/RepeatingBendingProcessNew"/>
    <dgm:cxn modelId="{1A2B99E6-97B1-4BA2-9AC4-D2E4CFB57C7C}" type="presParOf" srcId="{F33C7519-A24A-4A8D-9D48-E9D9BF9D39F2}" destId="{36CEE7B2-EBB4-4ED2-8024-4A50501C227A}" srcOrd="23" destOrd="0" presId="urn:microsoft.com/office/officeart/2016/7/layout/RepeatingBendingProcessNew"/>
    <dgm:cxn modelId="{480AF4AA-3A0B-4CA8-9FF1-F0127234E349}" type="presParOf" srcId="{36CEE7B2-EBB4-4ED2-8024-4A50501C227A}" destId="{7AC56453-BA89-4D80-9D4C-052F9BE7963B}" srcOrd="0" destOrd="0" presId="urn:microsoft.com/office/officeart/2016/7/layout/RepeatingBendingProcessNew"/>
    <dgm:cxn modelId="{FE0E3040-B145-4F80-85AC-54A3BABFE996}" type="presParOf" srcId="{F33C7519-A24A-4A8D-9D48-E9D9BF9D39F2}" destId="{F6A680CE-5D43-448F-898F-962DC4373EEE}" srcOrd="24" destOrd="0" presId="urn:microsoft.com/office/officeart/2016/7/layout/RepeatingBendingProcessNew"/>
    <dgm:cxn modelId="{697CC4A4-1446-4FA5-9C8A-12A9B13FC00C}" type="presParOf" srcId="{F33C7519-A24A-4A8D-9D48-E9D9BF9D39F2}" destId="{8270980A-B027-468B-AB2E-2F3DFB5F7858}" srcOrd="25" destOrd="0" presId="urn:microsoft.com/office/officeart/2016/7/layout/RepeatingBendingProcessNew"/>
    <dgm:cxn modelId="{6940A09E-3062-4022-A43A-ED3952235D4B}" type="presParOf" srcId="{8270980A-B027-468B-AB2E-2F3DFB5F7858}" destId="{FC48EFBB-2486-4B9C-ACF1-C4625A4FE732}" srcOrd="0" destOrd="0" presId="urn:microsoft.com/office/officeart/2016/7/layout/RepeatingBendingProcessNew"/>
    <dgm:cxn modelId="{D5F6FBB5-0B79-4DC3-B75F-F3EC3AF2176F}" type="presParOf" srcId="{F33C7519-A24A-4A8D-9D48-E9D9BF9D39F2}" destId="{BB227035-06CC-4D04-A301-8CE7E7DB54B9}" srcOrd="26" destOrd="0" presId="urn:microsoft.com/office/officeart/2016/7/layout/RepeatingBendingProcessNew"/>
    <dgm:cxn modelId="{F9447546-320F-4229-94E7-E51BC66AB418}" type="presParOf" srcId="{F33C7519-A24A-4A8D-9D48-E9D9BF9D39F2}" destId="{61FC7D55-85F6-40B9-B0D0-F0F376411E0C}" srcOrd="27" destOrd="0" presId="urn:microsoft.com/office/officeart/2016/7/layout/RepeatingBendingProcessNew"/>
    <dgm:cxn modelId="{52A9C452-C8EC-45B3-ABAB-D8A7C842F354}" type="presParOf" srcId="{61FC7D55-85F6-40B9-B0D0-F0F376411E0C}" destId="{5DD01159-788F-450E-A9B3-6B2E20EBDB5A}" srcOrd="0" destOrd="0" presId="urn:microsoft.com/office/officeart/2016/7/layout/RepeatingBendingProcessNew"/>
    <dgm:cxn modelId="{A8876A69-F392-404F-809A-856A743591DA}" type="presParOf" srcId="{F33C7519-A24A-4A8D-9D48-E9D9BF9D39F2}" destId="{478D0A52-77C5-40FB-8573-2EE2F86C74EC}" srcOrd="28" destOrd="0" presId="urn:microsoft.com/office/officeart/2016/7/layout/RepeatingBendingProcessNew"/>
    <dgm:cxn modelId="{F8494941-5D92-49CD-A6AE-36D8485DE4A1}" type="presParOf" srcId="{F33C7519-A24A-4A8D-9D48-E9D9BF9D39F2}" destId="{9C361CE6-F9CA-4F25-B4FB-1EBE201D7B4B}" srcOrd="29" destOrd="0" presId="urn:microsoft.com/office/officeart/2016/7/layout/RepeatingBendingProcessNew"/>
    <dgm:cxn modelId="{2817ADDA-57E3-4FAB-BDAC-4601828FFE3D}" type="presParOf" srcId="{9C361CE6-F9CA-4F25-B4FB-1EBE201D7B4B}" destId="{C304FB99-ABCE-40D1-91DE-697B46C5316E}" srcOrd="0" destOrd="0" presId="urn:microsoft.com/office/officeart/2016/7/layout/RepeatingBendingProcessNew"/>
    <dgm:cxn modelId="{52B0F249-13AC-47E6-8CFF-53A73C6D5E98}" type="presParOf" srcId="{F33C7519-A24A-4A8D-9D48-E9D9BF9D39F2}" destId="{367BAF81-83C9-412C-9861-6E229B243AFD}" srcOrd="30" destOrd="0" presId="urn:microsoft.com/office/officeart/2016/7/layout/RepeatingBendingProcessNew"/>
    <dgm:cxn modelId="{7A15F7FF-82EE-4C4A-BB38-B3851EB037A8}" type="presParOf" srcId="{F33C7519-A24A-4A8D-9D48-E9D9BF9D39F2}" destId="{E6C7C34D-E6AA-4795-BA8C-80BF79765E55}" srcOrd="31" destOrd="0" presId="urn:microsoft.com/office/officeart/2016/7/layout/RepeatingBendingProcessNew"/>
    <dgm:cxn modelId="{2C235A54-1A63-47EA-B4FB-9B250D373783}" type="presParOf" srcId="{E6C7C34D-E6AA-4795-BA8C-80BF79765E55}" destId="{D4AECAF3-3915-4787-B725-E3685A16863D}" srcOrd="0" destOrd="0" presId="urn:microsoft.com/office/officeart/2016/7/layout/RepeatingBendingProcessNew"/>
    <dgm:cxn modelId="{BC9B9CE0-1A85-4FEC-B149-01680910F4F0}" type="presParOf" srcId="{F33C7519-A24A-4A8D-9D48-E9D9BF9D39F2}" destId="{6CBCA7D5-32C7-4631-928E-9891ECBC829B}" srcOrd="3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95F2CC-A0B3-4D9E-895C-CEB732131ACB}"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7D6C2E9C-F74F-4F63-A621-93F4AF2D58B4}">
      <dgm:prSet/>
      <dgm:spPr/>
      <dgm:t>
        <a:bodyPr/>
        <a:lstStyle/>
        <a:p>
          <a:r>
            <a:rPr lang="en-US" dirty="0"/>
            <a:t>Child Support/Alimony: the amounts received ONLY are included for eligibility, regardless of what is ordered to be received.</a:t>
          </a:r>
        </a:p>
      </dgm:t>
    </dgm:pt>
    <dgm:pt modelId="{D24C4B82-763A-4134-BD2C-2AD4F9C4C4C0}" type="parTrans" cxnId="{2F2D4688-2B46-433B-8DD9-2FFEEE6428C8}">
      <dgm:prSet/>
      <dgm:spPr/>
      <dgm:t>
        <a:bodyPr/>
        <a:lstStyle/>
        <a:p>
          <a:endParaRPr lang="en-US"/>
        </a:p>
      </dgm:t>
    </dgm:pt>
    <dgm:pt modelId="{0E993E9A-08E9-4E36-B3BE-979C96D1B854}" type="sibTrans" cxnId="{2F2D4688-2B46-433B-8DD9-2FFEEE6428C8}">
      <dgm:prSet/>
      <dgm:spPr/>
      <dgm:t>
        <a:bodyPr/>
        <a:lstStyle/>
        <a:p>
          <a:endParaRPr lang="en-US"/>
        </a:p>
      </dgm:t>
    </dgm:pt>
    <dgm:pt modelId="{83994D22-E990-4FA8-B30F-3486B2AA79C5}">
      <dgm:prSet custT="1"/>
      <dgm:spPr/>
      <dgm:t>
        <a:bodyPr/>
        <a:lstStyle/>
        <a:p>
          <a:r>
            <a:rPr lang="en-US" sz="3200" b="1" dirty="0">
              <a:solidFill>
                <a:schemeClr val="tx1"/>
              </a:solidFill>
            </a:rPr>
            <a:t>If</a:t>
          </a:r>
          <a:r>
            <a:rPr lang="en-US" sz="3200" b="1" dirty="0">
              <a:solidFill>
                <a:schemeClr val="accent5">
                  <a:lumMod val="75000"/>
                </a:schemeClr>
              </a:solidFill>
            </a:rPr>
            <a:t> </a:t>
          </a:r>
          <a:r>
            <a:rPr lang="en-US" sz="2800" dirty="0"/>
            <a:t>a  copy of a court order or other written payment agreement alone may not be sufficient verification of amounts received by a family. </a:t>
          </a:r>
        </a:p>
      </dgm:t>
    </dgm:pt>
    <dgm:pt modelId="{457329D6-D2C5-41A8-9330-2FCF8E675401}" type="parTrans" cxnId="{31A6FD31-8257-4C5D-A836-0C4425CB9169}">
      <dgm:prSet/>
      <dgm:spPr/>
      <dgm:t>
        <a:bodyPr/>
        <a:lstStyle/>
        <a:p>
          <a:endParaRPr lang="en-US"/>
        </a:p>
      </dgm:t>
    </dgm:pt>
    <dgm:pt modelId="{E73C4E29-E9B9-4355-BD0B-A3149F6A6239}" type="sibTrans" cxnId="{31A6FD31-8257-4C5D-A836-0C4425CB9169}">
      <dgm:prSet/>
      <dgm:spPr/>
      <dgm:t>
        <a:bodyPr/>
        <a:lstStyle/>
        <a:p>
          <a:endParaRPr lang="en-US"/>
        </a:p>
      </dgm:t>
    </dgm:pt>
    <dgm:pt modelId="{E860C6DE-8698-4AE6-BB36-B2D67E943585}" type="pres">
      <dgm:prSet presAssocID="{9A95F2CC-A0B3-4D9E-895C-CEB732131ACB}" presName="Name0" presStyleCnt="0">
        <dgm:presLayoutVars>
          <dgm:dir/>
          <dgm:animLvl val="lvl"/>
          <dgm:resizeHandles val="exact"/>
        </dgm:presLayoutVars>
      </dgm:prSet>
      <dgm:spPr/>
    </dgm:pt>
    <dgm:pt modelId="{86894CEB-429A-44B2-ADD4-3E8215896546}" type="pres">
      <dgm:prSet presAssocID="{83994D22-E990-4FA8-B30F-3486B2AA79C5}" presName="boxAndChildren" presStyleCnt="0"/>
      <dgm:spPr/>
    </dgm:pt>
    <dgm:pt modelId="{EFE2C037-F044-4C9A-B91A-52D41DBBEE7E}" type="pres">
      <dgm:prSet presAssocID="{83994D22-E990-4FA8-B30F-3486B2AA79C5}" presName="parentTextBox" presStyleLbl="node1" presStyleIdx="0" presStyleCnt="2"/>
      <dgm:spPr/>
    </dgm:pt>
    <dgm:pt modelId="{10D4128B-A2A4-4352-B90E-3A321436FC1F}" type="pres">
      <dgm:prSet presAssocID="{0E993E9A-08E9-4E36-B3BE-979C96D1B854}" presName="sp" presStyleCnt="0"/>
      <dgm:spPr/>
    </dgm:pt>
    <dgm:pt modelId="{FC0BEB73-04BE-44DC-94CD-10A15FC0C45A}" type="pres">
      <dgm:prSet presAssocID="{7D6C2E9C-F74F-4F63-A621-93F4AF2D58B4}" presName="arrowAndChildren" presStyleCnt="0"/>
      <dgm:spPr/>
    </dgm:pt>
    <dgm:pt modelId="{B148BD81-29B5-42F5-8429-408A50CE0E33}" type="pres">
      <dgm:prSet presAssocID="{7D6C2E9C-F74F-4F63-A621-93F4AF2D58B4}" presName="parentTextArrow" presStyleLbl="node1" presStyleIdx="1" presStyleCnt="2"/>
      <dgm:spPr/>
    </dgm:pt>
  </dgm:ptLst>
  <dgm:cxnLst>
    <dgm:cxn modelId="{7B20310C-206E-429A-A5B7-D02859EA4431}" type="presOf" srcId="{7D6C2E9C-F74F-4F63-A621-93F4AF2D58B4}" destId="{B148BD81-29B5-42F5-8429-408A50CE0E33}" srcOrd="0" destOrd="0" presId="urn:microsoft.com/office/officeart/2005/8/layout/process4"/>
    <dgm:cxn modelId="{31A6FD31-8257-4C5D-A836-0C4425CB9169}" srcId="{9A95F2CC-A0B3-4D9E-895C-CEB732131ACB}" destId="{83994D22-E990-4FA8-B30F-3486B2AA79C5}" srcOrd="1" destOrd="0" parTransId="{457329D6-D2C5-41A8-9330-2FCF8E675401}" sibTransId="{E73C4E29-E9B9-4355-BD0B-A3149F6A6239}"/>
    <dgm:cxn modelId="{2F2D4688-2B46-433B-8DD9-2FFEEE6428C8}" srcId="{9A95F2CC-A0B3-4D9E-895C-CEB732131ACB}" destId="{7D6C2E9C-F74F-4F63-A621-93F4AF2D58B4}" srcOrd="0" destOrd="0" parTransId="{D24C4B82-763A-4134-BD2C-2AD4F9C4C4C0}" sibTransId="{0E993E9A-08E9-4E36-B3BE-979C96D1B854}"/>
    <dgm:cxn modelId="{0EB12BAD-5386-4B77-B107-3A03C960291A}" type="presOf" srcId="{83994D22-E990-4FA8-B30F-3486B2AA79C5}" destId="{EFE2C037-F044-4C9A-B91A-52D41DBBEE7E}" srcOrd="0" destOrd="0" presId="urn:microsoft.com/office/officeart/2005/8/layout/process4"/>
    <dgm:cxn modelId="{C470CAF9-AC29-4856-AF88-B62B9A87C7B3}" type="presOf" srcId="{9A95F2CC-A0B3-4D9E-895C-CEB732131ACB}" destId="{E860C6DE-8698-4AE6-BB36-B2D67E943585}" srcOrd="0" destOrd="0" presId="urn:microsoft.com/office/officeart/2005/8/layout/process4"/>
    <dgm:cxn modelId="{D75B18E2-EF01-4C51-ABC7-0CCC850F6A54}" type="presParOf" srcId="{E860C6DE-8698-4AE6-BB36-B2D67E943585}" destId="{86894CEB-429A-44B2-ADD4-3E8215896546}" srcOrd="0" destOrd="0" presId="urn:microsoft.com/office/officeart/2005/8/layout/process4"/>
    <dgm:cxn modelId="{E46ABE5E-A2C8-4C18-B94B-760EC743B33A}" type="presParOf" srcId="{86894CEB-429A-44B2-ADD4-3E8215896546}" destId="{EFE2C037-F044-4C9A-B91A-52D41DBBEE7E}" srcOrd="0" destOrd="0" presId="urn:microsoft.com/office/officeart/2005/8/layout/process4"/>
    <dgm:cxn modelId="{F97955D3-047C-45AE-B7A2-0B67225B610F}" type="presParOf" srcId="{E860C6DE-8698-4AE6-BB36-B2D67E943585}" destId="{10D4128B-A2A4-4352-B90E-3A321436FC1F}" srcOrd="1" destOrd="0" presId="urn:microsoft.com/office/officeart/2005/8/layout/process4"/>
    <dgm:cxn modelId="{1F5C67F1-B26F-4BF9-8A14-82EBF792FD30}" type="presParOf" srcId="{E860C6DE-8698-4AE6-BB36-B2D67E943585}" destId="{FC0BEB73-04BE-44DC-94CD-10A15FC0C45A}" srcOrd="2" destOrd="0" presId="urn:microsoft.com/office/officeart/2005/8/layout/process4"/>
    <dgm:cxn modelId="{300FE42F-806C-4C4F-8239-E8D38F7F5D67}" type="presParOf" srcId="{FC0BEB73-04BE-44DC-94CD-10A15FC0C45A}" destId="{B148BD81-29B5-42F5-8429-408A50CE0E3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51F2BC-CB34-4CA8-BCE5-91488808E1A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9BB7CBF-C563-4105-815E-B04AF450B00E}">
      <dgm:prSet custT="1"/>
      <dgm:spPr/>
      <dgm:t>
        <a:bodyPr/>
        <a:lstStyle/>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dirty="0">
              <a:latin typeface="Amasis MT Pro Black" panose="02040A04050005020304" pitchFamily="18" charset="0"/>
            </a:rPr>
            <a:t>Staff are processing the 11/1/2025 certification for Cindy and Randy Jones, head of household and spouse.</a:t>
          </a:r>
        </a:p>
        <a:p>
          <a:endParaRPr lang="en-US" sz="2000" dirty="0"/>
        </a:p>
        <a:p>
          <a:endParaRPr lang="en-US" sz="2000" dirty="0"/>
        </a:p>
        <a:p>
          <a:endParaRPr lang="en-US" sz="1000" dirty="0"/>
        </a:p>
      </dgm:t>
    </dgm:pt>
    <dgm:pt modelId="{D401ED9C-763A-4E39-9665-6775BFB60C50}" type="parTrans" cxnId="{3A06B164-E248-4DE2-AB42-F40E0C724CB1}">
      <dgm:prSet/>
      <dgm:spPr/>
      <dgm:t>
        <a:bodyPr/>
        <a:lstStyle/>
        <a:p>
          <a:endParaRPr lang="en-US"/>
        </a:p>
      </dgm:t>
    </dgm:pt>
    <dgm:pt modelId="{6E87E1A5-4033-4906-ABD0-80E42568427F}" type="sibTrans" cxnId="{3A06B164-E248-4DE2-AB42-F40E0C724CB1}">
      <dgm:prSet/>
      <dgm:spPr/>
      <dgm:t>
        <a:bodyPr/>
        <a:lstStyle/>
        <a:p>
          <a:endParaRPr lang="en-US"/>
        </a:p>
      </dgm:t>
    </dgm:pt>
    <dgm:pt modelId="{E68E0DBD-4773-4E83-A5F4-C651739F86EA}">
      <dgm:prSet custT="1"/>
      <dgm:spPr/>
      <dgm:t>
        <a:bodyPr/>
        <a:lstStyle/>
        <a:p>
          <a:r>
            <a:rPr lang="en-US" sz="2000" dirty="0">
              <a:latin typeface="Amasis MT Pro Black" panose="02040A04050005020304" pitchFamily="18" charset="0"/>
            </a:rPr>
            <a:t>Cindy reported her monthly child support payment was reduced from $200 to $100 per month.</a:t>
          </a:r>
        </a:p>
        <a:p>
          <a:endParaRPr lang="en-US" sz="500" dirty="0"/>
        </a:p>
        <a:p>
          <a:endParaRPr lang="en-US" sz="500" dirty="0"/>
        </a:p>
      </dgm:t>
    </dgm:pt>
    <dgm:pt modelId="{CB62712D-44E2-4CE1-9865-66D7B98E4360}" type="parTrans" cxnId="{B1472426-F9F6-40C0-94E3-32F31546FE9A}">
      <dgm:prSet/>
      <dgm:spPr/>
      <dgm:t>
        <a:bodyPr/>
        <a:lstStyle/>
        <a:p>
          <a:endParaRPr lang="en-US"/>
        </a:p>
      </dgm:t>
    </dgm:pt>
    <dgm:pt modelId="{B3CC947E-C888-447A-A35B-0E4AFB88FA7E}" type="sibTrans" cxnId="{B1472426-F9F6-40C0-94E3-32F31546FE9A}">
      <dgm:prSet/>
      <dgm:spPr/>
      <dgm:t>
        <a:bodyPr/>
        <a:lstStyle/>
        <a:p>
          <a:endParaRPr lang="en-US"/>
        </a:p>
      </dgm:t>
    </dgm:pt>
    <dgm:pt modelId="{D4E63D1F-2A92-45B0-9D30-382F9331C2DB}">
      <dgm:prSet custT="1"/>
      <dgm:spPr/>
      <dgm:t>
        <a:bodyPr/>
        <a:lstStyle/>
        <a:p>
          <a:pPr algn="l"/>
          <a:endParaRPr lang="en-US" sz="500" dirty="0">
            <a:latin typeface="Amasis MT Pro Black" panose="02040A04050005020304" pitchFamily="18" charset="0"/>
          </a:endParaRPr>
        </a:p>
        <a:p>
          <a:pPr algn="l"/>
          <a:endParaRPr lang="en-US" sz="500" dirty="0">
            <a:latin typeface="Amasis MT Pro Black" panose="02040A04050005020304" pitchFamily="18" charset="0"/>
          </a:endParaRPr>
        </a:p>
        <a:p>
          <a:pPr algn="l"/>
          <a:endParaRPr lang="en-US" sz="1800" dirty="0">
            <a:latin typeface="Amasis MT Pro Black" panose="02040A04050005020304" pitchFamily="18" charset="0"/>
          </a:endParaRPr>
        </a:p>
        <a:p>
          <a:pPr algn="l"/>
          <a:r>
            <a:rPr lang="en-US" sz="1600" dirty="0">
              <a:latin typeface="Amasis MT Pro Black" panose="02040A04050005020304" pitchFamily="18" charset="0"/>
            </a:rPr>
            <a:t>The family submitted a child support pay history report from the Attorney General that documents regular $100 monthly child support payments beginning 3/1/2025 through the current month. Process the certification effective 11/1/2025 using current annual child support income determined, $1,200.</a:t>
          </a:r>
        </a:p>
        <a:p>
          <a:pPr algn="l"/>
          <a:endParaRPr lang="en-US" sz="500" dirty="0">
            <a:latin typeface="Amasis MT Pro Black" panose="02040A04050005020304" pitchFamily="18" charset="0"/>
          </a:endParaRPr>
        </a:p>
        <a:p>
          <a:pPr algn="l"/>
          <a:endParaRPr lang="en-US" sz="500" dirty="0">
            <a:latin typeface="Amasis MT Pro Black" panose="02040A04050005020304" pitchFamily="18" charset="0"/>
          </a:endParaRPr>
        </a:p>
        <a:p>
          <a:pPr algn="l"/>
          <a:endParaRPr lang="en-US" sz="500" dirty="0"/>
        </a:p>
      </dgm:t>
    </dgm:pt>
    <dgm:pt modelId="{00FCE1C4-EA3E-40DA-90C1-B551D89A19A7}" type="parTrans" cxnId="{C32FC2BA-900A-4188-9278-CFC0D88B22A4}">
      <dgm:prSet/>
      <dgm:spPr/>
      <dgm:t>
        <a:bodyPr/>
        <a:lstStyle/>
        <a:p>
          <a:endParaRPr lang="en-US"/>
        </a:p>
      </dgm:t>
    </dgm:pt>
    <dgm:pt modelId="{FB7B9240-E460-48E3-B90E-756756BD01E4}" type="sibTrans" cxnId="{C32FC2BA-900A-4188-9278-CFC0D88B22A4}">
      <dgm:prSet/>
      <dgm:spPr/>
      <dgm:t>
        <a:bodyPr/>
        <a:lstStyle/>
        <a:p>
          <a:endParaRPr lang="en-US"/>
        </a:p>
      </dgm:t>
    </dgm:pt>
    <dgm:pt modelId="{8E1C5576-4D7C-4FF9-A834-76A66FD01354}" type="pres">
      <dgm:prSet presAssocID="{EE51F2BC-CB34-4CA8-BCE5-91488808E1A6}" presName="linear" presStyleCnt="0">
        <dgm:presLayoutVars>
          <dgm:animLvl val="lvl"/>
          <dgm:resizeHandles val="exact"/>
        </dgm:presLayoutVars>
      </dgm:prSet>
      <dgm:spPr/>
    </dgm:pt>
    <dgm:pt modelId="{67B23B7D-FBD2-4B5D-9737-6BB2664118E4}" type="pres">
      <dgm:prSet presAssocID="{09BB7CBF-C563-4105-815E-B04AF450B00E}" presName="parentText" presStyleLbl="node1" presStyleIdx="0" presStyleCnt="3" custScaleY="129661">
        <dgm:presLayoutVars>
          <dgm:chMax val="0"/>
          <dgm:bulletEnabled val="1"/>
        </dgm:presLayoutVars>
      </dgm:prSet>
      <dgm:spPr/>
    </dgm:pt>
    <dgm:pt modelId="{31C13260-FE60-45C9-A51A-0B3C436D44B9}" type="pres">
      <dgm:prSet presAssocID="{6E87E1A5-4033-4906-ABD0-80E42568427F}" presName="spacer" presStyleCnt="0"/>
      <dgm:spPr/>
    </dgm:pt>
    <dgm:pt modelId="{5415C72E-BD89-4785-BFC9-A9C1285E51E0}" type="pres">
      <dgm:prSet presAssocID="{E68E0DBD-4773-4E83-A5F4-C651739F86EA}" presName="parentText" presStyleLbl="node1" presStyleIdx="1" presStyleCnt="3">
        <dgm:presLayoutVars>
          <dgm:chMax val="0"/>
          <dgm:bulletEnabled val="1"/>
        </dgm:presLayoutVars>
      </dgm:prSet>
      <dgm:spPr/>
    </dgm:pt>
    <dgm:pt modelId="{9B156C78-0771-4BAD-9701-107110D67ED4}" type="pres">
      <dgm:prSet presAssocID="{B3CC947E-C888-447A-A35B-0E4AFB88FA7E}" presName="spacer" presStyleCnt="0"/>
      <dgm:spPr/>
    </dgm:pt>
    <dgm:pt modelId="{A84D4545-5A20-4D23-A391-6481B5913FF1}" type="pres">
      <dgm:prSet presAssocID="{D4E63D1F-2A92-45B0-9D30-382F9331C2DB}" presName="parentText" presStyleLbl="node1" presStyleIdx="2" presStyleCnt="3" custScaleY="149407" custLinFactNeighborX="-948">
        <dgm:presLayoutVars>
          <dgm:chMax val="0"/>
          <dgm:bulletEnabled val="1"/>
        </dgm:presLayoutVars>
      </dgm:prSet>
      <dgm:spPr/>
    </dgm:pt>
  </dgm:ptLst>
  <dgm:cxnLst>
    <dgm:cxn modelId="{B1472426-F9F6-40C0-94E3-32F31546FE9A}" srcId="{EE51F2BC-CB34-4CA8-BCE5-91488808E1A6}" destId="{E68E0DBD-4773-4E83-A5F4-C651739F86EA}" srcOrd="1" destOrd="0" parTransId="{CB62712D-44E2-4CE1-9865-66D7B98E4360}" sibTransId="{B3CC947E-C888-447A-A35B-0E4AFB88FA7E}"/>
    <dgm:cxn modelId="{3A06B164-E248-4DE2-AB42-F40E0C724CB1}" srcId="{EE51F2BC-CB34-4CA8-BCE5-91488808E1A6}" destId="{09BB7CBF-C563-4105-815E-B04AF450B00E}" srcOrd="0" destOrd="0" parTransId="{D401ED9C-763A-4E39-9665-6775BFB60C50}" sibTransId="{6E87E1A5-4033-4906-ABD0-80E42568427F}"/>
    <dgm:cxn modelId="{FB2C874F-F8C6-4E4C-B9E6-EE27BB309B61}" type="presOf" srcId="{09BB7CBF-C563-4105-815E-B04AF450B00E}" destId="{67B23B7D-FBD2-4B5D-9737-6BB2664118E4}" srcOrd="0" destOrd="0" presId="urn:microsoft.com/office/officeart/2005/8/layout/vList2"/>
    <dgm:cxn modelId="{49FE0AB8-7036-410E-AD6F-EFD2D08E7B95}" type="presOf" srcId="{D4E63D1F-2A92-45B0-9D30-382F9331C2DB}" destId="{A84D4545-5A20-4D23-A391-6481B5913FF1}" srcOrd="0" destOrd="0" presId="urn:microsoft.com/office/officeart/2005/8/layout/vList2"/>
    <dgm:cxn modelId="{C32FC2BA-900A-4188-9278-CFC0D88B22A4}" srcId="{EE51F2BC-CB34-4CA8-BCE5-91488808E1A6}" destId="{D4E63D1F-2A92-45B0-9D30-382F9331C2DB}" srcOrd="2" destOrd="0" parTransId="{00FCE1C4-EA3E-40DA-90C1-B551D89A19A7}" sibTransId="{FB7B9240-E460-48E3-B90E-756756BD01E4}"/>
    <dgm:cxn modelId="{8BBEC1BE-7BD2-4F76-BD20-8A78F526C773}" type="presOf" srcId="{E68E0DBD-4773-4E83-A5F4-C651739F86EA}" destId="{5415C72E-BD89-4785-BFC9-A9C1285E51E0}" srcOrd="0" destOrd="0" presId="urn:microsoft.com/office/officeart/2005/8/layout/vList2"/>
    <dgm:cxn modelId="{F2DE7FCD-3C53-4DA2-94C5-E8BAF58247F9}" type="presOf" srcId="{EE51F2BC-CB34-4CA8-BCE5-91488808E1A6}" destId="{8E1C5576-4D7C-4FF9-A834-76A66FD01354}" srcOrd="0" destOrd="0" presId="urn:microsoft.com/office/officeart/2005/8/layout/vList2"/>
    <dgm:cxn modelId="{D23DECC8-325B-4AFA-B9C4-31554BF7B9D6}" type="presParOf" srcId="{8E1C5576-4D7C-4FF9-A834-76A66FD01354}" destId="{67B23B7D-FBD2-4B5D-9737-6BB2664118E4}" srcOrd="0" destOrd="0" presId="urn:microsoft.com/office/officeart/2005/8/layout/vList2"/>
    <dgm:cxn modelId="{37F3BCE7-4F8E-41D5-BEEC-253FAD615275}" type="presParOf" srcId="{8E1C5576-4D7C-4FF9-A834-76A66FD01354}" destId="{31C13260-FE60-45C9-A51A-0B3C436D44B9}" srcOrd="1" destOrd="0" presId="urn:microsoft.com/office/officeart/2005/8/layout/vList2"/>
    <dgm:cxn modelId="{C0F15150-0DFE-4C2C-B251-DF99F2BAD1AA}" type="presParOf" srcId="{8E1C5576-4D7C-4FF9-A834-76A66FD01354}" destId="{5415C72E-BD89-4785-BFC9-A9C1285E51E0}" srcOrd="2" destOrd="0" presId="urn:microsoft.com/office/officeart/2005/8/layout/vList2"/>
    <dgm:cxn modelId="{9A62C4A9-F626-45CD-BAAE-923435FEA0A7}" type="presParOf" srcId="{8E1C5576-4D7C-4FF9-A834-76A66FD01354}" destId="{9B156C78-0771-4BAD-9701-107110D67ED4}" srcOrd="3" destOrd="0" presId="urn:microsoft.com/office/officeart/2005/8/layout/vList2"/>
    <dgm:cxn modelId="{0E453B81-B1AE-401D-B80D-53AB4547AA65}" type="presParOf" srcId="{8E1C5576-4D7C-4FF9-A834-76A66FD01354}" destId="{A84D4545-5A20-4D23-A391-6481B5913FF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8D66C9-0640-4584-A3A8-EC7E98BCA96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597D09B-D9D1-4E1C-B579-9E0218DE80F7}">
      <dgm:prSet/>
      <dgm:spPr/>
      <dgm:t>
        <a:bodyPr/>
        <a:lstStyle/>
        <a:p>
          <a:pPr>
            <a:lnSpc>
              <a:spcPct val="100000"/>
            </a:lnSpc>
          </a:pPr>
          <a:r>
            <a:rPr lang="en-US" dirty="0">
              <a:latin typeface="Amasis MT Pro Black" panose="02040A04050005020304" pitchFamily="18" charset="0"/>
            </a:rPr>
            <a:t>Net family assets are defined as the net cash value of </a:t>
          </a:r>
          <a:r>
            <a:rPr lang="en-US" b="1" dirty="0">
              <a:latin typeface="Amasis MT Pro Black" panose="02040A04050005020304" pitchFamily="18" charset="0"/>
            </a:rPr>
            <a:t>all assets owned by the family, after deducting reasonable costs that would be incurred in disposing of real property, savings, stocks, bonds, and other forms of investment, except as excluded.</a:t>
          </a:r>
          <a:endParaRPr lang="en-US" dirty="0">
            <a:latin typeface="Amasis MT Pro Black" panose="02040A04050005020304" pitchFamily="18" charset="0"/>
          </a:endParaRPr>
        </a:p>
      </dgm:t>
    </dgm:pt>
    <dgm:pt modelId="{6AEB2E20-F554-41BB-B7E7-C8092815285C}" type="parTrans" cxnId="{C813547C-2046-44DB-AA6D-F84D52B258C8}">
      <dgm:prSet/>
      <dgm:spPr/>
      <dgm:t>
        <a:bodyPr/>
        <a:lstStyle/>
        <a:p>
          <a:endParaRPr lang="en-US"/>
        </a:p>
      </dgm:t>
    </dgm:pt>
    <dgm:pt modelId="{FBCA66AF-EA99-4768-AC8A-F54F0D52902E}" type="sibTrans" cxnId="{C813547C-2046-44DB-AA6D-F84D52B258C8}">
      <dgm:prSet/>
      <dgm:spPr/>
      <dgm:t>
        <a:bodyPr/>
        <a:lstStyle/>
        <a:p>
          <a:endParaRPr lang="en-US"/>
        </a:p>
      </dgm:t>
    </dgm:pt>
    <dgm:pt modelId="{E7E4D0B8-50CD-4AA3-ACA5-D9D9CAA09B3B}">
      <dgm:prSet/>
      <dgm:spPr/>
      <dgm:t>
        <a:bodyPr/>
        <a:lstStyle/>
        <a:p>
          <a:pPr>
            <a:lnSpc>
              <a:spcPct val="100000"/>
            </a:lnSpc>
          </a:pPr>
          <a:r>
            <a:rPr lang="en-US" dirty="0">
              <a:latin typeface="Amasis MT Pro Black" panose="02040A04050005020304" pitchFamily="18" charset="0"/>
            </a:rPr>
            <a:t>There are now three categories of assets, necessary personal property, non-necessary personal property and real property. Assets disposed of for less than fair market value (not in a divorce, foreclosure or bankruptcy sale) are included in net family assets for two years after the date of disposal.</a:t>
          </a:r>
        </a:p>
      </dgm:t>
    </dgm:pt>
    <dgm:pt modelId="{1F77789A-2716-4B5A-B719-1C6772479426}" type="parTrans" cxnId="{0FFA9D1F-2EA1-4426-920C-20660BAE6507}">
      <dgm:prSet/>
      <dgm:spPr/>
      <dgm:t>
        <a:bodyPr/>
        <a:lstStyle/>
        <a:p>
          <a:endParaRPr lang="en-US"/>
        </a:p>
      </dgm:t>
    </dgm:pt>
    <dgm:pt modelId="{BEF21913-1EB2-4838-9D8E-75A96F1AB669}" type="sibTrans" cxnId="{0FFA9D1F-2EA1-4426-920C-20660BAE6507}">
      <dgm:prSet/>
      <dgm:spPr/>
      <dgm:t>
        <a:bodyPr/>
        <a:lstStyle/>
        <a:p>
          <a:endParaRPr lang="en-US"/>
        </a:p>
      </dgm:t>
    </dgm:pt>
    <dgm:pt modelId="{AFF925B9-1A89-45D1-B196-DBE06845BDE2}">
      <dgm:prSet/>
      <dgm:spPr/>
      <dgm:t>
        <a:bodyPr/>
        <a:lstStyle/>
        <a:p>
          <a:pPr>
            <a:lnSpc>
              <a:spcPct val="100000"/>
            </a:lnSpc>
          </a:pPr>
          <a:r>
            <a:rPr lang="en-US" dirty="0">
              <a:latin typeface="Amasis MT Pro Black" panose="02040A04050005020304" pitchFamily="18" charset="0"/>
            </a:rPr>
            <a:t>For example, if a family gave away a home with a net value of $80,000, the value of the home </a:t>
          </a:r>
          <a:r>
            <a:rPr lang="en-US" dirty="0">
              <a:solidFill>
                <a:schemeClr val="tx1"/>
              </a:solidFill>
              <a:latin typeface="Amasis MT Pro Black" panose="02040A04050005020304" pitchFamily="18" charset="0"/>
            </a:rPr>
            <a:t>may</a:t>
          </a:r>
          <a:r>
            <a:rPr lang="en-US" dirty="0">
              <a:latin typeface="Amasis MT Pro Black" panose="02040A04050005020304" pitchFamily="18" charset="0"/>
            </a:rPr>
            <a:t> be included in the calculation of net family assets for two years following the transfer of property. If a family sold a home for less than fair market value, the difference between the value and the amount for which they sold it would be included in net family assets for two years following the transfer of property.</a:t>
          </a:r>
        </a:p>
      </dgm:t>
    </dgm:pt>
    <dgm:pt modelId="{63105CFA-65A6-4295-A1D9-136831E54CD2}" type="parTrans" cxnId="{1FFF4C6A-3D44-404B-836B-D68AB6B78E23}">
      <dgm:prSet/>
      <dgm:spPr/>
      <dgm:t>
        <a:bodyPr/>
        <a:lstStyle/>
        <a:p>
          <a:endParaRPr lang="en-US"/>
        </a:p>
      </dgm:t>
    </dgm:pt>
    <dgm:pt modelId="{4B9B1513-853F-4AAF-A4F6-4E4073EAF379}" type="sibTrans" cxnId="{1FFF4C6A-3D44-404B-836B-D68AB6B78E23}">
      <dgm:prSet/>
      <dgm:spPr/>
      <dgm:t>
        <a:bodyPr/>
        <a:lstStyle/>
        <a:p>
          <a:endParaRPr lang="en-US"/>
        </a:p>
      </dgm:t>
    </dgm:pt>
    <dgm:pt modelId="{CC680A3C-B997-47BE-8A26-CB7948D412F2}">
      <dgm:prSet/>
      <dgm:spPr/>
      <dgm:t>
        <a:bodyPr/>
        <a:lstStyle/>
        <a:p>
          <a:pPr>
            <a:lnSpc>
              <a:spcPct val="100000"/>
            </a:lnSpc>
          </a:pPr>
          <a:r>
            <a:rPr lang="en-US" dirty="0">
              <a:latin typeface="Amasis MT Pro Black" panose="02040A04050005020304" pitchFamily="18" charset="0"/>
            </a:rPr>
            <a:t>Assets with negative equity will be considered $0 for the purposes of calculating net family assets.</a:t>
          </a:r>
        </a:p>
        <a:p>
          <a:pPr>
            <a:lnSpc>
              <a:spcPct val="100000"/>
            </a:lnSpc>
          </a:pPr>
          <a:r>
            <a:rPr lang="en-US" dirty="0">
              <a:latin typeface="Amasis MT Pro Black" panose="02040A04050005020304" pitchFamily="18" charset="0"/>
            </a:rPr>
            <a:t>An asset moved to a retirement account held by a member of the family is not considered to be an asset disposed of for less than fair market value.</a:t>
          </a:r>
        </a:p>
      </dgm:t>
    </dgm:pt>
    <dgm:pt modelId="{87CFCFDC-8322-47F2-86FC-3EDFDE4F9912}" type="parTrans" cxnId="{F1BE9A08-4B9E-411A-A614-8C866332AD17}">
      <dgm:prSet/>
      <dgm:spPr/>
      <dgm:t>
        <a:bodyPr/>
        <a:lstStyle/>
        <a:p>
          <a:endParaRPr lang="en-US"/>
        </a:p>
      </dgm:t>
    </dgm:pt>
    <dgm:pt modelId="{5BA0FFBB-E653-4C24-9343-34F03EA4BEC0}" type="sibTrans" cxnId="{F1BE9A08-4B9E-411A-A614-8C866332AD17}">
      <dgm:prSet/>
      <dgm:spPr/>
      <dgm:t>
        <a:bodyPr/>
        <a:lstStyle/>
        <a:p>
          <a:endParaRPr lang="en-US"/>
        </a:p>
      </dgm:t>
    </dgm:pt>
    <dgm:pt modelId="{F1AC8B4F-1BD4-4726-9B27-359CAA9000D7}" type="pres">
      <dgm:prSet presAssocID="{0F8D66C9-0640-4584-A3A8-EC7E98BCA968}" presName="root" presStyleCnt="0">
        <dgm:presLayoutVars>
          <dgm:dir/>
          <dgm:resizeHandles val="exact"/>
        </dgm:presLayoutVars>
      </dgm:prSet>
      <dgm:spPr/>
    </dgm:pt>
    <dgm:pt modelId="{A69DD3AC-7DAB-4DA0-A377-79247F22D25B}" type="pres">
      <dgm:prSet presAssocID="{0597D09B-D9D1-4E1C-B579-9E0218DE80F7}" presName="compNode" presStyleCnt="0"/>
      <dgm:spPr/>
    </dgm:pt>
    <dgm:pt modelId="{0BD94DF0-75B6-49FD-90E2-047F7F14045B}" type="pres">
      <dgm:prSet presAssocID="{0597D09B-D9D1-4E1C-B579-9E0218DE80F7}" presName="bgRect" presStyleLbl="bgShp" presStyleIdx="0" presStyleCnt="4"/>
      <dgm:spPr/>
    </dgm:pt>
    <dgm:pt modelId="{478D29A4-E641-4308-A253-12C58926B2DC}" type="pres">
      <dgm:prSet presAssocID="{0597D09B-D9D1-4E1C-B579-9E0218DE80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E7EF817-1B23-4FA9-852C-63E3F4EDF027}" type="pres">
      <dgm:prSet presAssocID="{0597D09B-D9D1-4E1C-B579-9E0218DE80F7}" presName="spaceRect" presStyleCnt="0"/>
      <dgm:spPr/>
    </dgm:pt>
    <dgm:pt modelId="{66C0D6EE-027A-497C-B747-47E31EB22C7A}" type="pres">
      <dgm:prSet presAssocID="{0597D09B-D9D1-4E1C-B579-9E0218DE80F7}" presName="parTx" presStyleLbl="revTx" presStyleIdx="0" presStyleCnt="4">
        <dgm:presLayoutVars>
          <dgm:chMax val="0"/>
          <dgm:chPref val="0"/>
        </dgm:presLayoutVars>
      </dgm:prSet>
      <dgm:spPr/>
    </dgm:pt>
    <dgm:pt modelId="{5B7E58A4-60FF-4187-835F-1D7DA0B8F02C}" type="pres">
      <dgm:prSet presAssocID="{FBCA66AF-EA99-4768-AC8A-F54F0D52902E}" presName="sibTrans" presStyleCnt="0"/>
      <dgm:spPr/>
    </dgm:pt>
    <dgm:pt modelId="{BB00FF36-B5CD-4E3A-9F3D-00512B3C0530}" type="pres">
      <dgm:prSet presAssocID="{CC680A3C-B997-47BE-8A26-CB7948D412F2}" presName="compNode" presStyleCnt="0"/>
      <dgm:spPr/>
    </dgm:pt>
    <dgm:pt modelId="{910E6C89-54DB-4716-9A8C-C90F5C2C6B95}" type="pres">
      <dgm:prSet presAssocID="{CC680A3C-B997-47BE-8A26-CB7948D412F2}" presName="bgRect" presStyleLbl="bgShp" presStyleIdx="1" presStyleCnt="4"/>
      <dgm:spPr/>
    </dgm:pt>
    <dgm:pt modelId="{AB191B27-3743-4F12-A1A0-3459D156ECE8}" type="pres">
      <dgm:prSet presAssocID="{CC680A3C-B997-47BE-8A26-CB7948D412F2}" presName="iconRect" presStyleLbl="node1" presStyleIdx="1" presStyleCnt="4"/>
      <dgm:spPr/>
    </dgm:pt>
    <dgm:pt modelId="{6B522C44-8EC1-4962-A985-E770FBD20943}" type="pres">
      <dgm:prSet presAssocID="{CC680A3C-B997-47BE-8A26-CB7948D412F2}" presName="spaceRect" presStyleCnt="0"/>
      <dgm:spPr/>
    </dgm:pt>
    <dgm:pt modelId="{E5686DAD-929F-4BB8-857F-604B0BFEFD0F}" type="pres">
      <dgm:prSet presAssocID="{CC680A3C-B997-47BE-8A26-CB7948D412F2}" presName="parTx" presStyleLbl="revTx" presStyleIdx="1" presStyleCnt="4">
        <dgm:presLayoutVars>
          <dgm:chMax val="0"/>
          <dgm:chPref val="0"/>
        </dgm:presLayoutVars>
      </dgm:prSet>
      <dgm:spPr/>
    </dgm:pt>
    <dgm:pt modelId="{1C2BA847-56B9-41E1-969E-BA709D537262}" type="pres">
      <dgm:prSet presAssocID="{5BA0FFBB-E653-4C24-9343-34F03EA4BEC0}" presName="sibTrans" presStyleCnt="0"/>
      <dgm:spPr/>
    </dgm:pt>
    <dgm:pt modelId="{C82E23BB-9FB4-4017-A736-D7A873ACE5A7}" type="pres">
      <dgm:prSet presAssocID="{E7E4D0B8-50CD-4AA3-ACA5-D9D9CAA09B3B}" presName="compNode" presStyleCnt="0"/>
      <dgm:spPr/>
    </dgm:pt>
    <dgm:pt modelId="{9C7FAFDE-4CD5-4F1A-A03C-EE7AFE5033F3}" type="pres">
      <dgm:prSet presAssocID="{E7E4D0B8-50CD-4AA3-ACA5-D9D9CAA09B3B}" presName="bgRect" presStyleLbl="bgShp" presStyleIdx="2" presStyleCnt="4"/>
      <dgm:spPr/>
    </dgm:pt>
    <dgm:pt modelId="{8AAD2713-4604-4D94-BF0E-CF87DEB1553A}" type="pres">
      <dgm:prSet presAssocID="{E7E4D0B8-50CD-4AA3-ACA5-D9D9CAA09B3B}"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a:ext>
      </dgm:extLst>
    </dgm:pt>
    <dgm:pt modelId="{5D92CCDD-2AB9-41A6-A4AA-FE42DE73A6AA}" type="pres">
      <dgm:prSet presAssocID="{E7E4D0B8-50CD-4AA3-ACA5-D9D9CAA09B3B}" presName="spaceRect" presStyleCnt="0"/>
      <dgm:spPr/>
    </dgm:pt>
    <dgm:pt modelId="{67ACF0B0-862B-488C-BCF3-4D31495F47A7}" type="pres">
      <dgm:prSet presAssocID="{E7E4D0B8-50CD-4AA3-ACA5-D9D9CAA09B3B}" presName="parTx" presStyleLbl="revTx" presStyleIdx="2" presStyleCnt="4">
        <dgm:presLayoutVars>
          <dgm:chMax val="0"/>
          <dgm:chPref val="0"/>
        </dgm:presLayoutVars>
      </dgm:prSet>
      <dgm:spPr/>
    </dgm:pt>
    <dgm:pt modelId="{63B2B5DD-A15E-45F9-BCAB-69E170338B83}" type="pres">
      <dgm:prSet presAssocID="{BEF21913-1EB2-4838-9D8E-75A96F1AB669}" presName="sibTrans" presStyleCnt="0"/>
      <dgm:spPr/>
    </dgm:pt>
    <dgm:pt modelId="{5ADB4F00-AC22-4C5F-8D58-6461F62A8FC8}" type="pres">
      <dgm:prSet presAssocID="{AFF925B9-1A89-45D1-B196-DBE06845BDE2}" presName="compNode" presStyleCnt="0"/>
      <dgm:spPr/>
    </dgm:pt>
    <dgm:pt modelId="{4B3C823D-156F-4C9E-8C59-59E3B2824F6E}" type="pres">
      <dgm:prSet presAssocID="{AFF925B9-1A89-45D1-B196-DBE06845BDE2}" presName="bgRect" presStyleLbl="bgShp" presStyleIdx="3" presStyleCnt="4" custScaleY="131366"/>
      <dgm:spPr/>
    </dgm:pt>
    <dgm:pt modelId="{935BFD68-678E-4663-AB50-E69C593FA319}" type="pres">
      <dgm:prSet presAssocID="{AFF925B9-1A89-45D1-B196-DBE06845BDE2}"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EB440953-27B5-4F00-8488-E2951EA983D7}" type="pres">
      <dgm:prSet presAssocID="{AFF925B9-1A89-45D1-B196-DBE06845BDE2}" presName="spaceRect" presStyleCnt="0"/>
      <dgm:spPr/>
    </dgm:pt>
    <dgm:pt modelId="{91055F59-5723-4621-92BB-D3486EB15DEF}" type="pres">
      <dgm:prSet presAssocID="{AFF925B9-1A89-45D1-B196-DBE06845BDE2}" presName="parTx" presStyleLbl="revTx" presStyleIdx="3" presStyleCnt="4">
        <dgm:presLayoutVars>
          <dgm:chMax val="0"/>
          <dgm:chPref val="0"/>
        </dgm:presLayoutVars>
      </dgm:prSet>
      <dgm:spPr/>
    </dgm:pt>
  </dgm:ptLst>
  <dgm:cxnLst>
    <dgm:cxn modelId="{F1BE9A08-4B9E-411A-A614-8C866332AD17}" srcId="{0F8D66C9-0640-4584-A3A8-EC7E98BCA968}" destId="{CC680A3C-B997-47BE-8A26-CB7948D412F2}" srcOrd="1" destOrd="0" parTransId="{87CFCFDC-8322-47F2-86FC-3EDFDE4F9912}" sibTransId="{5BA0FFBB-E653-4C24-9343-34F03EA4BEC0}"/>
    <dgm:cxn modelId="{0FFA9D1F-2EA1-4426-920C-20660BAE6507}" srcId="{0F8D66C9-0640-4584-A3A8-EC7E98BCA968}" destId="{E7E4D0B8-50CD-4AA3-ACA5-D9D9CAA09B3B}" srcOrd="2" destOrd="0" parTransId="{1F77789A-2716-4B5A-B719-1C6772479426}" sibTransId="{BEF21913-1EB2-4838-9D8E-75A96F1AB669}"/>
    <dgm:cxn modelId="{66C5C238-5307-4648-B464-0DA01527D984}" type="presOf" srcId="{CC680A3C-B997-47BE-8A26-CB7948D412F2}" destId="{E5686DAD-929F-4BB8-857F-604B0BFEFD0F}" srcOrd="0" destOrd="0" presId="urn:microsoft.com/office/officeart/2018/2/layout/IconVerticalSolidList"/>
    <dgm:cxn modelId="{826D2F39-7C79-4B11-87B2-960E0431C4C8}" type="presOf" srcId="{0597D09B-D9D1-4E1C-B579-9E0218DE80F7}" destId="{66C0D6EE-027A-497C-B747-47E31EB22C7A}" srcOrd="0" destOrd="0" presId="urn:microsoft.com/office/officeart/2018/2/layout/IconVerticalSolidList"/>
    <dgm:cxn modelId="{1FFF4C6A-3D44-404B-836B-D68AB6B78E23}" srcId="{0F8D66C9-0640-4584-A3A8-EC7E98BCA968}" destId="{AFF925B9-1A89-45D1-B196-DBE06845BDE2}" srcOrd="3" destOrd="0" parTransId="{63105CFA-65A6-4295-A1D9-136831E54CD2}" sibTransId="{4B9B1513-853F-4AAF-A4F6-4E4073EAF379}"/>
    <dgm:cxn modelId="{61C47C6E-7C72-4E08-A8DB-E98A23188E91}" type="presOf" srcId="{0F8D66C9-0640-4584-A3A8-EC7E98BCA968}" destId="{F1AC8B4F-1BD4-4726-9B27-359CAA9000D7}" srcOrd="0" destOrd="0" presId="urn:microsoft.com/office/officeart/2018/2/layout/IconVerticalSolidList"/>
    <dgm:cxn modelId="{60ACD651-A27A-4AFD-B865-8D6A8C9356B5}" type="presOf" srcId="{E7E4D0B8-50CD-4AA3-ACA5-D9D9CAA09B3B}" destId="{67ACF0B0-862B-488C-BCF3-4D31495F47A7}" srcOrd="0" destOrd="0" presId="urn:microsoft.com/office/officeart/2018/2/layout/IconVerticalSolidList"/>
    <dgm:cxn modelId="{C813547C-2046-44DB-AA6D-F84D52B258C8}" srcId="{0F8D66C9-0640-4584-A3A8-EC7E98BCA968}" destId="{0597D09B-D9D1-4E1C-B579-9E0218DE80F7}" srcOrd="0" destOrd="0" parTransId="{6AEB2E20-F554-41BB-B7E7-C8092815285C}" sibTransId="{FBCA66AF-EA99-4768-AC8A-F54F0D52902E}"/>
    <dgm:cxn modelId="{2C577DA4-96DD-4D78-A2E1-31FB9051BF34}" type="presOf" srcId="{AFF925B9-1A89-45D1-B196-DBE06845BDE2}" destId="{91055F59-5723-4621-92BB-D3486EB15DEF}" srcOrd="0" destOrd="0" presId="urn:microsoft.com/office/officeart/2018/2/layout/IconVerticalSolidList"/>
    <dgm:cxn modelId="{7D759CDC-52A9-482E-A25C-CFC047E363B3}" type="presParOf" srcId="{F1AC8B4F-1BD4-4726-9B27-359CAA9000D7}" destId="{A69DD3AC-7DAB-4DA0-A377-79247F22D25B}" srcOrd="0" destOrd="0" presId="urn:microsoft.com/office/officeart/2018/2/layout/IconVerticalSolidList"/>
    <dgm:cxn modelId="{68DED92C-E233-443C-9B51-4E7A90878EAD}" type="presParOf" srcId="{A69DD3AC-7DAB-4DA0-A377-79247F22D25B}" destId="{0BD94DF0-75B6-49FD-90E2-047F7F14045B}" srcOrd="0" destOrd="0" presId="urn:microsoft.com/office/officeart/2018/2/layout/IconVerticalSolidList"/>
    <dgm:cxn modelId="{DE06F529-A98D-43D0-838C-541F2A740B21}" type="presParOf" srcId="{A69DD3AC-7DAB-4DA0-A377-79247F22D25B}" destId="{478D29A4-E641-4308-A253-12C58926B2DC}" srcOrd="1" destOrd="0" presId="urn:microsoft.com/office/officeart/2018/2/layout/IconVerticalSolidList"/>
    <dgm:cxn modelId="{E483780F-DD99-4A93-803C-CB69EB9424BC}" type="presParOf" srcId="{A69DD3AC-7DAB-4DA0-A377-79247F22D25B}" destId="{9E7EF817-1B23-4FA9-852C-63E3F4EDF027}" srcOrd="2" destOrd="0" presId="urn:microsoft.com/office/officeart/2018/2/layout/IconVerticalSolidList"/>
    <dgm:cxn modelId="{506EBE70-9224-4A92-84D0-12897843E2F8}" type="presParOf" srcId="{A69DD3AC-7DAB-4DA0-A377-79247F22D25B}" destId="{66C0D6EE-027A-497C-B747-47E31EB22C7A}" srcOrd="3" destOrd="0" presId="urn:microsoft.com/office/officeart/2018/2/layout/IconVerticalSolidList"/>
    <dgm:cxn modelId="{E6184E07-1492-41AE-8F9F-F5381C38F5B3}" type="presParOf" srcId="{F1AC8B4F-1BD4-4726-9B27-359CAA9000D7}" destId="{5B7E58A4-60FF-4187-835F-1D7DA0B8F02C}" srcOrd="1" destOrd="0" presId="urn:microsoft.com/office/officeart/2018/2/layout/IconVerticalSolidList"/>
    <dgm:cxn modelId="{FF59AC68-38BF-4436-8B18-6E735527E8FE}" type="presParOf" srcId="{F1AC8B4F-1BD4-4726-9B27-359CAA9000D7}" destId="{BB00FF36-B5CD-4E3A-9F3D-00512B3C0530}" srcOrd="2" destOrd="0" presId="urn:microsoft.com/office/officeart/2018/2/layout/IconVerticalSolidList"/>
    <dgm:cxn modelId="{DE18544F-4688-4D18-88CA-446D27D1BD4E}" type="presParOf" srcId="{BB00FF36-B5CD-4E3A-9F3D-00512B3C0530}" destId="{910E6C89-54DB-4716-9A8C-C90F5C2C6B95}" srcOrd="0" destOrd="0" presId="urn:microsoft.com/office/officeart/2018/2/layout/IconVerticalSolidList"/>
    <dgm:cxn modelId="{959ED932-9B60-4C8F-BB4A-BE61DCE56EB1}" type="presParOf" srcId="{BB00FF36-B5CD-4E3A-9F3D-00512B3C0530}" destId="{AB191B27-3743-4F12-A1A0-3459D156ECE8}" srcOrd="1" destOrd="0" presId="urn:microsoft.com/office/officeart/2018/2/layout/IconVerticalSolidList"/>
    <dgm:cxn modelId="{BACB0B0C-BEB3-41C2-AB76-309443202768}" type="presParOf" srcId="{BB00FF36-B5CD-4E3A-9F3D-00512B3C0530}" destId="{6B522C44-8EC1-4962-A985-E770FBD20943}" srcOrd="2" destOrd="0" presId="urn:microsoft.com/office/officeart/2018/2/layout/IconVerticalSolidList"/>
    <dgm:cxn modelId="{72908D22-4905-4811-820D-FA3CD77B8B6A}" type="presParOf" srcId="{BB00FF36-B5CD-4E3A-9F3D-00512B3C0530}" destId="{E5686DAD-929F-4BB8-857F-604B0BFEFD0F}" srcOrd="3" destOrd="0" presId="urn:microsoft.com/office/officeart/2018/2/layout/IconVerticalSolidList"/>
    <dgm:cxn modelId="{E1FB78B7-A3F5-4A70-9917-55DF4021C9FD}" type="presParOf" srcId="{F1AC8B4F-1BD4-4726-9B27-359CAA9000D7}" destId="{1C2BA847-56B9-41E1-969E-BA709D537262}" srcOrd="3" destOrd="0" presId="urn:microsoft.com/office/officeart/2018/2/layout/IconVerticalSolidList"/>
    <dgm:cxn modelId="{DB2F7928-3C1B-49AB-8E5E-2CDD194206E1}" type="presParOf" srcId="{F1AC8B4F-1BD4-4726-9B27-359CAA9000D7}" destId="{C82E23BB-9FB4-4017-A736-D7A873ACE5A7}" srcOrd="4" destOrd="0" presId="urn:microsoft.com/office/officeart/2018/2/layout/IconVerticalSolidList"/>
    <dgm:cxn modelId="{52AB0F8C-6FD1-4C50-93DC-CA853EE9D726}" type="presParOf" srcId="{C82E23BB-9FB4-4017-A736-D7A873ACE5A7}" destId="{9C7FAFDE-4CD5-4F1A-A03C-EE7AFE5033F3}" srcOrd="0" destOrd="0" presId="urn:microsoft.com/office/officeart/2018/2/layout/IconVerticalSolidList"/>
    <dgm:cxn modelId="{F6A18582-AE4F-41E8-BBCD-EF381197E813}" type="presParOf" srcId="{C82E23BB-9FB4-4017-A736-D7A873ACE5A7}" destId="{8AAD2713-4604-4D94-BF0E-CF87DEB1553A}" srcOrd="1" destOrd="0" presId="urn:microsoft.com/office/officeart/2018/2/layout/IconVerticalSolidList"/>
    <dgm:cxn modelId="{FF1C11B2-E0AE-49B5-A13B-C1C9A57E18DA}" type="presParOf" srcId="{C82E23BB-9FB4-4017-A736-D7A873ACE5A7}" destId="{5D92CCDD-2AB9-41A6-A4AA-FE42DE73A6AA}" srcOrd="2" destOrd="0" presId="urn:microsoft.com/office/officeart/2018/2/layout/IconVerticalSolidList"/>
    <dgm:cxn modelId="{DC14534C-FC86-4AF7-BE6C-F4F1CFF21043}" type="presParOf" srcId="{C82E23BB-9FB4-4017-A736-D7A873ACE5A7}" destId="{67ACF0B0-862B-488C-BCF3-4D31495F47A7}" srcOrd="3" destOrd="0" presId="urn:microsoft.com/office/officeart/2018/2/layout/IconVerticalSolidList"/>
    <dgm:cxn modelId="{3F66421C-3CC6-482C-9B50-71734DD8E638}" type="presParOf" srcId="{F1AC8B4F-1BD4-4726-9B27-359CAA9000D7}" destId="{63B2B5DD-A15E-45F9-BCAB-69E170338B83}" srcOrd="5" destOrd="0" presId="urn:microsoft.com/office/officeart/2018/2/layout/IconVerticalSolidList"/>
    <dgm:cxn modelId="{C9FB9B22-339C-43F0-BBA3-A1E0B693184E}" type="presParOf" srcId="{F1AC8B4F-1BD4-4726-9B27-359CAA9000D7}" destId="{5ADB4F00-AC22-4C5F-8D58-6461F62A8FC8}" srcOrd="6" destOrd="0" presId="urn:microsoft.com/office/officeart/2018/2/layout/IconVerticalSolidList"/>
    <dgm:cxn modelId="{E004F1DF-DD2F-4B16-9E8D-6904C07A1C90}" type="presParOf" srcId="{5ADB4F00-AC22-4C5F-8D58-6461F62A8FC8}" destId="{4B3C823D-156F-4C9E-8C59-59E3B2824F6E}" srcOrd="0" destOrd="0" presId="urn:microsoft.com/office/officeart/2018/2/layout/IconVerticalSolidList"/>
    <dgm:cxn modelId="{F0EBDB6E-87E6-4883-9AC8-313091C27783}" type="presParOf" srcId="{5ADB4F00-AC22-4C5F-8D58-6461F62A8FC8}" destId="{935BFD68-678E-4663-AB50-E69C593FA319}" srcOrd="1" destOrd="0" presId="urn:microsoft.com/office/officeart/2018/2/layout/IconVerticalSolidList"/>
    <dgm:cxn modelId="{3EEB4A65-2891-4315-B159-1F4B7B9BD834}" type="presParOf" srcId="{5ADB4F00-AC22-4C5F-8D58-6461F62A8FC8}" destId="{EB440953-27B5-4F00-8488-E2951EA983D7}" srcOrd="2" destOrd="0" presId="urn:microsoft.com/office/officeart/2018/2/layout/IconVerticalSolidList"/>
    <dgm:cxn modelId="{9065AF11-2C4A-469D-A53F-F2E8BC11762F}" type="presParOf" srcId="{5ADB4F00-AC22-4C5F-8D58-6461F62A8FC8}" destId="{91055F59-5723-4621-92BB-D3486EB15DE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C25AB4-B9EB-41A1-B1A4-B2A1CD9C740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BC3C50-CDEE-471A-B585-C3D78FC6F5C7}">
      <dgm:prSet custT="1"/>
      <dgm:spPr/>
      <dgm:t>
        <a:bodyPr/>
        <a:lstStyle/>
        <a:p>
          <a:r>
            <a:rPr lang="en-US" sz="1400" b="1" dirty="0">
              <a:solidFill>
                <a:schemeClr val="bg1"/>
              </a:solidFill>
              <a:latin typeface="Amasis MT Pro Black" panose="02040A04050005020304" pitchFamily="18" charset="0"/>
            </a:rPr>
            <a:t>Necessary Personal Property </a:t>
          </a:r>
          <a:r>
            <a:rPr lang="en-US" sz="1200" dirty="0"/>
            <a:t>	</a:t>
          </a:r>
        </a:p>
      </dgm:t>
    </dgm:pt>
    <dgm:pt modelId="{A0314B79-536F-4275-BBEA-AED6FEE55D85}" type="parTrans" cxnId="{8549A05A-081F-4229-8862-FF01B91C238E}">
      <dgm:prSet/>
      <dgm:spPr/>
      <dgm:t>
        <a:bodyPr/>
        <a:lstStyle/>
        <a:p>
          <a:endParaRPr lang="en-US"/>
        </a:p>
      </dgm:t>
    </dgm:pt>
    <dgm:pt modelId="{895D35A7-DA18-46FE-98FE-2F57272F8C15}" type="sibTrans" cxnId="{8549A05A-081F-4229-8862-FF01B91C238E}">
      <dgm:prSet/>
      <dgm:spPr/>
      <dgm:t>
        <a:bodyPr/>
        <a:lstStyle/>
        <a:p>
          <a:endParaRPr lang="en-US"/>
        </a:p>
      </dgm:t>
    </dgm:pt>
    <dgm:pt modelId="{035C3BDE-DDEC-42A6-B3BC-2F155A90DC21}">
      <dgm:prSet custT="1"/>
      <dgm:spPr/>
      <dgm:t>
        <a:bodyPr/>
        <a:lstStyle/>
        <a:p>
          <a:r>
            <a:rPr lang="en-US" sz="1100" dirty="0">
              <a:solidFill>
                <a:schemeClr val="bg1"/>
              </a:solidFill>
              <a:latin typeface="Amasis MT Pro Black" panose="02040A04050005020304" pitchFamily="18" charset="0"/>
            </a:rPr>
            <a:t> Car(s)/vehicle(s) that a family relies on for transportation for personal or business use (e.g., bike, motorcycle, skateboard, scooter</a:t>
          </a:r>
          <a:r>
            <a:rPr lang="en-US" sz="1100" dirty="0">
              <a:latin typeface="Amasis MT Pro Black" panose="02040A04050005020304" pitchFamily="18" charset="0"/>
            </a:rPr>
            <a:t> </a:t>
          </a:r>
        </a:p>
      </dgm:t>
    </dgm:pt>
    <dgm:pt modelId="{ED2D4F65-4614-4057-A054-3FCDB3E1892B}" type="parTrans" cxnId="{2EDB04FF-CD88-4C52-92F5-F5A2A3714AA7}">
      <dgm:prSet/>
      <dgm:spPr/>
      <dgm:t>
        <a:bodyPr/>
        <a:lstStyle/>
        <a:p>
          <a:endParaRPr lang="en-US"/>
        </a:p>
      </dgm:t>
    </dgm:pt>
    <dgm:pt modelId="{8F9A36F2-8B3C-4B44-B9F7-B9944B35501B}" type="sibTrans" cxnId="{2EDB04FF-CD88-4C52-92F5-F5A2A3714AA7}">
      <dgm:prSet/>
      <dgm:spPr/>
      <dgm:t>
        <a:bodyPr/>
        <a:lstStyle/>
        <a:p>
          <a:endParaRPr lang="en-US"/>
        </a:p>
      </dgm:t>
    </dgm:pt>
    <dgm:pt modelId="{546227CF-3B85-4CE1-ACAD-594B98622DBD}">
      <dgm:prSet custT="1"/>
      <dgm:spPr/>
      <dgm:t>
        <a:bodyPr/>
        <a:lstStyle/>
        <a:p>
          <a:r>
            <a:rPr lang="en-US" sz="1100" dirty="0">
              <a:solidFill>
                <a:schemeClr val="bg1"/>
              </a:solidFill>
              <a:latin typeface="Amasis MT Pro Black" panose="02040A04050005020304" pitchFamily="18" charset="0"/>
            </a:rPr>
            <a:t> </a:t>
          </a:r>
          <a:r>
            <a:rPr lang="en-US" sz="1400" dirty="0">
              <a:solidFill>
                <a:schemeClr val="bg1"/>
              </a:solidFill>
              <a:latin typeface="Amasis MT Pro Black" panose="02040A04050005020304" pitchFamily="18" charset="0"/>
            </a:rPr>
            <a:t>Furniture, carpets, linens, kitchenware, common appliances</a:t>
          </a:r>
        </a:p>
      </dgm:t>
    </dgm:pt>
    <dgm:pt modelId="{0692E724-A8B6-480C-A771-4D2AFE3426D6}" type="parTrans" cxnId="{BFA951B3-5777-4F54-BE11-5858899647DC}">
      <dgm:prSet/>
      <dgm:spPr/>
      <dgm:t>
        <a:bodyPr/>
        <a:lstStyle/>
        <a:p>
          <a:endParaRPr lang="en-US"/>
        </a:p>
      </dgm:t>
    </dgm:pt>
    <dgm:pt modelId="{3EECB35E-53CD-43D7-AAB4-3D4433951F4F}" type="sibTrans" cxnId="{BFA951B3-5777-4F54-BE11-5858899647DC}">
      <dgm:prSet/>
      <dgm:spPr/>
      <dgm:t>
        <a:bodyPr/>
        <a:lstStyle/>
        <a:p>
          <a:endParaRPr lang="en-US"/>
        </a:p>
      </dgm:t>
    </dgm:pt>
    <dgm:pt modelId="{33A573A4-64CC-4E34-9D60-7A7E8FAFEA32}">
      <dgm:prSet/>
      <dgm:spPr/>
      <dgm:t>
        <a:bodyPr/>
        <a:lstStyle/>
        <a:p>
          <a:r>
            <a:rPr lang="en-US" dirty="0">
              <a:solidFill>
                <a:schemeClr val="bg1"/>
              </a:solidFill>
              <a:latin typeface="Amasis MT Pro Black" panose="02040A04050005020304" pitchFamily="18" charset="0"/>
            </a:rPr>
            <a:t> Common electronics (e.g., radio, television, DVD player, gaming system) and clothing</a:t>
          </a:r>
        </a:p>
      </dgm:t>
    </dgm:pt>
    <dgm:pt modelId="{BA5E18AA-C275-474D-829C-87DF261632E7}" type="parTrans" cxnId="{ADFFAFBB-A3B0-4D6D-A922-AC67777D58B6}">
      <dgm:prSet/>
      <dgm:spPr/>
      <dgm:t>
        <a:bodyPr/>
        <a:lstStyle/>
        <a:p>
          <a:endParaRPr lang="en-US"/>
        </a:p>
      </dgm:t>
    </dgm:pt>
    <dgm:pt modelId="{7A844C1C-75CE-470E-B8D3-928DE770C321}" type="sibTrans" cxnId="{ADFFAFBB-A3B0-4D6D-A922-AC67777D58B6}">
      <dgm:prSet/>
      <dgm:spPr/>
      <dgm:t>
        <a:bodyPr/>
        <a:lstStyle/>
        <a:p>
          <a:endParaRPr lang="en-US"/>
        </a:p>
      </dgm:t>
    </dgm:pt>
    <dgm:pt modelId="{E3BDE903-9A6B-44F7-AC23-795847A8E792}">
      <dgm:prSet custT="1"/>
      <dgm:spPr/>
      <dgm:t>
        <a:bodyPr/>
        <a:lstStyle/>
        <a:p>
          <a:r>
            <a:rPr lang="en-US" sz="1400" dirty="0">
              <a:solidFill>
                <a:schemeClr val="bg1"/>
              </a:solidFill>
              <a:latin typeface="Amasis MT Pro Black" panose="02040A04050005020304" pitchFamily="18" charset="0"/>
            </a:rPr>
            <a:t>Wedding and engagement rings </a:t>
          </a:r>
        </a:p>
      </dgm:t>
    </dgm:pt>
    <dgm:pt modelId="{13A8D739-B7CB-445C-9E53-35BC655733E7}" type="parTrans" cxnId="{7D3A3A13-0437-4828-899B-F9C7434DF093}">
      <dgm:prSet/>
      <dgm:spPr/>
      <dgm:t>
        <a:bodyPr/>
        <a:lstStyle/>
        <a:p>
          <a:endParaRPr lang="en-US"/>
        </a:p>
      </dgm:t>
    </dgm:pt>
    <dgm:pt modelId="{2B39320B-AC4D-4D87-BDDF-7CEF4072F264}" type="sibTrans" cxnId="{7D3A3A13-0437-4828-899B-F9C7434DF093}">
      <dgm:prSet/>
      <dgm:spPr/>
      <dgm:t>
        <a:bodyPr/>
        <a:lstStyle/>
        <a:p>
          <a:endParaRPr lang="en-US"/>
        </a:p>
      </dgm:t>
    </dgm:pt>
    <dgm:pt modelId="{EFA22975-8349-434C-80FD-9195DDD6740F}">
      <dgm:prSet custT="1"/>
      <dgm:spPr/>
      <dgm:t>
        <a:bodyPr/>
        <a:lstStyle/>
        <a:p>
          <a:r>
            <a:rPr lang="en-US" sz="1400" dirty="0">
              <a:solidFill>
                <a:schemeClr val="bg1"/>
              </a:solidFill>
              <a:latin typeface="Amasis MT Pro Black" panose="02040A04050005020304" pitchFamily="18" charset="0"/>
            </a:rPr>
            <a:t> Jewelry used in religious/cultural celebrations and ceremonies </a:t>
          </a:r>
        </a:p>
      </dgm:t>
    </dgm:pt>
    <dgm:pt modelId="{A428BD18-2BE7-4822-8EDF-AC54773A82CC}" type="parTrans" cxnId="{DAEDAD77-65EA-4784-9ADC-BFCA903F8F22}">
      <dgm:prSet/>
      <dgm:spPr/>
      <dgm:t>
        <a:bodyPr/>
        <a:lstStyle/>
        <a:p>
          <a:endParaRPr lang="en-US"/>
        </a:p>
      </dgm:t>
    </dgm:pt>
    <dgm:pt modelId="{7C5FE8E0-D74A-4DF6-828A-277C04C109ED}" type="sibTrans" cxnId="{DAEDAD77-65EA-4784-9ADC-BFCA903F8F22}">
      <dgm:prSet/>
      <dgm:spPr/>
      <dgm:t>
        <a:bodyPr/>
        <a:lstStyle/>
        <a:p>
          <a:endParaRPr lang="en-US"/>
        </a:p>
      </dgm:t>
    </dgm:pt>
    <dgm:pt modelId="{4EAC9080-597B-4F13-9E90-F0F7CCC49D02}">
      <dgm:prSet custT="1"/>
      <dgm:spPr/>
      <dgm:t>
        <a:bodyPr/>
        <a:lstStyle/>
        <a:p>
          <a:r>
            <a:rPr lang="en-US" sz="1200" dirty="0">
              <a:solidFill>
                <a:schemeClr val="bg1"/>
              </a:solidFill>
              <a:latin typeface="Berlin Sans FB Demi" panose="020E0802020502020306" pitchFamily="34" charset="0"/>
            </a:rPr>
            <a:t> </a:t>
          </a:r>
          <a:r>
            <a:rPr lang="en-US" sz="1400" dirty="0">
              <a:solidFill>
                <a:schemeClr val="bg1"/>
              </a:solidFill>
              <a:latin typeface="Amasis MT Pro Black" panose="02040A04050005020304" pitchFamily="18" charset="0"/>
            </a:rPr>
            <a:t>Medical equipment and Health care supplies</a:t>
          </a:r>
        </a:p>
      </dgm:t>
    </dgm:pt>
    <dgm:pt modelId="{7F807AC0-1C0B-48FB-8D73-BA5236CC4814}" type="parTrans" cxnId="{57A620C7-262B-4D01-BF77-8599A291FF46}">
      <dgm:prSet/>
      <dgm:spPr/>
      <dgm:t>
        <a:bodyPr/>
        <a:lstStyle/>
        <a:p>
          <a:endParaRPr lang="en-US"/>
        </a:p>
      </dgm:t>
    </dgm:pt>
    <dgm:pt modelId="{8456AA91-E9A0-4B48-B243-836AFFC4350B}" type="sibTrans" cxnId="{57A620C7-262B-4D01-BF77-8599A291FF46}">
      <dgm:prSet/>
      <dgm:spPr/>
      <dgm:t>
        <a:bodyPr/>
        <a:lstStyle/>
        <a:p>
          <a:endParaRPr lang="en-US"/>
        </a:p>
      </dgm:t>
    </dgm:pt>
    <dgm:pt modelId="{97FE94EE-BBE2-4663-8D66-9D60F66D9E8A}">
      <dgm:prSet custT="1"/>
      <dgm:spPr/>
      <dgm:t>
        <a:bodyPr/>
        <a:lstStyle/>
        <a:p>
          <a:r>
            <a:rPr lang="en-US" sz="1200" dirty="0"/>
            <a:t>·</a:t>
          </a:r>
          <a:r>
            <a:rPr lang="en-US" sz="1400" dirty="0">
              <a:solidFill>
                <a:schemeClr val="bg1"/>
              </a:solidFill>
              <a:latin typeface="Amasis MT Pro Black" panose="02040A04050005020304" pitchFamily="18" charset="0"/>
            </a:rPr>
            <a:t>Musical instruments used by the family </a:t>
          </a:r>
        </a:p>
      </dgm:t>
    </dgm:pt>
    <dgm:pt modelId="{B5529CFC-FB3A-4139-A536-13A6F4AFA478}" type="parTrans" cxnId="{07C68B36-DD7D-481D-B467-2805E34267F2}">
      <dgm:prSet/>
      <dgm:spPr/>
      <dgm:t>
        <a:bodyPr/>
        <a:lstStyle/>
        <a:p>
          <a:endParaRPr lang="en-US"/>
        </a:p>
      </dgm:t>
    </dgm:pt>
    <dgm:pt modelId="{2DB3FD81-BF55-45D5-A387-62394CEBFB18}" type="sibTrans" cxnId="{07C68B36-DD7D-481D-B467-2805E34267F2}">
      <dgm:prSet/>
      <dgm:spPr/>
      <dgm:t>
        <a:bodyPr/>
        <a:lstStyle/>
        <a:p>
          <a:endParaRPr lang="en-US"/>
        </a:p>
      </dgm:t>
    </dgm:pt>
    <dgm:pt modelId="{59C46C46-F2C3-41F9-81CA-4A6818978E3A}">
      <dgm:prSet custT="1"/>
      <dgm:spPr/>
      <dgm:t>
        <a:bodyPr/>
        <a:lstStyle/>
        <a:p>
          <a:r>
            <a:rPr lang="en-US" sz="1200" dirty="0">
              <a:solidFill>
                <a:schemeClr val="bg1"/>
              </a:solidFill>
              <a:latin typeface="Berlin Sans FB Demi" panose="020E0802020502020306" pitchFamily="34" charset="0"/>
            </a:rPr>
            <a:t> </a:t>
          </a:r>
          <a:r>
            <a:rPr lang="en-US" sz="1400" dirty="0">
              <a:solidFill>
                <a:schemeClr val="bg1"/>
              </a:solidFill>
              <a:latin typeface="Amasis MT Pro Black" panose="02040A04050005020304" pitchFamily="18" charset="0"/>
            </a:rPr>
            <a:t>Personal computers, phones, tablets, and related equipment </a:t>
          </a:r>
        </a:p>
      </dgm:t>
    </dgm:pt>
    <dgm:pt modelId="{AD36F62B-9641-4FAC-8C90-65C46C11AA85}" type="parTrans" cxnId="{81900CF0-6D31-4E05-BF59-6B51BC63D45F}">
      <dgm:prSet/>
      <dgm:spPr/>
      <dgm:t>
        <a:bodyPr/>
        <a:lstStyle/>
        <a:p>
          <a:endParaRPr lang="en-US"/>
        </a:p>
      </dgm:t>
    </dgm:pt>
    <dgm:pt modelId="{063D724B-BC30-4921-A534-A21263BB8978}" type="sibTrans" cxnId="{81900CF0-6D31-4E05-BF59-6B51BC63D45F}">
      <dgm:prSet/>
      <dgm:spPr/>
      <dgm:t>
        <a:bodyPr/>
        <a:lstStyle/>
        <a:p>
          <a:endParaRPr lang="en-US"/>
        </a:p>
      </dgm:t>
    </dgm:pt>
    <dgm:pt modelId="{928BCDD3-5A36-4504-AD25-28C5EE6E1F6A}" type="pres">
      <dgm:prSet presAssocID="{87C25AB4-B9EB-41A1-B1A4-B2A1CD9C740E}" presName="diagram" presStyleCnt="0">
        <dgm:presLayoutVars>
          <dgm:dir/>
          <dgm:resizeHandles val="exact"/>
        </dgm:presLayoutVars>
      </dgm:prSet>
      <dgm:spPr/>
    </dgm:pt>
    <dgm:pt modelId="{2A44F942-57DA-4F7C-8081-3B4EBFC260F0}" type="pres">
      <dgm:prSet presAssocID="{CBBC3C50-CDEE-471A-B585-C3D78FC6F5C7}" presName="node" presStyleLbl="node1" presStyleIdx="0" presStyleCnt="9" custScaleX="72473" custScaleY="118478" custLinFactNeighborX="1980" custLinFactNeighborY="3255">
        <dgm:presLayoutVars>
          <dgm:bulletEnabled val="1"/>
        </dgm:presLayoutVars>
      </dgm:prSet>
      <dgm:spPr/>
    </dgm:pt>
    <dgm:pt modelId="{F1E8B3DB-ABC1-4492-821D-553B0825BD91}" type="pres">
      <dgm:prSet presAssocID="{895D35A7-DA18-46FE-98FE-2F57272F8C15}" presName="sibTrans" presStyleCnt="0"/>
      <dgm:spPr/>
    </dgm:pt>
    <dgm:pt modelId="{7C85558B-29A7-4EF7-94B5-52D9B4EEB8E6}" type="pres">
      <dgm:prSet presAssocID="{035C3BDE-DDEC-42A6-B3BC-2F155A90DC21}" presName="node" presStyleLbl="node1" presStyleIdx="1" presStyleCnt="9" custScaleY="163126" custLinFactNeighborX="9165" custLinFactNeighborY="37789">
        <dgm:presLayoutVars>
          <dgm:bulletEnabled val="1"/>
        </dgm:presLayoutVars>
      </dgm:prSet>
      <dgm:spPr/>
    </dgm:pt>
    <dgm:pt modelId="{6BD4F19E-F982-41D0-A8BE-87EA980D2404}" type="pres">
      <dgm:prSet presAssocID="{8F9A36F2-8B3C-4B44-B9F7-B9944B35501B}" presName="sibTrans" presStyleCnt="0"/>
      <dgm:spPr/>
    </dgm:pt>
    <dgm:pt modelId="{2F3D9CC6-9C4D-4DEA-8775-22AE424DA6BA}" type="pres">
      <dgm:prSet presAssocID="{546227CF-3B85-4CE1-ACAD-594B98622DBD}" presName="node" presStyleLbl="node1" presStyleIdx="2" presStyleCnt="9" custLinFactNeighborX="9335" custLinFactNeighborY="900">
        <dgm:presLayoutVars>
          <dgm:bulletEnabled val="1"/>
        </dgm:presLayoutVars>
      </dgm:prSet>
      <dgm:spPr/>
    </dgm:pt>
    <dgm:pt modelId="{7B5ABA3E-55B8-4627-9639-2190F747C22E}" type="pres">
      <dgm:prSet presAssocID="{3EECB35E-53CD-43D7-AAB4-3D4433951F4F}" presName="sibTrans" presStyleCnt="0"/>
      <dgm:spPr/>
    </dgm:pt>
    <dgm:pt modelId="{95C32A97-C4F8-4069-9857-62CE9A1B0B82}" type="pres">
      <dgm:prSet presAssocID="{33A573A4-64CC-4E34-9D60-7A7E8FAFEA32}" presName="node" presStyleLbl="node1" presStyleIdx="3" presStyleCnt="9" custScaleY="132050">
        <dgm:presLayoutVars>
          <dgm:bulletEnabled val="1"/>
        </dgm:presLayoutVars>
      </dgm:prSet>
      <dgm:spPr/>
    </dgm:pt>
    <dgm:pt modelId="{2E2B876C-4BB9-4CF4-956A-382D64411B9B}" type="pres">
      <dgm:prSet presAssocID="{7A844C1C-75CE-470E-B8D3-928DE770C321}" presName="sibTrans" presStyleCnt="0"/>
      <dgm:spPr/>
    </dgm:pt>
    <dgm:pt modelId="{1DC9E58D-CA54-45E9-906C-036108061B85}" type="pres">
      <dgm:prSet presAssocID="{E3BDE903-9A6B-44F7-AC23-795847A8E792}" presName="node" presStyleLbl="node1" presStyleIdx="4" presStyleCnt="9" custScaleY="97841" custLinFactNeighborX="-453" custLinFactNeighborY="18257">
        <dgm:presLayoutVars>
          <dgm:bulletEnabled val="1"/>
        </dgm:presLayoutVars>
      </dgm:prSet>
      <dgm:spPr/>
    </dgm:pt>
    <dgm:pt modelId="{94D6948B-D0A4-42D1-BF43-14B3DBB3CC72}" type="pres">
      <dgm:prSet presAssocID="{2B39320B-AC4D-4D87-BDDF-7CEF4072F264}" presName="sibTrans" presStyleCnt="0"/>
      <dgm:spPr/>
    </dgm:pt>
    <dgm:pt modelId="{67911CBE-89FF-442E-90CC-1658B9F56887}" type="pres">
      <dgm:prSet presAssocID="{EFA22975-8349-434C-80FD-9195DDD6740F}" presName="node" presStyleLbl="node1" presStyleIdx="5" presStyleCnt="9">
        <dgm:presLayoutVars>
          <dgm:bulletEnabled val="1"/>
        </dgm:presLayoutVars>
      </dgm:prSet>
      <dgm:spPr/>
    </dgm:pt>
    <dgm:pt modelId="{339ACD9D-6AEB-485D-AAA7-675C944E7B38}" type="pres">
      <dgm:prSet presAssocID="{7C5FE8E0-D74A-4DF6-828A-277C04C109ED}" presName="sibTrans" presStyleCnt="0"/>
      <dgm:spPr/>
    </dgm:pt>
    <dgm:pt modelId="{A5DDC0C6-D3EE-459B-A419-85502703D47F}" type="pres">
      <dgm:prSet presAssocID="{4EAC9080-597B-4F13-9E90-F0F7CCC49D02}" presName="node" presStyleLbl="node1" presStyleIdx="6" presStyleCnt="9">
        <dgm:presLayoutVars>
          <dgm:bulletEnabled val="1"/>
        </dgm:presLayoutVars>
      </dgm:prSet>
      <dgm:spPr/>
    </dgm:pt>
    <dgm:pt modelId="{62FF5438-6DB3-49BF-8126-DA90739B51B7}" type="pres">
      <dgm:prSet presAssocID="{8456AA91-E9A0-4B48-B243-836AFFC4350B}" presName="sibTrans" presStyleCnt="0"/>
      <dgm:spPr/>
    </dgm:pt>
    <dgm:pt modelId="{CC157998-176B-4DD1-AAA2-60FF4F7DE387}" type="pres">
      <dgm:prSet presAssocID="{97FE94EE-BBE2-4663-8D66-9D60F66D9E8A}" presName="node" presStyleLbl="node1" presStyleIdx="7" presStyleCnt="9">
        <dgm:presLayoutVars>
          <dgm:bulletEnabled val="1"/>
        </dgm:presLayoutVars>
      </dgm:prSet>
      <dgm:spPr/>
    </dgm:pt>
    <dgm:pt modelId="{C7E4B784-FE66-410B-A55E-FAB04FC3C01C}" type="pres">
      <dgm:prSet presAssocID="{2DB3FD81-BF55-45D5-A387-62394CEBFB18}" presName="sibTrans" presStyleCnt="0"/>
      <dgm:spPr/>
    </dgm:pt>
    <dgm:pt modelId="{CD2B9EAE-EC42-49BA-AF90-09BBD0EC3AD8}" type="pres">
      <dgm:prSet presAssocID="{59C46C46-F2C3-41F9-81CA-4A6818978E3A}" presName="node" presStyleLbl="node1" presStyleIdx="8" presStyleCnt="9">
        <dgm:presLayoutVars>
          <dgm:bulletEnabled val="1"/>
        </dgm:presLayoutVars>
      </dgm:prSet>
      <dgm:spPr/>
    </dgm:pt>
  </dgm:ptLst>
  <dgm:cxnLst>
    <dgm:cxn modelId="{CE82770D-7081-4FF1-9D3B-16AAD4BAB36B}" type="presOf" srcId="{59C46C46-F2C3-41F9-81CA-4A6818978E3A}" destId="{CD2B9EAE-EC42-49BA-AF90-09BBD0EC3AD8}" srcOrd="0" destOrd="0" presId="urn:microsoft.com/office/officeart/2005/8/layout/default"/>
    <dgm:cxn modelId="{7D3A3A13-0437-4828-899B-F9C7434DF093}" srcId="{87C25AB4-B9EB-41A1-B1A4-B2A1CD9C740E}" destId="{E3BDE903-9A6B-44F7-AC23-795847A8E792}" srcOrd="4" destOrd="0" parTransId="{13A8D739-B7CB-445C-9E53-35BC655733E7}" sibTransId="{2B39320B-AC4D-4D87-BDDF-7CEF4072F264}"/>
    <dgm:cxn modelId="{B7583B14-3790-4D8F-9CE7-2C9D5683254F}" type="presOf" srcId="{87C25AB4-B9EB-41A1-B1A4-B2A1CD9C740E}" destId="{928BCDD3-5A36-4504-AD25-28C5EE6E1F6A}" srcOrd="0" destOrd="0" presId="urn:microsoft.com/office/officeart/2005/8/layout/default"/>
    <dgm:cxn modelId="{83C2521B-03E3-4420-A3AA-3962A5F85892}" type="presOf" srcId="{546227CF-3B85-4CE1-ACAD-594B98622DBD}" destId="{2F3D9CC6-9C4D-4DEA-8775-22AE424DA6BA}" srcOrd="0" destOrd="0" presId="urn:microsoft.com/office/officeart/2005/8/layout/default"/>
    <dgm:cxn modelId="{07C68B36-DD7D-481D-B467-2805E34267F2}" srcId="{87C25AB4-B9EB-41A1-B1A4-B2A1CD9C740E}" destId="{97FE94EE-BBE2-4663-8D66-9D60F66D9E8A}" srcOrd="7" destOrd="0" parTransId="{B5529CFC-FB3A-4139-A536-13A6F4AFA478}" sibTransId="{2DB3FD81-BF55-45D5-A387-62394CEBFB18}"/>
    <dgm:cxn modelId="{86703140-E042-4102-B0F7-6F8364ADA28C}" type="presOf" srcId="{CBBC3C50-CDEE-471A-B585-C3D78FC6F5C7}" destId="{2A44F942-57DA-4F7C-8081-3B4EBFC260F0}" srcOrd="0" destOrd="0" presId="urn:microsoft.com/office/officeart/2005/8/layout/default"/>
    <dgm:cxn modelId="{DAEDAD77-65EA-4784-9ADC-BFCA903F8F22}" srcId="{87C25AB4-B9EB-41A1-B1A4-B2A1CD9C740E}" destId="{EFA22975-8349-434C-80FD-9195DDD6740F}" srcOrd="5" destOrd="0" parTransId="{A428BD18-2BE7-4822-8EDF-AC54773A82CC}" sibTransId="{7C5FE8E0-D74A-4DF6-828A-277C04C109ED}"/>
    <dgm:cxn modelId="{8549A05A-081F-4229-8862-FF01B91C238E}" srcId="{87C25AB4-B9EB-41A1-B1A4-B2A1CD9C740E}" destId="{CBBC3C50-CDEE-471A-B585-C3D78FC6F5C7}" srcOrd="0" destOrd="0" parTransId="{A0314B79-536F-4275-BBEA-AED6FEE55D85}" sibTransId="{895D35A7-DA18-46FE-98FE-2F57272F8C15}"/>
    <dgm:cxn modelId="{9BD0B47F-29A1-450F-BC44-3E67DFBFED32}" type="presOf" srcId="{035C3BDE-DDEC-42A6-B3BC-2F155A90DC21}" destId="{7C85558B-29A7-4EF7-94B5-52D9B4EEB8E6}" srcOrd="0" destOrd="0" presId="urn:microsoft.com/office/officeart/2005/8/layout/default"/>
    <dgm:cxn modelId="{67A55D81-287D-4433-A24B-F076DAA66FF3}" type="presOf" srcId="{97FE94EE-BBE2-4663-8D66-9D60F66D9E8A}" destId="{CC157998-176B-4DD1-AAA2-60FF4F7DE387}" srcOrd="0" destOrd="0" presId="urn:microsoft.com/office/officeart/2005/8/layout/default"/>
    <dgm:cxn modelId="{6075A68C-FDE4-471D-9CE0-07EBE8D13767}" type="presOf" srcId="{33A573A4-64CC-4E34-9D60-7A7E8FAFEA32}" destId="{95C32A97-C4F8-4069-9857-62CE9A1B0B82}" srcOrd="0" destOrd="0" presId="urn:microsoft.com/office/officeart/2005/8/layout/default"/>
    <dgm:cxn modelId="{BFA951B3-5777-4F54-BE11-5858899647DC}" srcId="{87C25AB4-B9EB-41A1-B1A4-B2A1CD9C740E}" destId="{546227CF-3B85-4CE1-ACAD-594B98622DBD}" srcOrd="2" destOrd="0" parTransId="{0692E724-A8B6-480C-A771-4D2AFE3426D6}" sibTransId="{3EECB35E-53CD-43D7-AAB4-3D4433951F4F}"/>
    <dgm:cxn modelId="{ADFFAFBB-A3B0-4D6D-A922-AC67777D58B6}" srcId="{87C25AB4-B9EB-41A1-B1A4-B2A1CD9C740E}" destId="{33A573A4-64CC-4E34-9D60-7A7E8FAFEA32}" srcOrd="3" destOrd="0" parTransId="{BA5E18AA-C275-474D-829C-87DF261632E7}" sibTransId="{7A844C1C-75CE-470E-B8D3-928DE770C321}"/>
    <dgm:cxn modelId="{57A620C7-262B-4D01-BF77-8599A291FF46}" srcId="{87C25AB4-B9EB-41A1-B1A4-B2A1CD9C740E}" destId="{4EAC9080-597B-4F13-9E90-F0F7CCC49D02}" srcOrd="6" destOrd="0" parTransId="{7F807AC0-1C0B-48FB-8D73-BA5236CC4814}" sibTransId="{8456AA91-E9A0-4B48-B243-836AFFC4350B}"/>
    <dgm:cxn modelId="{844F3DD1-366A-434E-B93C-408E0B4CE8B7}" type="presOf" srcId="{EFA22975-8349-434C-80FD-9195DDD6740F}" destId="{67911CBE-89FF-442E-90CC-1658B9F56887}" srcOrd="0" destOrd="0" presId="urn:microsoft.com/office/officeart/2005/8/layout/default"/>
    <dgm:cxn modelId="{141435E4-DBCA-407C-888E-9195D90B4DB2}" type="presOf" srcId="{E3BDE903-9A6B-44F7-AC23-795847A8E792}" destId="{1DC9E58D-CA54-45E9-906C-036108061B85}" srcOrd="0" destOrd="0" presId="urn:microsoft.com/office/officeart/2005/8/layout/default"/>
    <dgm:cxn modelId="{57C710EB-2098-4AAD-B9F7-A6F4E70AF5AE}" type="presOf" srcId="{4EAC9080-597B-4F13-9E90-F0F7CCC49D02}" destId="{A5DDC0C6-D3EE-459B-A419-85502703D47F}" srcOrd="0" destOrd="0" presId="urn:microsoft.com/office/officeart/2005/8/layout/default"/>
    <dgm:cxn modelId="{81900CF0-6D31-4E05-BF59-6B51BC63D45F}" srcId="{87C25AB4-B9EB-41A1-B1A4-B2A1CD9C740E}" destId="{59C46C46-F2C3-41F9-81CA-4A6818978E3A}" srcOrd="8" destOrd="0" parTransId="{AD36F62B-9641-4FAC-8C90-65C46C11AA85}" sibTransId="{063D724B-BC30-4921-A534-A21263BB8978}"/>
    <dgm:cxn modelId="{2EDB04FF-CD88-4C52-92F5-F5A2A3714AA7}" srcId="{87C25AB4-B9EB-41A1-B1A4-B2A1CD9C740E}" destId="{035C3BDE-DDEC-42A6-B3BC-2F155A90DC21}" srcOrd="1" destOrd="0" parTransId="{ED2D4F65-4614-4057-A054-3FCDB3E1892B}" sibTransId="{8F9A36F2-8B3C-4B44-B9F7-B9944B35501B}"/>
    <dgm:cxn modelId="{30971C7B-89D2-407E-8286-B21961F33FF2}" type="presParOf" srcId="{928BCDD3-5A36-4504-AD25-28C5EE6E1F6A}" destId="{2A44F942-57DA-4F7C-8081-3B4EBFC260F0}" srcOrd="0" destOrd="0" presId="urn:microsoft.com/office/officeart/2005/8/layout/default"/>
    <dgm:cxn modelId="{C52F494B-BE28-42AD-97C4-FBB70D6245B5}" type="presParOf" srcId="{928BCDD3-5A36-4504-AD25-28C5EE6E1F6A}" destId="{F1E8B3DB-ABC1-4492-821D-553B0825BD91}" srcOrd="1" destOrd="0" presId="urn:microsoft.com/office/officeart/2005/8/layout/default"/>
    <dgm:cxn modelId="{50FF624D-EC48-4A8B-A82A-B77249AE09A3}" type="presParOf" srcId="{928BCDD3-5A36-4504-AD25-28C5EE6E1F6A}" destId="{7C85558B-29A7-4EF7-94B5-52D9B4EEB8E6}" srcOrd="2" destOrd="0" presId="urn:microsoft.com/office/officeart/2005/8/layout/default"/>
    <dgm:cxn modelId="{DB2A3861-101A-44A6-9673-3E6C554667D0}" type="presParOf" srcId="{928BCDD3-5A36-4504-AD25-28C5EE6E1F6A}" destId="{6BD4F19E-F982-41D0-A8BE-87EA980D2404}" srcOrd="3" destOrd="0" presId="urn:microsoft.com/office/officeart/2005/8/layout/default"/>
    <dgm:cxn modelId="{70CAD193-65F5-4041-97F4-118174F342E6}" type="presParOf" srcId="{928BCDD3-5A36-4504-AD25-28C5EE6E1F6A}" destId="{2F3D9CC6-9C4D-4DEA-8775-22AE424DA6BA}" srcOrd="4" destOrd="0" presId="urn:microsoft.com/office/officeart/2005/8/layout/default"/>
    <dgm:cxn modelId="{85ED25DE-B6C3-493F-920D-521120A8EB02}" type="presParOf" srcId="{928BCDD3-5A36-4504-AD25-28C5EE6E1F6A}" destId="{7B5ABA3E-55B8-4627-9639-2190F747C22E}" srcOrd="5" destOrd="0" presId="urn:microsoft.com/office/officeart/2005/8/layout/default"/>
    <dgm:cxn modelId="{6D4CD094-8D04-4014-81BC-069781650197}" type="presParOf" srcId="{928BCDD3-5A36-4504-AD25-28C5EE6E1F6A}" destId="{95C32A97-C4F8-4069-9857-62CE9A1B0B82}" srcOrd="6" destOrd="0" presId="urn:microsoft.com/office/officeart/2005/8/layout/default"/>
    <dgm:cxn modelId="{DB595F1B-E249-4D9B-976E-7AB591AD46ED}" type="presParOf" srcId="{928BCDD3-5A36-4504-AD25-28C5EE6E1F6A}" destId="{2E2B876C-4BB9-4CF4-956A-382D64411B9B}" srcOrd="7" destOrd="0" presId="urn:microsoft.com/office/officeart/2005/8/layout/default"/>
    <dgm:cxn modelId="{785A2BB2-36FF-4479-B0E5-B51FC95F352C}" type="presParOf" srcId="{928BCDD3-5A36-4504-AD25-28C5EE6E1F6A}" destId="{1DC9E58D-CA54-45E9-906C-036108061B85}" srcOrd="8" destOrd="0" presId="urn:microsoft.com/office/officeart/2005/8/layout/default"/>
    <dgm:cxn modelId="{B0507A3D-3A22-45C6-BB02-54BE59796789}" type="presParOf" srcId="{928BCDD3-5A36-4504-AD25-28C5EE6E1F6A}" destId="{94D6948B-D0A4-42D1-BF43-14B3DBB3CC72}" srcOrd="9" destOrd="0" presId="urn:microsoft.com/office/officeart/2005/8/layout/default"/>
    <dgm:cxn modelId="{D6DDFFBA-D160-425E-9949-1111D389B7BE}" type="presParOf" srcId="{928BCDD3-5A36-4504-AD25-28C5EE6E1F6A}" destId="{67911CBE-89FF-442E-90CC-1658B9F56887}" srcOrd="10" destOrd="0" presId="urn:microsoft.com/office/officeart/2005/8/layout/default"/>
    <dgm:cxn modelId="{9E3AC6C2-A5EB-41F5-97F7-29F8804A11C9}" type="presParOf" srcId="{928BCDD3-5A36-4504-AD25-28C5EE6E1F6A}" destId="{339ACD9D-6AEB-485D-AAA7-675C944E7B38}" srcOrd="11" destOrd="0" presId="urn:microsoft.com/office/officeart/2005/8/layout/default"/>
    <dgm:cxn modelId="{6EADF08E-674C-4A64-A165-8C80EBFEFA94}" type="presParOf" srcId="{928BCDD3-5A36-4504-AD25-28C5EE6E1F6A}" destId="{A5DDC0C6-D3EE-459B-A419-85502703D47F}" srcOrd="12" destOrd="0" presId="urn:microsoft.com/office/officeart/2005/8/layout/default"/>
    <dgm:cxn modelId="{350269C6-0A23-4CC3-820C-9A2022CE0356}" type="presParOf" srcId="{928BCDD3-5A36-4504-AD25-28C5EE6E1F6A}" destId="{62FF5438-6DB3-49BF-8126-DA90739B51B7}" srcOrd="13" destOrd="0" presId="urn:microsoft.com/office/officeart/2005/8/layout/default"/>
    <dgm:cxn modelId="{2213618B-EAF0-4E49-9100-849C654B6D05}" type="presParOf" srcId="{928BCDD3-5A36-4504-AD25-28C5EE6E1F6A}" destId="{CC157998-176B-4DD1-AAA2-60FF4F7DE387}" srcOrd="14" destOrd="0" presId="urn:microsoft.com/office/officeart/2005/8/layout/default"/>
    <dgm:cxn modelId="{C31AEAFC-E4BC-4E97-AA66-448A3DDFA2BF}" type="presParOf" srcId="{928BCDD3-5A36-4504-AD25-28C5EE6E1F6A}" destId="{C7E4B784-FE66-410B-A55E-FAB04FC3C01C}" srcOrd="15" destOrd="0" presId="urn:microsoft.com/office/officeart/2005/8/layout/default"/>
    <dgm:cxn modelId="{0C145EFA-1DE6-4642-B3E6-B15D612AF8AA}" type="presParOf" srcId="{928BCDD3-5A36-4504-AD25-28C5EE6E1F6A}" destId="{CD2B9EAE-EC42-49BA-AF90-09BBD0EC3AD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C25AB4-B9EB-41A1-B1A4-B2A1CD9C740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BC3C50-CDEE-471A-B585-C3D78FC6F5C7}">
      <dgm:prSet custT="1"/>
      <dgm:spPr/>
      <dgm:t>
        <a:bodyPr/>
        <a:lstStyle/>
        <a:p>
          <a:r>
            <a:rPr lang="en-US" sz="1200" dirty="0">
              <a:solidFill>
                <a:schemeClr val="bg1"/>
              </a:solidFill>
              <a:latin typeface="Amasis MT Pro Black" panose="02040A04050005020304" pitchFamily="18" charset="0"/>
            </a:rPr>
            <a:t> Recreational boat/watercraft </a:t>
          </a:r>
          <a:endParaRPr lang="en-US" sz="1200" dirty="0">
            <a:latin typeface="Amasis MT Pro Black" panose="02040A04050005020304" pitchFamily="18" charset="0"/>
          </a:endParaRPr>
        </a:p>
      </dgm:t>
    </dgm:pt>
    <dgm:pt modelId="{A0314B79-536F-4275-BBEA-AED6FEE55D85}" type="parTrans" cxnId="{8549A05A-081F-4229-8862-FF01B91C238E}">
      <dgm:prSet/>
      <dgm:spPr/>
      <dgm:t>
        <a:bodyPr/>
        <a:lstStyle/>
        <a:p>
          <a:endParaRPr lang="en-US"/>
        </a:p>
      </dgm:t>
    </dgm:pt>
    <dgm:pt modelId="{895D35A7-DA18-46FE-98FE-2F57272F8C15}" type="sibTrans" cxnId="{8549A05A-081F-4229-8862-FF01B91C238E}">
      <dgm:prSet/>
      <dgm:spPr/>
      <dgm:t>
        <a:bodyPr/>
        <a:lstStyle/>
        <a:p>
          <a:endParaRPr lang="en-US"/>
        </a:p>
      </dgm:t>
    </dgm:pt>
    <dgm:pt modelId="{881F998E-E1FC-40FC-909A-382C1B5D65EA}">
      <dgm:prSet custT="1"/>
      <dgm:spPr/>
      <dgm:t>
        <a:bodyPr/>
        <a:lstStyle/>
        <a:p>
          <a:r>
            <a:rPr lang="en-US" sz="1400" dirty="0">
              <a:solidFill>
                <a:schemeClr val="bg1"/>
              </a:solidFill>
              <a:latin typeface="Amasis MT Pro Black" panose="02040A04050005020304" pitchFamily="18" charset="0"/>
            </a:rPr>
            <a:t>Campers, motorhomes, travel trailers, all-terrain vehicles (ATVs</a:t>
          </a:r>
          <a:r>
            <a:rPr lang="en-US" sz="1400" dirty="0">
              <a:solidFill>
                <a:schemeClr val="bg1"/>
              </a:solidFill>
              <a:latin typeface="Berlin Sans FB Demi" panose="020E0802020502020306" pitchFamily="34" charset="0"/>
            </a:rPr>
            <a:t>)</a:t>
          </a:r>
        </a:p>
      </dgm:t>
    </dgm:pt>
    <dgm:pt modelId="{29AEF07E-B87A-41CC-95EE-E55B4E9BCD61}" type="parTrans" cxnId="{92554B37-A967-49E1-9F13-1D5ED6871B82}">
      <dgm:prSet/>
      <dgm:spPr/>
      <dgm:t>
        <a:bodyPr/>
        <a:lstStyle/>
        <a:p>
          <a:endParaRPr lang="en-US"/>
        </a:p>
      </dgm:t>
    </dgm:pt>
    <dgm:pt modelId="{6F2A84BA-5D79-4D43-B5AE-5B923694062D}" type="sibTrans" cxnId="{92554B37-A967-49E1-9F13-1D5ED6871B82}">
      <dgm:prSet/>
      <dgm:spPr/>
      <dgm:t>
        <a:bodyPr/>
        <a:lstStyle/>
        <a:p>
          <a:endParaRPr lang="en-US"/>
        </a:p>
      </dgm:t>
    </dgm:pt>
    <dgm:pt modelId="{8319B6D1-4DD7-4790-98FB-A136265BF0A5}">
      <dgm:prSet custT="1"/>
      <dgm:spPr/>
      <dgm:t>
        <a:bodyPr/>
        <a:lstStyle/>
        <a:p>
          <a:r>
            <a:rPr lang="en-US" sz="1400" dirty="0">
              <a:solidFill>
                <a:schemeClr val="bg1"/>
              </a:solidFill>
              <a:latin typeface="Amasis MT Pro Black" panose="02040A04050005020304" pitchFamily="18" charset="0"/>
            </a:rPr>
            <a:t> Bank accounts or other financial investments (e.g., checking account, savings account, stocks/bonds) </a:t>
          </a:r>
        </a:p>
      </dgm:t>
    </dgm:pt>
    <dgm:pt modelId="{583C1B17-746D-46BF-A559-BC640D3015B9}" type="parTrans" cxnId="{E72F3780-60F6-4932-9461-A4D29ADC3411}">
      <dgm:prSet/>
      <dgm:spPr/>
      <dgm:t>
        <a:bodyPr/>
        <a:lstStyle/>
        <a:p>
          <a:endParaRPr lang="en-US"/>
        </a:p>
      </dgm:t>
    </dgm:pt>
    <dgm:pt modelId="{191BCDCF-2673-4560-8E8A-F741BCA93CC6}" type="sibTrans" cxnId="{E72F3780-60F6-4932-9461-A4D29ADC3411}">
      <dgm:prSet/>
      <dgm:spPr/>
      <dgm:t>
        <a:bodyPr/>
        <a:lstStyle/>
        <a:p>
          <a:endParaRPr lang="en-US"/>
        </a:p>
      </dgm:t>
    </dgm:pt>
    <dgm:pt modelId="{05AA57F5-1254-410B-8195-B189279B335C}">
      <dgm:prSet custT="1"/>
      <dgm:spPr/>
      <dgm:t>
        <a:bodyPr/>
        <a:lstStyle/>
        <a:p>
          <a:r>
            <a:rPr lang="en-US" sz="1400" dirty="0">
              <a:solidFill>
                <a:schemeClr val="bg1"/>
              </a:solidFill>
              <a:latin typeface="Amasis MT Pro Black" panose="02040A04050005020304" pitchFamily="18" charset="0"/>
            </a:rPr>
            <a:t>Expensive jewelry which does not hold family significance </a:t>
          </a:r>
          <a:endParaRPr lang="en-US" sz="1400" dirty="0">
            <a:latin typeface="Amasis MT Pro Black" panose="02040A04050005020304" pitchFamily="18" charset="0"/>
          </a:endParaRPr>
        </a:p>
      </dgm:t>
    </dgm:pt>
    <dgm:pt modelId="{654936B9-C9AC-4A67-9824-EEA427192576}" type="parTrans" cxnId="{001FA4C9-AA03-403B-AC28-96C7C498514A}">
      <dgm:prSet/>
      <dgm:spPr/>
      <dgm:t>
        <a:bodyPr/>
        <a:lstStyle/>
        <a:p>
          <a:endParaRPr lang="en-US"/>
        </a:p>
      </dgm:t>
    </dgm:pt>
    <dgm:pt modelId="{DE885C3B-4840-4531-9EA2-EB34883155F2}" type="sibTrans" cxnId="{001FA4C9-AA03-403B-AC28-96C7C498514A}">
      <dgm:prSet/>
      <dgm:spPr/>
      <dgm:t>
        <a:bodyPr/>
        <a:lstStyle/>
        <a:p>
          <a:endParaRPr lang="en-US"/>
        </a:p>
      </dgm:t>
    </dgm:pt>
    <dgm:pt modelId="{25A31008-FCB7-4044-9C56-C1411E614F67}">
      <dgm:prSet custT="1"/>
      <dgm:spPr/>
      <dgm:t>
        <a:bodyPr/>
        <a:lstStyle/>
        <a:p>
          <a:r>
            <a:rPr lang="fr-FR" sz="1400" dirty="0">
              <a:solidFill>
                <a:schemeClr val="bg1"/>
              </a:solidFill>
              <a:latin typeface="Amasis MT Pro Black" panose="02040A04050005020304" pitchFamily="18" charset="0"/>
            </a:rPr>
            <a:t>Collectables (e.g., coins/stamps</a:t>
          </a:r>
          <a:endParaRPr lang="en-US" sz="1400" dirty="0">
            <a:latin typeface="Amasis MT Pro Black" panose="02040A04050005020304" pitchFamily="18" charset="0"/>
          </a:endParaRPr>
        </a:p>
      </dgm:t>
    </dgm:pt>
    <dgm:pt modelId="{E22D696C-E2B0-4A68-B62F-8450D7C0773E}" type="parTrans" cxnId="{54EB90DE-96FA-4AB7-BF1A-2C71495088BD}">
      <dgm:prSet/>
      <dgm:spPr/>
      <dgm:t>
        <a:bodyPr/>
        <a:lstStyle/>
        <a:p>
          <a:endParaRPr lang="en-US"/>
        </a:p>
      </dgm:t>
    </dgm:pt>
    <dgm:pt modelId="{845F9BEF-DF62-4DA7-9B57-E1A905B46B10}" type="sibTrans" cxnId="{54EB90DE-96FA-4AB7-BF1A-2C71495088BD}">
      <dgm:prSet/>
      <dgm:spPr/>
      <dgm:t>
        <a:bodyPr/>
        <a:lstStyle/>
        <a:p>
          <a:endParaRPr lang="en-US"/>
        </a:p>
      </dgm:t>
    </dgm:pt>
    <dgm:pt modelId="{CABB2862-A566-4849-B9B8-CBB2C0C87EB4}">
      <dgm:prSet custT="1"/>
      <dgm:spPr/>
      <dgm:t>
        <a:bodyPr/>
        <a:lstStyle/>
        <a:p>
          <a:r>
            <a:rPr lang="en-US" sz="1400" dirty="0">
              <a:solidFill>
                <a:schemeClr val="bg1"/>
              </a:solidFill>
              <a:latin typeface="Amasis MT Pro Black" panose="02040A04050005020304" pitchFamily="18" charset="0"/>
            </a:rPr>
            <a:t>Equipment/machinery that is not used to generate income for a business </a:t>
          </a:r>
          <a:endParaRPr lang="en-US" sz="1400" dirty="0">
            <a:latin typeface="Amasis MT Pro Black" panose="02040A04050005020304" pitchFamily="18" charset="0"/>
          </a:endParaRPr>
        </a:p>
      </dgm:t>
    </dgm:pt>
    <dgm:pt modelId="{0B4A4D19-A35A-4FAA-A79B-F34CA8B33C9B}" type="parTrans" cxnId="{48837077-3E3D-4380-932F-EB759D28EB15}">
      <dgm:prSet/>
      <dgm:spPr/>
      <dgm:t>
        <a:bodyPr/>
        <a:lstStyle/>
        <a:p>
          <a:endParaRPr lang="en-US"/>
        </a:p>
      </dgm:t>
    </dgm:pt>
    <dgm:pt modelId="{4F8EC3B4-5549-4804-8040-86A3F30CC263}" type="sibTrans" cxnId="{48837077-3E3D-4380-932F-EB759D28EB15}">
      <dgm:prSet/>
      <dgm:spPr/>
      <dgm:t>
        <a:bodyPr/>
        <a:lstStyle/>
        <a:p>
          <a:endParaRPr lang="en-US"/>
        </a:p>
      </dgm:t>
    </dgm:pt>
    <dgm:pt modelId="{EBB1188B-B895-472C-94AA-275745A788AC}">
      <dgm:prSet custT="1"/>
      <dgm:spPr/>
      <dgm:t>
        <a:bodyPr/>
        <a:lstStyle/>
        <a:p>
          <a:r>
            <a:rPr lang="en-US" sz="1400" dirty="0">
              <a:solidFill>
                <a:schemeClr val="bg1"/>
              </a:solidFill>
              <a:latin typeface="Amasis MT Pro Black" panose="02040A04050005020304" pitchFamily="18" charset="0"/>
            </a:rPr>
            <a:t>Items such as gems/precious metals, antique cars, artwork, etc. </a:t>
          </a:r>
          <a:endParaRPr lang="en-US" sz="1400" dirty="0">
            <a:latin typeface="Amasis MT Pro Black" panose="02040A04050005020304" pitchFamily="18" charset="0"/>
          </a:endParaRPr>
        </a:p>
      </dgm:t>
    </dgm:pt>
    <dgm:pt modelId="{91A9B22B-C7A5-422E-ABE9-7F28CF00049E}" type="parTrans" cxnId="{DFCB25B1-CC14-4315-92E2-FB8D993F1CD9}">
      <dgm:prSet/>
      <dgm:spPr/>
      <dgm:t>
        <a:bodyPr/>
        <a:lstStyle/>
        <a:p>
          <a:endParaRPr lang="en-US"/>
        </a:p>
      </dgm:t>
    </dgm:pt>
    <dgm:pt modelId="{EEA099D6-6216-4F53-9586-B7A6B9F56D3A}" type="sibTrans" cxnId="{DFCB25B1-CC14-4315-92E2-FB8D993F1CD9}">
      <dgm:prSet/>
      <dgm:spPr/>
      <dgm:t>
        <a:bodyPr/>
        <a:lstStyle/>
        <a:p>
          <a:endParaRPr lang="en-US"/>
        </a:p>
      </dgm:t>
    </dgm:pt>
    <dgm:pt modelId="{928BCDD3-5A36-4504-AD25-28C5EE6E1F6A}" type="pres">
      <dgm:prSet presAssocID="{87C25AB4-B9EB-41A1-B1A4-B2A1CD9C740E}" presName="diagram" presStyleCnt="0">
        <dgm:presLayoutVars>
          <dgm:dir/>
          <dgm:resizeHandles val="exact"/>
        </dgm:presLayoutVars>
      </dgm:prSet>
      <dgm:spPr/>
    </dgm:pt>
    <dgm:pt modelId="{2A44F942-57DA-4F7C-8081-3B4EBFC260F0}" type="pres">
      <dgm:prSet presAssocID="{CBBC3C50-CDEE-471A-B585-C3D78FC6F5C7}" presName="node" presStyleLbl="node1" presStyleIdx="0" presStyleCnt="7" custLinFactNeighborX="1980" custLinFactNeighborY="3255">
        <dgm:presLayoutVars>
          <dgm:bulletEnabled val="1"/>
        </dgm:presLayoutVars>
      </dgm:prSet>
      <dgm:spPr/>
    </dgm:pt>
    <dgm:pt modelId="{F1E8B3DB-ABC1-4492-821D-553B0825BD91}" type="pres">
      <dgm:prSet presAssocID="{895D35A7-DA18-46FE-98FE-2F57272F8C15}" presName="sibTrans" presStyleCnt="0"/>
      <dgm:spPr/>
    </dgm:pt>
    <dgm:pt modelId="{2C8EDDC3-28A6-4A2F-A70D-9668E106673F}" type="pres">
      <dgm:prSet presAssocID="{8319B6D1-4DD7-4790-98FB-A136265BF0A5}" presName="node" presStyleLbl="node1" presStyleIdx="1" presStyleCnt="7" custScaleX="146816" custScaleY="158540" custLinFactNeighborX="18626" custLinFactNeighborY="22515">
        <dgm:presLayoutVars>
          <dgm:bulletEnabled val="1"/>
        </dgm:presLayoutVars>
      </dgm:prSet>
      <dgm:spPr/>
    </dgm:pt>
    <dgm:pt modelId="{0B82464E-9752-4B7D-9FA5-BFCC34A75F06}" type="pres">
      <dgm:prSet presAssocID="{191BCDCF-2673-4560-8E8A-F741BCA93CC6}" presName="sibTrans" presStyleCnt="0"/>
      <dgm:spPr/>
    </dgm:pt>
    <dgm:pt modelId="{F9C48FB6-7F78-49C3-ADDC-CEEFAD635A93}" type="pres">
      <dgm:prSet presAssocID="{881F998E-E1FC-40FC-909A-382C1B5D65EA}" presName="node" presStyleLbl="node1" presStyleIdx="2" presStyleCnt="7" custScaleY="175375">
        <dgm:presLayoutVars>
          <dgm:bulletEnabled val="1"/>
        </dgm:presLayoutVars>
      </dgm:prSet>
      <dgm:spPr/>
    </dgm:pt>
    <dgm:pt modelId="{7C7E140B-E2B0-41DD-B74A-73D8D694FEC3}" type="pres">
      <dgm:prSet presAssocID="{6F2A84BA-5D79-4D43-B5AE-5B923694062D}" presName="sibTrans" presStyleCnt="0"/>
      <dgm:spPr/>
    </dgm:pt>
    <dgm:pt modelId="{E0C18383-41DD-41F4-AD70-5B3B19C7E7CA}" type="pres">
      <dgm:prSet presAssocID="{EBB1188B-B895-472C-94AA-275745A788AC}" presName="node" presStyleLbl="node1" presStyleIdx="3" presStyleCnt="7" custScaleY="186866" custLinFactNeighborX="3369" custLinFactNeighborY="6853">
        <dgm:presLayoutVars>
          <dgm:bulletEnabled val="1"/>
        </dgm:presLayoutVars>
      </dgm:prSet>
      <dgm:spPr/>
    </dgm:pt>
    <dgm:pt modelId="{E635776A-26C9-4FF7-8E12-D69D67A023AA}" type="pres">
      <dgm:prSet presAssocID="{EEA099D6-6216-4F53-9586-B7A6B9F56D3A}" presName="sibTrans" presStyleCnt="0"/>
      <dgm:spPr/>
    </dgm:pt>
    <dgm:pt modelId="{8028839D-FDA4-495E-94A2-FD787D37E47C}" type="pres">
      <dgm:prSet presAssocID="{25A31008-FCB7-4044-9C56-C1411E614F67}" presName="node" presStyleLbl="node1" presStyleIdx="4" presStyleCnt="7" custLinFactNeighborX="-2661" custLinFactNeighborY="33260">
        <dgm:presLayoutVars>
          <dgm:bulletEnabled val="1"/>
        </dgm:presLayoutVars>
      </dgm:prSet>
      <dgm:spPr/>
    </dgm:pt>
    <dgm:pt modelId="{9E05EBC6-8C79-4E2E-87F3-5A13C030D42C}" type="pres">
      <dgm:prSet presAssocID="{845F9BEF-DF62-4DA7-9B57-E1A905B46B10}" presName="sibTrans" presStyleCnt="0"/>
      <dgm:spPr/>
    </dgm:pt>
    <dgm:pt modelId="{DE93C6FB-B19B-4566-9674-E7F33CBF1DE6}" type="pres">
      <dgm:prSet presAssocID="{05AA57F5-1254-410B-8195-B189279B335C}" presName="node" presStyleLbl="node1" presStyleIdx="5" presStyleCnt="7" custScaleX="128737" custScaleY="147856" custLinFactNeighborX="-1365" custLinFactNeighborY="0">
        <dgm:presLayoutVars>
          <dgm:bulletEnabled val="1"/>
        </dgm:presLayoutVars>
      </dgm:prSet>
      <dgm:spPr/>
    </dgm:pt>
    <dgm:pt modelId="{34C0452D-D2C6-4985-A810-E8175438AB4B}" type="pres">
      <dgm:prSet presAssocID="{DE885C3B-4840-4531-9EA2-EB34883155F2}" presName="sibTrans" presStyleCnt="0"/>
      <dgm:spPr/>
    </dgm:pt>
    <dgm:pt modelId="{9A8493A8-858C-40C5-B6B8-6A7457718039}" type="pres">
      <dgm:prSet presAssocID="{CABB2862-A566-4849-B9B8-CBB2C0C87EB4}" presName="node" presStyleLbl="node1" presStyleIdx="6" presStyleCnt="7" custScaleX="135990" custScaleY="140397">
        <dgm:presLayoutVars>
          <dgm:bulletEnabled val="1"/>
        </dgm:presLayoutVars>
      </dgm:prSet>
      <dgm:spPr/>
    </dgm:pt>
  </dgm:ptLst>
  <dgm:cxnLst>
    <dgm:cxn modelId="{D39D9503-A62B-40DE-90CE-1F7B03EB606B}" type="presOf" srcId="{8319B6D1-4DD7-4790-98FB-A136265BF0A5}" destId="{2C8EDDC3-28A6-4A2F-A70D-9668E106673F}" srcOrd="0" destOrd="0" presId="urn:microsoft.com/office/officeart/2005/8/layout/default"/>
    <dgm:cxn modelId="{B7583B14-3790-4D8F-9CE7-2C9D5683254F}" type="presOf" srcId="{87C25AB4-B9EB-41A1-B1A4-B2A1CD9C740E}" destId="{928BCDD3-5A36-4504-AD25-28C5EE6E1F6A}" srcOrd="0" destOrd="0" presId="urn:microsoft.com/office/officeart/2005/8/layout/default"/>
    <dgm:cxn modelId="{2D7ED730-862F-40D8-8D1B-92A8C0AC141B}" type="presOf" srcId="{EBB1188B-B895-472C-94AA-275745A788AC}" destId="{E0C18383-41DD-41F4-AD70-5B3B19C7E7CA}" srcOrd="0" destOrd="0" presId="urn:microsoft.com/office/officeart/2005/8/layout/default"/>
    <dgm:cxn modelId="{92554B37-A967-49E1-9F13-1D5ED6871B82}" srcId="{87C25AB4-B9EB-41A1-B1A4-B2A1CD9C740E}" destId="{881F998E-E1FC-40FC-909A-382C1B5D65EA}" srcOrd="2" destOrd="0" parTransId="{29AEF07E-B87A-41CC-95EE-E55B4E9BCD61}" sibTransId="{6F2A84BA-5D79-4D43-B5AE-5B923694062D}"/>
    <dgm:cxn modelId="{86703140-E042-4102-B0F7-6F8364ADA28C}" type="presOf" srcId="{CBBC3C50-CDEE-471A-B585-C3D78FC6F5C7}" destId="{2A44F942-57DA-4F7C-8081-3B4EBFC260F0}" srcOrd="0" destOrd="0" presId="urn:microsoft.com/office/officeart/2005/8/layout/default"/>
    <dgm:cxn modelId="{5DFF3463-B197-4DDC-A064-5F0B821E9A01}" type="presOf" srcId="{05AA57F5-1254-410B-8195-B189279B335C}" destId="{DE93C6FB-B19B-4566-9674-E7F33CBF1DE6}" srcOrd="0" destOrd="0" presId="urn:microsoft.com/office/officeart/2005/8/layout/default"/>
    <dgm:cxn modelId="{D110126E-7777-4083-914E-513DF7D28A3F}" type="presOf" srcId="{25A31008-FCB7-4044-9C56-C1411E614F67}" destId="{8028839D-FDA4-495E-94A2-FD787D37E47C}" srcOrd="0" destOrd="0" presId="urn:microsoft.com/office/officeart/2005/8/layout/default"/>
    <dgm:cxn modelId="{48837077-3E3D-4380-932F-EB759D28EB15}" srcId="{87C25AB4-B9EB-41A1-B1A4-B2A1CD9C740E}" destId="{CABB2862-A566-4849-B9B8-CBB2C0C87EB4}" srcOrd="6" destOrd="0" parTransId="{0B4A4D19-A35A-4FAA-A79B-F34CA8B33C9B}" sibTransId="{4F8EC3B4-5549-4804-8040-86A3F30CC263}"/>
    <dgm:cxn modelId="{8549A05A-081F-4229-8862-FF01B91C238E}" srcId="{87C25AB4-B9EB-41A1-B1A4-B2A1CD9C740E}" destId="{CBBC3C50-CDEE-471A-B585-C3D78FC6F5C7}" srcOrd="0" destOrd="0" parTransId="{A0314B79-536F-4275-BBEA-AED6FEE55D85}" sibTransId="{895D35A7-DA18-46FE-98FE-2F57272F8C15}"/>
    <dgm:cxn modelId="{E72F3780-60F6-4932-9461-A4D29ADC3411}" srcId="{87C25AB4-B9EB-41A1-B1A4-B2A1CD9C740E}" destId="{8319B6D1-4DD7-4790-98FB-A136265BF0A5}" srcOrd="1" destOrd="0" parTransId="{583C1B17-746D-46BF-A559-BC640D3015B9}" sibTransId="{191BCDCF-2673-4560-8E8A-F741BCA93CC6}"/>
    <dgm:cxn modelId="{DFCB25B1-CC14-4315-92E2-FB8D993F1CD9}" srcId="{87C25AB4-B9EB-41A1-B1A4-B2A1CD9C740E}" destId="{EBB1188B-B895-472C-94AA-275745A788AC}" srcOrd="3" destOrd="0" parTransId="{91A9B22B-C7A5-422E-ABE9-7F28CF00049E}" sibTransId="{EEA099D6-6216-4F53-9586-B7A6B9F56D3A}"/>
    <dgm:cxn modelId="{001FA4C9-AA03-403B-AC28-96C7C498514A}" srcId="{87C25AB4-B9EB-41A1-B1A4-B2A1CD9C740E}" destId="{05AA57F5-1254-410B-8195-B189279B335C}" srcOrd="5" destOrd="0" parTransId="{654936B9-C9AC-4A67-9824-EEA427192576}" sibTransId="{DE885C3B-4840-4531-9EA2-EB34883155F2}"/>
    <dgm:cxn modelId="{54EB90DE-96FA-4AB7-BF1A-2C71495088BD}" srcId="{87C25AB4-B9EB-41A1-B1A4-B2A1CD9C740E}" destId="{25A31008-FCB7-4044-9C56-C1411E614F67}" srcOrd="4" destOrd="0" parTransId="{E22D696C-E2B0-4A68-B62F-8450D7C0773E}" sibTransId="{845F9BEF-DF62-4DA7-9B57-E1A905B46B10}"/>
    <dgm:cxn modelId="{A29F46E2-8B79-4F2A-9FDD-96430D71BD9D}" type="presOf" srcId="{CABB2862-A566-4849-B9B8-CBB2C0C87EB4}" destId="{9A8493A8-858C-40C5-B6B8-6A7457718039}" srcOrd="0" destOrd="0" presId="urn:microsoft.com/office/officeart/2005/8/layout/default"/>
    <dgm:cxn modelId="{77D93FFF-AE2F-4CEC-8910-F52DC47E823B}" type="presOf" srcId="{881F998E-E1FC-40FC-909A-382C1B5D65EA}" destId="{F9C48FB6-7F78-49C3-ADDC-CEEFAD635A93}" srcOrd="0" destOrd="0" presId="urn:microsoft.com/office/officeart/2005/8/layout/default"/>
    <dgm:cxn modelId="{30971C7B-89D2-407E-8286-B21961F33FF2}" type="presParOf" srcId="{928BCDD3-5A36-4504-AD25-28C5EE6E1F6A}" destId="{2A44F942-57DA-4F7C-8081-3B4EBFC260F0}" srcOrd="0" destOrd="0" presId="urn:microsoft.com/office/officeart/2005/8/layout/default"/>
    <dgm:cxn modelId="{C52F494B-BE28-42AD-97C4-FBB70D6245B5}" type="presParOf" srcId="{928BCDD3-5A36-4504-AD25-28C5EE6E1F6A}" destId="{F1E8B3DB-ABC1-4492-821D-553B0825BD91}" srcOrd="1" destOrd="0" presId="urn:microsoft.com/office/officeart/2005/8/layout/default"/>
    <dgm:cxn modelId="{92E36721-DB96-47C8-84C6-A23B2B415572}" type="presParOf" srcId="{928BCDD3-5A36-4504-AD25-28C5EE6E1F6A}" destId="{2C8EDDC3-28A6-4A2F-A70D-9668E106673F}" srcOrd="2" destOrd="0" presId="urn:microsoft.com/office/officeart/2005/8/layout/default"/>
    <dgm:cxn modelId="{2F91F28A-0152-482E-81D0-459F8E12719E}" type="presParOf" srcId="{928BCDD3-5A36-4504-AD25-28C5EE6E1F6A}" destId="{0B82464E-9752-4B7D-9FA5-BFCC34A75F06}" srcOrd="3" destOrd="0" presId="urn:microsoft.com/office/officeart/2005/8/layout/default"/>
    <dgm:cxn modelId="{AC2CA007-C4DD-4928-8BDE-32C3BD827A9F}" type="presParOf" srcId="{928BCDD3-5A36-4504-AD25-28C5EE6E1F6A}" destId="{F9C48FB6-7F78-49C3-ADDC-CEEFAD635A93}" srcOrd="4" destOrd="0" presId="urn:microsoft.com/office/officeart/2005/8/layout/default"/>
    <dgm:cxn modelId="{0E629B00-B670-4280-9D0C-29AF902ECBC8}" type="presParOf" srcId="{928BCDD3-5A36-4504-AD25-28C5EE6E1F6A}" destId="{7C7E140B-E2B0-41DD-B74A-73D8D694FEC3}" srcOrd="5" destOrd="0" presId="urn:microsoft.com/office/officeart/2005/8/layout/default"/>
    <dgm:cxn modelId="{26BC5F66-7DAC-4453-B7EB-37BE554FE180}" type="presParOf" srcId="{928BCDD3-5A36-4504-AD25-28C5EE6E1F6A}" destId="{E0C18383-41DD-41F4-AD70-5B3B19C7E7CA}" srcOrd="6" destOrd="0" presId="urn:microsoft.com/office/officeart/2005/8/layout/default"/>
    <dgm:cxn modelId="{23EE17AE-2E66-4A6C-8B1E-E2D16F9A7DA7}" type="presParOf" srcId="{928BCDD3-5A36-4504-AD25-28C5EE6E1F6A}" destId="{E635776A-26C9-4FF7-8E12-D69D67A023AA}" srcOrd="7" destOrd="0" presId="urn:microsoft.com/office/officeart/2005/8/layout/default"/>
    <dgm:cxn modelId="{20353DCF-EEDA-4AE3-B6D3-C84E706BF710}" type="presParOf" srcId="{928BCDD3-5A36-4504-AD25-28C5EE6E1F6A}" destId="{8028839D-FDA4-495E-94A2-FD787D37E47C}" srcOrd="8" destOrd="0" presId="urn:microsoft.com/office/officeart/2005/8/layout/default"/>
    <dgm:cxn modelId="{7DD1A26A-2E49-417B-B24C-0F2ED0E94731}" type="presParOf" srcId="{928BCDD3-5A36-4504-AD25-28C5EE6E1F6A}" destId="{9E05EBC6-8C79-4E2E-87F3-5A13C030D42C}" srcOrd="9" destOrd="0" presId="urn:microsoft.com/office/officeart/2005/8/layout/default"/>
    <dgm:cxn modelId="{4167AD08-086D-402E-B8C8-C1167E8244D6}" type="presParOf" srcId="{928BCDD3-5A36-4504-AD25-28C5EE6E1F6A}" destId="{DE93C6FB-B19B-4566-9674-E7F33CBF1DE6}" srcOrd="10" destOrd="0" presId="urn:microsoft.com/office/officeart/2005/8/layout/default"/>
    <dgm:cxn modelId="{44C4DD40-E522-4BB6-8D2B-3E49438DDC6B}" type="presParOf" srcId="{928BCDD3-5A36-4504-AD25-28C5EE6E1F6A}" destId="{34C0452D-D2C6-4985-A810-E8175438AB4B}" srcOrd="11" destOrd="0" presId="urn:microsoft.com/office/officeart/2005/8/layout/default"/>
    <dgm:cxn modelId="{0191D8FB-5E48-4300-A86B-CCA9DD3FC9B5}" type="presParOf" srcId="{928BCDD3-5A36-4504-AD25-28C5EE6E1F6A}" destId="{9A8493A8-858C-40C5-B6B8-6A7457718039}" srcOrd="1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900EB1-761F-4E7F-A1FF-51F7D3EBEB4D}"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95982113-0310-4CB7-B837-2C90B120C942}" type="pres">
      <dgm:prSet presAssocID="{8A900EB1-761F-4E7F-A1FF-51F7D3EBEB4D}" presName="diagram" presStyleCnt="0">
        <dgm:presLayoutVars>
          <dgm:dir/>
          <dgm:resizeHandles val="exact"/>
        </dgm:presLayoutVars>
      </dgm:prSet>
      <dgm:spPr/>
    </dgm:pt>
  </dgm:ptLst>
  <dgm:cxnLst>
    <dgm:cxn modelId="{A1E6ACD0-A078-47EB-84C9-61E644128559}" type="presOf" srcId="{8A900EB1-761F-4E7F-A1FF-51F7D3EBEB4D}" destId="{95982113-0310-4CB7-B837-2C90B120C94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6F90BF-26E1-4B20-A3F2-54AAF2BBF214}"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E72A4842-B41E-4577-9127-7A8FFBE30AF9}">
      <dgm:prSet custT="1"/>
      <dgm:spPr/>
      <dgm:t>
        <a:bodyPr/>
        <a:lstStyle/>
        <a:p>
          <a:r>
            <a:rPr lang="en-US" sz="1800" b="1" u="sng" dirty="0"/>
            <a:t>Minimum of 2 current and consecutive paystubs are required by HUD</a:t>
          </a:r>
          <a:endParaRPr lang="en-US" sz="1800" b="1" dirty="0"/>
        </a:p>
      </dgm:t>
    </dgm:pt>
    <dgm:pt modelId="{59A4A12E-8F22-48E3-B692-F5895AA3EA09}" type="parTrans" cxnId="{7AF887F8-0673-4EA8-9DD3-155A02319A9F}">
      <dgm:prSet/>
      <dgm:spPr/>
      <dgm:t>
        <a:bodyPr/>
        <a:lstStyle/>
        <a:p>
          <a:endParaRPr lang="en-US"/>
        </a:p>
      </dgm:t>
    </dgm:pt>
    <dgm:pt modelId="{548867F7-4817-4409-9685-5F354F78D7D9}" type="sibTrans" cxnId="{7AF887F8-0673-4EA8-9DD3-155A02319A9F}">
      <dgm:prSet/>
      <dgm:spPr/>
      <dgm:t>
        <a:bodyPr/>
        <a:lstStyle/>
        <a:p>
          <a:endParaRPr lang="en-US"/>
        </a:p>
      </dgm:t>
    </dgm:pt>
    <dgm:pt modelId="{051FED7D-EE23-4729-99EE-32030509F60F}">
      <dgm:prSet custT="1"/>
      <dgm:spPr/>
      <dgm:t>
        <a:bodyPr/>
        <a:lstStyle/>
        <a:p>
          <a:r>
            <a:rPr lang="en-US" sz="1600" dirty="0"/>
            <a:t>Owners may request more, this should be outlined in the policies and procedures.</a:t>
          </a:r>
        </a:p>
      </dgm:t>
    </dgm:pt>
    <dgm:pt modelId="{3E6268CB-D98C-4079-864A-7EFE4AF44471}" type="parTrans" cxnId="{37324612-D344-41BE-A316-204418D74B45}">
      <dgm:prSet/>
      <dgm:spPr/>
      <dgm:t>
        <a:bodyPr/>
        <a:lstStyle/>
        <a:p>
          <a:endParaRPr lang="en-US"/>
        </a:p>
      </dgm:t>
    </dgm:pt>
    <dgm:pt modelId="{53070F13-D14E-421C-AF0C-E6CC8A38D4D4}" type="sibTrans" cxnId="{37324612-D344-41BE-A316-204418D74B45}">
      <dgm:prSet/>
      <dgm:spPr/>
      <dgm:t>
        <a:bodyPr/>
        <a:lstStyle/>
        <a:p>
          <a:endParaRPr lang="en-US"/>
        </a:p>
      </dgm:t>
    </dgm:pt>
    <dgm:pt modelId="{120A94B5-745D-4D2C-BBE0-1C2E50C0DFBA}">
      <dgm:prSet custT="1"/>
      <dgm:spPr/>
      <dgm:t>
        <a:bodyPr/>
        <a:lstStyle/>
        <a:p>
          <a:r>
            <a:rPr lang="en-US" sz="1600" dirty="0"/>
            <a:t>HOME programs requires 60 days of source documentation, this has not changed.</a:t>
          </a:r>
        </a:p>
      </dgm:t>
    </dgm:pt>
    <dgm:pt modelId="{B08DCB99-59B4-4DAB-9F4F-9D6906C5E544}" type="parTrans" cxnId="{AABD0102-4BDA-42EB-A28E-6D236B7CC3C3}">
      <dgm:prSet/>
      <dgm:spPr/>
      <dgm:t>
        <a:bodyPr/>
        <a:lstStyle/>
        <a:p>
          <a:endParaRPr lang="en-US"/>
        </a:p>
      </dgm:t>
    </dgm:pt>
    <dgm:pt modelId="{1F2818EE-73A1-482D-B099-4B8251239445}" type="sibTrans" cxnId="{AABD0102-4BDA-42EB-A28E-6D236B7CC3C3}">
      <dgm:prSet/>
      <dgm:spPr/>
      <dgm:t>
        <a:bodyPr/>
        <a:lstStyle/>
        <a:p>
          <a:endParaRPr lang="en-US"/>
        </a:p>
      </dgm:t>
    </dgm:pt>
    <dgm:pt modelId="{B34F6D28-1399-400B-BAF8-596004DFA837}">
      <dgm:prSet custT="1"/>
      <dgm:spPr/>
      <dgm:t>
        <a:bodyPr/>
        <a:lstStyle/>
        <a:p>
          <a:r>
            <a:rPr lang="en-US" sz="1800" b="1" u="sng" dirty="0"/>
            <a:t>Only 1 current bank statement is required for assets held by the household</a:t>
          </a:r>
          <a:endParaRPr lang="en-US" sz="1800" b="1" dirty="0"/>
        </a:p>
      </dgm:t>
    </dgm:pt>
    <dgm:pt modelId="{DD6B1DF3-3914-4622-BDBD-2FEAA2BF8E96}" type="parTrans" cxnId="{582668EE-7066-455A-A5ED-BE8AAE2F5366}">
      <dgm:prSet/>
      <dgm:spPr/>
      <dgm:t>
        <a:bodyPr/>
        <a:lstStyle/>
        <a:p>
          <a:endParaRPr lang="en-US"/>
        </a:p>
      </dgm:t>
    </dgm:pt>
    <dgm:pt modelId="{CD1DE3B2-A40B-4A1D-9AD0-5C41C0D5878A}" type="sibTrans" cxnId="{582668EE-7066-455A-A5ED-BE8AAE2F5366}">
      <dgm:prSet/>
      <dgm:spPr/>
      <dgm:t>
        <a:bodyPr/>
        <a:lstStyle/>
        <a:p>
          <a:endParaRPr lang="en-US"/>
        </a:p>
      </dgm:t>
    </dgm:pt>
    <dgm:pt modelId="{1D2D2751-5352-4ABB-8A40-FC64D5009006}">
      <dgm:prSet custT="1"/>
      <dgm:spPr/>
      <dgm:t>
        <a:bodyPr/>
        <a:lstStyle/>
        <a:p>
          <a:r>
            <a:rPr lang="en-US" sz="1600" dirty="0"/>
            <a:t>The current statement should be used to verify assets when required.</a:t>
          </a:r>
        </a:p>
      </dgm:t>
    </dgm:pt>
    <dgm:pt modelId="{21449E22-D98D-4586-9581-A7E69853494B}" type="parTrans" cxnId="{0AFA58EA-F81F-4183-AFAA-1BFE2B1E794C}">
      <dgm:prSet/>
      <dgm:spPr/>
      <dgm:t>
        <a:bodyPr/>
        <a:lstStyle/>
        <a:p>
          <a:endParaRPr lang="en-US"/>
        </a:p>
      </dgm:t>
    </dgm:pt>
    <dgm:pt modelId="{D33F3A77-E9F4-47BD-9077-9557F1E97CC4}" type="sibTrans" cxnId="{0AFA58EA-F81F-4183-AFAA-1BFE2B1E794C}">
      <dgm:prSet/>
      <dgm:spPr/>
      <dgm:t>
        <a:bodyPr/>
        <a:lstStyle/>
        <a:p>
          <a:endParaRPr lang="en-US"/>
        </a:p>
      </dgm:t>
    </dgm:pt>
    <dgm:pt modelId="{81B4DF4B-1F5C-4AF7-8B44-36BC36D17345}">
      <dgm:prSet custT="1"/>
      <dgm:spPr/>
      <dgm:t>
        <a:bodyPr/>
        <a:lstStyle/>
        <a:p>
          <a:r>
            <a:rPr lang="en-US" sz="1600" dirty="0"/>
            <a:t>Owners may request more, this should be outlined in the policies and procedures.</a:t>
          </a:r>
        </a:p>
      </dgm:t>
    </dgm:pt>
    <dgm:pt modelId="{722B6C2E-F743-49C9-AE94-0390696D3107}" type="parTrans" cxnId="{9B9605FF-6FFD-4BA0-A387-89A1CDEDFFD0}">
      <dgm:prSet/>
      <dgm:spPr/>
      <dgm:t>
        <a:bodyPr/>
        <a:lstStyle/>
        <a:p>
          <a:endParaRPr lang="en-US"/>
        </a:p>
      </dgm:t>
    </dgm:pt>
    <dgm:pt modelId="{4497B637-ADB9-4A58-81E8-19EFD8902D6D}" type="sibTrans" cxnId="{9B9605FF-6FFD-4BA0-A387-89A1CDEDFFD0}">
      <dgm:prSet/>
      <dgm:spPr/>
      <dgm:t>
        <a:bodyPr/>
        <a:lstStyle/>
        <a:p>
          <a:endParaRPr lang="en-US"/>
        </a:p>
      </dgm:t>
    </dgm:pt>
    <dgm:pt modelId="{38874BED-3421-4E0F-99F8-FE74B109ECFA}">
      <dgm:prSet/>
      <dgm:spPr/>
      <dgm:t>
        <a:bodyPr/>
        <a:lstStyle/>
        <a:p>
          <a:r>
            <a:rPr lang="en-US" b="1" u="sng" dirty="0"/>
            <a:t>Court Orders should no longer be obtained for Child Support</a:t>
          </a:r>
          <a:endParaRPr lang="en-US" b="1" dirty="0"/>
        </a:p>
      </dgm:t>
    </dgm:pt>
    <dgm:pt modelId="{C17B6737-B16D-4D79-8A96-4743FCF2E5F5}" type="parTrans" cxnId="{8093D0D7-A2CA-409C-BC6A-9BD0BE473502}">
      <dgm:prSet/>
      <dgm:spPr/>
      <dgm:t>
        <a:bodyPr/>
        <a:lstStyle/>
        <a:p>
          <a:endParaRPr lang="en-US"/>
        </a:p>
      </dgm:t>
    </dgm:pt>
    <dgm:pt modelId="{ECEB873F-4B49-4B07-9F35-B86DE326FB75}" type="sibTrans" cxnId="{8093D0D7-A2CA-409C-BC6A-9BD0BE473502}">
      <dgm:prSet/>
      <dgm:spPr/>
      <dgm:t>
        <a:bodyPr/>
        <a:lstStyle/>
        <a:p>
          <a:endParaRPr lang="en-US"/>
        </a:p>
      </dgm:t>
    </dgm:pt>
    <dgm:pt modelId="{9645EDA6-5D07-4C14-ACAB-73AB87AC8607}">
      <dgm:prSet custT="1"/>
      <dgm:spPr/>
      <dgm:t>
        <a:bodyPr/>
        <a:lstStyle/>
        <a:p>
          <a:r>
            <a:rPr lang="en-US" sz="1600" dirty="0"/>
            <a:t>Court Orders should only be obtained if necessary to determine program eligibility.</a:t>
          </a:r>
        </a:p>
      </dgm:t>
    </dgm:pt>
    <dgm:pt modelId="{E729D5F0-CA18-4DFA-8E5F-76670BEF0D2D}" type="parTrans" cxnId="{5CAA8CB8-EC5F-48F0-BEE0-60FC957DAEA6}">
      <dgm:prSet/>
      <dgm:spPr/>
      <dgm:t>
        <a:bodyPr/>
        <a:lstStyle/>
        <a:p>
          <a:endParaRPr lang="en-US"/>
        </a:p>
      </dgm:t>
    </dgm:pt>
    <dgm:pt modelId="{E3F5A8CB-12C9-442B-B1FF-84B31CAF6C6D}" type="sibTrans" cxnId="{5CAA8CB8-EC5F-48F0-BEE0-60FC957DAEA6}">
      <dgm:prSet/>
      <dgm:spPr/>
      <dgm:t>
        <a:bodyPr/>
        <a:lstStyle/>
        <a:p>
          <a:endParaRPr lang="en-US"/>
        </a:p>
      </dgm:t>
    </dgm:pt>
    <dgm:pt modelId="{57EEAE94-7D18-448F-ABD2-3EB4E90CF58B}">
      <dgm:prSet/>
      <dgm:spPr/>
      <dgm:t>
        <a:bodyPr/>
        <a:lstStyle/>
        <a:p>
          <a:r>
            <a:rPr lang="en-US" b="1" u="sng" dirty="0"/>
            <a:t>Asset Self-Certification Limit Increase</a:t>
          </a:r>
          <a:endParaRPr lang="en-US" b="1" dirty="0"/>
        </a:p>
      </dgm:t>
    </dgm:pt>
    <dgm:pt modelId="{AC34034C-4CB6-4647-A207-3417AF345C1D}" type="parTrans" cxnId="{CF718CEB-224D-4325-865D-E8EF03339923}">
      <dgm:prSet/>
      <dgm:spPr/>
      <dgm:t>
        <a:bodyPr/>
        <a:lstStyle/>
        <a:p>
          <a:endParaRPr lang="en-US"/>
        </a:p>
      </dgm:t>
    </dgm:pt>
    <dgm:pt modelId="{7AA046C2-4C2D-4BFD-97D9-9F365DA7FEBF}" type="sibTrans" cxnId="{CF718CEB-224D-4325-865D-E8EF03339923}">
      <dgm:prSet/>
      <dgm:spPr/>
      <dgm:t>
        <a:bodyPr/>
        <a:lstStyle/>
        <a:p>
          <a:endParaRPr lang="en-US"/>
        </a:p>
      </dgm:t>
    </dgm:pt>
    <dgm:pt modelId="{C678DCE3-B050-4243-AEB4-14F7C39468D3}">
      <dgm:prSet custT="1"/>
      <dgm:spPr/>
      <dgm:t>
        <a:bodyPr/>
        <a:lstStyle/>
        <a:p>
          <a:r>
            <a:rPr lang="en-US" sz="1600" dirty="0"/>
            <a:t>No longer Under $5,000. Cannot go over current Imputed Income Limits.</a:t>
          </a:r>
        </a:p>
      </dgm:t>
    </dgm:pt>
    <dgm:pt modelId="{5C3AE5C2-629E-4E9A-9359-43D29D49D053}" type="parTrans" cxnId="{648E2A89-246A-4723-AD92-BE93FD3E0180}">
      <dgm:prSet/>
      <dgm:spPr/>
      <dgm:t>
        <a:bodyPr/>
        <a:lstStyle/>
        <a:p>
          <a:endParaRPr lang="en-US"/>
        </a:p>
      </dgm:t>
    </dgm:pt>
    <dgm:pt modelId="{B6630728-E7E2-4671-AB91-D584FCC6E7C8}" type="sibTrans" cxnId="{648E2A89-246A-4723-AD92-BE93FD3E0180}">
      <dgm:prSet/>
      <dgm:spPr/>
      <dgm:t>
        <a:bodyPr/>
        <a:lstStyle/>
        <a:p>
          <a:endParaRPr lang="en-US"/>
        </a:p>
      </dgm:t>
    </dgm:pt>
    <dgm:pt modelId="{89C7C740-3C77-46A3-B813-712A471C09AF}">
      <dgm:prSet/>
      <dgm:spPr/>
      <dgm:t>
        <a:bodyPr/>
        <a:lstStyle/>
        <a:p>
          <a:r>
            <a:rPr lang="en-US" b="1" u="sng" dirty="0"/>
            <a:t>Alimony Documentation</a:t>
          </a:r>
          <a:endParaRPr lang="en-US" b="1" dirty="0"/>
        </a:p>
      </dgm:t>
    </dgm:pt>
    <dgm:pt modelId="{CD8AE1EF-CFBA-4576-90B5-3A0454FBA45F}" type="parTrans" cxnId="{715D5148-A5B5-4ACE-B9F9-F597D1A8BD73}">
      <dgm:prSet/>
      <dgm:spPr/>
      <dgm:t>
        <a:bodyPr/>
        <a:lstStyle/>
        <a:p>
          <a:endParaRPr lang="en-US"/>
        </a:p>
      </dgm:t>
    </dgm:pt>
    <dgm:pt modelId="{0F69335A-8070-4216-9113-4EB1F6AE69D4}" type="sibTrans" cxnId="{715D5148-A5B5-4ACE-B9F9-F597D1A8BD73}">
      <dgm:prSet/>
      <dgm:spPr/>
      <dgm:t>
        <a:bodyPr/>
        <a:lstStyle/>
        <a:p>
          <a:endParaRPr lang="en-US"/>
        </a:p>
      </dgm:t>
    </dgm:pt>
    <dgm:pt modelId="{83F9C2BD-F282-4EE4-8A3D-D2A10CF1E4B4}">
      <dgm:prSet custT="1"/>
      <dgm:spPr/>
      <dgm:t>
        <a:bodyPr/>
        <a:lstStyle/>
        <a:p>
          <a:r>
            <a:rPr lang="en-US" sz="1600" dirty="0"/>
            <a:t>Alimony amounts are now documented along with the Child Support Self- Certification. </a:t>
          </a:r>
        </a:p>
      </dgm:t>
    </dgm:pt>
    <dgm:pt modelId="{E32902E9-B2DF-4BB2-954E-DE12AE63D7AD}" type="parTrans" cxnId="{561C6E65-6BBD-4F79-8D10-7FFDC6B43E1C}">
      <dgm:prSet/>
      <dgm:spPr/>
      <dgm:t>
        <a:bodyPr/>
        <a:lstStyle/>
        <a:p>
          <a:endParaRPr lang="en-US"/>
        </a:p>
      </dgm:t>
    </dgm:pt>
    <dgm:pt modelId="{0FF51D32-DEAF-43B5-A7AE-0248D375BA1F}" type="sibTrans" cxnId="{561C6E65-6BBD-4F79-8D10-7FFDC6B43E1C}">
      <dgm:prSet/>
      <dgm:spPr/>
      <dgm:t>
        <a:bodyPr/>
        <a:lstStyle/>
        <a:p>
          <a:endParaRPr lang="en-US"/>
        </a:p>
      </dgm:t>
    </dgm:pt>
    <dgm:pt modelId="{094F12C9-E1AB-470D-8B7F-56DBD9DB7C83}" type="pres">
      <dgm:prSet presAssocID="{E16F90BF-26E1-4B20-A3F2-54AAF2BBF214}" presName="Name0" presStyleCnt="0">
        <dgm:presLayoutVars>
          <dgm:dir/>
          <dgm:animLvl val="lvl"/>
          <dgm:resizeHandles val="exact"/>
        </dgm:presLayoutVars>
      </dgm:prSet>
      <dgm:spPr/>
    </dgm:pt>
    <dgm:pt modelId="{24E7EAB0-E66B-4EDA-9583-1F30059EEEAA}" type="pres">
      <dgm:prSet presAssocID="{E72A4842-B41E-4577-9127-7A8FFBE30AF9}" presName="linNode" presStyleCnt="0"/>
      <dgm:spPr/>
    </dgm:pt>
    <dgm:pt modelId="{1E71241E-06B8-4DB8-A428-CE62AADFF031}" type="pres">
      <dgm:prSet presAssocID="{E72A4842-B41E-4577-9127-7A8FFBE30AF9}" presName="parentText" presStyleLbl="node1" presStyleIdx="0" presStyleCnt="5">
        <dgm:presLayoutVars>
          <dgm:chMax val="1"/>
          <dgm:bulletEnabled val="1"/>
        </dgm:presLayoutVars>
      </dgm:prSet>
      <dgm:spPr/>
    </dgm:pt>
    <dgm:pt modelId="{A5A3C235-D2C8-4F1E-B200-49400454B59C}" type="pres">
      <dgm:prSet presAssocID="{E72A4842-B41E-4577-9127-7A8FFBE30AF9}" presName="descendantText" presStyleLbl="alignAccFollowNode1" presStyleIdx="0" presStyleCnt="5">
        <dgm:presLayoutVars>
          <dgm:bulletEnabled val="1"/>
        </dgm:presLayoutVars>
      </dgm:prSet>
      <dgm:spPr/>
    </dgm:pt>
    <dgm:pt modelId="{7B75BE1D-1D3C-4E8D-B9B7-8904FA2F5DCB}" type="pres">
      <dgm:prSet presAssocID="{548867F7-4817-4409-9685-5F354F78D7D9}" presName="sp" presStyleCnt="0"/>
      <dgm:spPr/>
    </dgm:pt>
    <dgm:pt modelId="{E92C4460-B055-491F-B368-230FEC7740E4}" type="pres">
      <dgm:prSet presAssocID="{B34F6D28-1399-400B-BAF8-596004DFA837}" presName="linNode" presStyleCnt="0"/>
      <dgm:spPr/>
    </dgm:pt>
    <dgm:pt modelId="{A2B9674A-6739-4C07-B7DE-9F82A1ECFC64}" type="pres">
      <dgm:prSet presAssocID="{B34F6D28-1399-400B-BAF8-596004DFA837}" presName="parentText" presStyleLbl="node1" presStyleIdx="1" presStyleCnt="5">
        <dgm:presLayoutVars>
          <dgm:chMax val="1"/>
          <dgm:bulletEnabled val="1"/>
        </dgm:presLayoutVars>
      </dgm:prSet>
      <dgm:spPr/>
    </dgm:pt>
    <dgm:pt modelId="{54E0A5EE-C6FD-4E7E-947B-5C4CFEA96B55}" type="pres">
      <dgm:prSet presAssocID="{B34F6D28-1399-400B-BAF8-596004DFA837}" presName="descendantText" presStyleLbl="alignAccFollowNode1" presStyleIdx="1" presStyleCnt="5">
        <dgm:presLayoutVars>
          <dgm:bulletEnabled val="1"/>
        </dgm:presLayoutVars>
      </dgm:prSet>
      <dgm:spPr/>
    </dgm:pt>
    <dgm:pt modelId="{A3367976-726B-419C-B116-564AF37467D4}" type="pres">
      <dgm:prSet presAssocID="{CD1DE3B2-A40B-4A1D-9AD0-5C41C0D5878A}" presName="sp" presStyleCnt="0"/>
      <dgm:spPr/>
    </dgm:pt>
    <dgm:pt modelId="{574E7E40-275A-461D-9715-279BEE441E26}" type="pres">
      <dgm:prSet presAssocID="{38874BED-3421-4E0F-99F8-FE74B109ECFA}" presName="linNode" presStyleCnt="0"/>
      <dgm:spPr/>
    </dgm:pt>
    <dgm:pt modelId="{C7D73F3B-41C4-41C1-9456-D21C7C901187}" type="pres">
      <dgm:prSet presAssocID="{38874BED-3421-4E0F-99F8-FE74B109ECFA}" presName="parentText" presStyleLbl="node1" presStyleIdx="2" presStyleCnt="5">
        <dgm:presLayoutVars>
          <dgm:chMax val="1"/>
          <dgm:bulletEnabled val="1"/>
        </dgm:presLayoutVars>
      </dgm:prSet>
      <dgm:spPr/>
    </dgm:pt>
    <dgm:pt modelId="{1B2FB4A7-3293-4488-954C-A7B238452C5D}" type="pres">
      <dgm:prSet presAssocID="{38874BED-3421-4E0F-99F8-FE74B109ECFA}" presName="descendantText" presStyleLbl="alignAccFollowNode1" presStyleIdx="2" presStyleCnt="5">
        <dgm:presLayoutVars>
          <dgm:bulletEnabled val="1"/>
        </dgm:presLayoutVars>
      </dgm:prSet>
      <dgm:spPr/>
    </dgm:pt>
    <dgm:pt modelId="{ACDEC3B2-B802-4736-9A19-71F7F74E7D5D}" type="pres">
      <dgm:prSet presAssocID="{ECEB873F-4B49-4B07-9F35-B86DE326FB75}" presName="sp" presStyleCnt="0"/>
      <dgm:spPr/>
    </dgm:pt>
    <dgm:pt modelId="{E0A3684B-290F-432A-A296-D7BFB53A24FB}" type="pres">
      <dgm:prSet presAssocID="{57EEAE94-7D18-448F-ABD2-3EB4E90CF58B}" presName="linNode" presStyleCnt="0"/>
      <dgm:spPr/>
    </dgm:pt>
    <dgm:pt modelId="{7EE2F93D-8D6C-4AA4-B001-7E0C3E7215D7}" type="pres">
      <dgm:prSet presAssocID="{57EEAE94-7D18-448F-ABD2-3EB4E90CF58B}" presName="parentText" presStyleLbl="node1" presStyleIdx="3" presStyleCnt="5">
        <dgm:presLayoutVars>
          <dgm:chMax val="1"/>
          <dgm:bulletEnabled val="1"/>
        </dgm:presLayoutVars>
      </dgm:prSet>
      <dgm:spPr/>
    </dgm:pt>
    <dgm:pt modelId="{2348C440-BC59-4797-9B48-E14D62B61289}" type="pres">
      <dgm:prSet presAssocID="{57EEAE94-7D18-448F-ABD2-3EB4E90CF58B}" presName="descendantText" presStyleLbl="alignAccFollowNode1" presStyleIdx="3" presStyleCnt="5">
        <dgm:presLayoutVars>
          <dgm:bulletEnabled val="1"/>
        </dgm:presLayoutVars>
      </dgm:prSet>
      <dgm:spPr/>
    </dgm:pt>
    <dgm:pt modelId="{A5359B24-62BA-41A1-A058-F835CF501502}" type="pres">
      <dgm:prSet presAssocID="{7AA046C2-4C2D-4BFD-97D9-9F365DA7FEBF}" presName="sp" presStyleCnt="0"/>
      <dgm:spPr/>
    </dgm:pt>
    <dgm:pt modelId="{AE90B92B-E095-49E6-BBB8-45CCB1094928}" type="pres">
      <dgm:prSet presAssocID="{89C7C740-3C77-46A3-B813-712A471C09AF}" presName="linNode" presStyleCnt="0"/>
      <dgm:spPr/>
    </dgm:pt>
    <dgm:pt modelId="{BE89F863-76F6-4D39-AB17-3975A19413B5}" type="pres">
      <dgm:prSet presAssocID="{89C7C740-3C77-46A3-B813-712A471C09AF}" presName="parentText" presStyleLbl="node1" presStyleIdx="4" presStyleCnt="5">
        <dgm:presLayoutVars>
          <dgm:chMax val="1"/>
          <dgm:bulletEnabled val="1"/>
        </dgm:presLayoutVars>
      </dgm:prSet>
      <dgm:spPr/>
    </dgm:pt>
    <dgm:pt modelId="{996B2AF2-34F2-4971-9064-19E526DB9E12}" type="pres">
      <dgm:prSet presAssocID="{89C7C740-3C77-46A3-B813-712A471C09AF}" presName="descendantText" presStyleLbl="alignAccFollowNode1" presStyleIdx="4" presStyleCnt="5">
        <dgm:presLayoutVars>
          <dgm:bulletEnabled val="1"/>
        </dgm:presLayoutVars>
      </dgm:prSet>
      <dgm:spPr/>
    </dgm:pt>
  </dgm:ptLst>
  <dgm:cxnLst>
    <dgm:cxn modelId="{AABD0102-4BDA-42EB-A28E-6D236B7CC3C3}" srcId="{E72A4842-B41E-4577-9127-7A8FFBE30AF9}" destId="{120A94B5-745D-4D2C-BBE0-1C2E50C0DFBA}" srcOrd="1" destOrd="0" parTransId="{B08DCB99-59B4-4DAB-9F4F-9D6906C5E544}" sibTransId="{1F2818EE-73A1-482D-B099-4B8251239445}"/>
    <dgm:cxn modelId="{37324612-D344-41BE-A316-204418D74B45}" srcId="{E72A4842-B41E-4577-9127-7A8FFBE30AF9}" destId="{051FED7D-EE23-4729-99EE-32030509F60F}" srcOrd="0" destOrd="0" parTransId="{3E6268CB-D98C-4079-864A-7EFE4AF44471}" sibTransId="{53070F13-D14E-421C-AF0C-E6CC8A38D4D4}"/>
    <dgm:cxn modelId="{FEDA6122-2379-4711-A7B3-F20DDC07EC99}" type="presOf" srcId="{89C7C740-3C77-46A3-B813-712A471C09AF}" destId="{BE89F863-76F6-4D39-AB17-3975A19413B5}" srcOrd="0" destOrd="0" presId="urn:microsoft.com/office/officeart/2005/8/layout/vList5"/>
    <dgm:cxn modelId="{CBB9B124-28C0-40BB-ACD0-1C5F590679FF}" type="presOf" srcId="{C678DCE3-B050-4243-AEB4-14F7C39468D3}" destId="{2348C440-BC59-4797-9B48-E14D62B61289}" srcOrd="0" destOrd="0" presId="urn:microsoft.com/office/officeart/2005/8/layout/vList5"/>
    <dgm:cxn modelId="{561C6E65-6BBD-4F79-8D10-7FFDC6B43E1C}" srcId="{89C7C740-3C77-46A3-B813-712A471C09AF}" destId="{83F9C2BD-F282-4EE4-8A3D-D2A10CF1E4B4}" srcOrd="0" destOrd="0" parTransId="{E32902E9-B2DF-4BB2-954E-DE12AE63D7AD}" sibTransId="{0FF51D32-DEAF-43B5-A7AE-0248D375BA1F}"/>
    <dgm:cxn modelId="{715D5148-A5B5-4ACE-B9F9-F597D1A8BD73}" srcId="{E16F90BF-26E1-4B20-A3F2-54AAF2BBF214}" destId="{89C7C740-3C77-46A3-B813-712A471C09AF}" srcOrd="4" destOrd="0" parTransId="{CD8AE1EF-CFBA-4576-90B5-3A0454FBA45F}" sibTransId="{0F69335A-8070-4216-9113-4EB1F6AE69D4}"/>
    <dgm:cxn modelId="{52275A6C-4135-4FC9-A68E-8C009B6BF8F7}" type="presOf" srcId="{E16F90BF-26E1-4B20-A3F2-54AAF2BBF214}" destId="{094F12C9-E1AB-470D-8B7F-56DBD9DB7C83}" srcOrd="0" destOrd="0" presId="urn:microsoft.com/office/officeart/2005/8/layout/vList5"/>
    <dgm:cxn modelId="{2955F170-7D36-40F0-9D0B-A75E1083086A}" type="presOf" srcId="{9645EDA6-5D07-4C14-ACAB-73AB87AC8607}" destId="{1B2FB4A7-3293-4488-954C-A7B238452C5D}" srcOrd="0" destOrd="0" presId="urn:microsoft.com/office/officeart/2005/8/layout/vList5"/>
    <dgm:cxn modelId="{14FF4B76-0D3E-4BF2-A47D-E03AE35A6DF5}" type="presOf" srcId="{38874BED-3421-4E0F-99F8-FE74B109ECFA}" destId="{C7D73F3B-41C4-41C1-9456-D21C7C901187}" srcOrd="0" destOrd="0" presId="urn:microsoft.com/office/officeart/2005/8/layout/vList5"/>
    <dgm:cxn modelId="{45157B7F-CF17-49F5-8B7A-279EE5565BF1}" type="presOf" srcId="{051FED7D-EE23-4729-99EE-32030509F60F}" destId="{A5A3C235-D2C8-4F1E-B200-49400454B59C}" srcOrd="0" destOrd="0" presId="urn:microsoft.com/office/officeart/2005/8/layout/vList5"/>
    <dgm:cxn modelId="{648E2A89-246A-4723-AD92-BE93FD3E0180}" srcId="{57EEAE94-7D18-448F-ABD2-3EB4E90CF58B}" destId="{C678DCE3-B050-4243-AEB4-14F7C39468D3}" srcOrd="0" destOrd="0" parTransId="{5C3AE5C2-629E-4E9A-9359-43D29D49D053}" sibTransId="{B6630728-E7E2-4671-AB91-D584FCC6E7C8}"/>
    <dgm:cxn modelId="{FF5E1691-893C-4EAB-A217-FEACF58E2D76}" type="presOf" srcId="{1D2D2751-5352-4ABB-8A40-FC64D5009006}" destId="{54E0A5EE-C6FD-4E7E-947B-5C4CFEA96B55}" srcOrd="0" destOrd="0" presId="urn:microsoft.com/office/officeart/2005/8/layout/vList5"/>
    <dgm:cxn modelId="{5CAA8CB8-EC5F-48F0-BEE0-60FC957DAEA6}" srcId="{38874BED-3421-4E0F-99F8-FE74B109ECFA}" destId="{9645EDA6-5D07-4C14-ACAB-73AB87AC8607}" srcOrd="0" destOrd="0" parTransId="{E729D5F0-CA18-4DFA-8E5F-76670BEF0D2D}" sibTransId="{E3F5A8CB-12C9-442B-B1FF-84B31CAF6C6D}"/>
    <dgm:cxn modelId="{325590D1-AA10-44A1-8AE0-F12404D41899}" type="presOf" srcId="{57EEAE94-7D18-448F-ABD2-3EB4E90CF58B}" destId="{7EE2F93D-8D6C-4AA4-B001-7E0C3E7215D7}" srcOrd="0" destOrd="0" presId="urn:microsoft.com/office/officeart/2005/8/layout/vList5"/>
    <dgm:cxn modelId="{9C34E3D5-306D-42BF-BC9F-14A2324A87A8}" type="presOf" srcId="{B34F6D28-1399-400B-BAF8-596004DFA837}" destId="{A2B9674A-6739-4C07-B7DE-9F82A1ECFC64}" srcOrd="0" destOrd="0" presId="urn:microsoft.com/office/officeart/2005/8/layout/vList5"/>
    <dgm:cxn modelId="{8093D0D7-A2CA-409C-BC6A-9BD0BE473502}" srcId="{E16F90BF-26E1-4B20-A3F2-54AAF2BBF214}" destId="{38874BED-3421-4E0F-99F8-FE74B109ECFA}" srcOrd="2" destOrd="0" parTransId="{C17B6737-B16D-4D79-8A96-4743FCF2E5F5}" sibTransId="{ECEB873F-4B49-4B07-9F35-B86DE326FB75}"/>
    <dgm:cxn modelId="{B482BDE1-19C1-4F83-B55F-2604A84BA62C}" type="presOf" srcId="{E72A4842-B41E-4577-9127-7A8FFBE30AF9}" destId="{1E71241E-06B8-4DB8-A428-CE62AADFF031}" srcOrd="0" destOrd="0" presId="urn:microsoft.com/office/officeart/2005/8/layout/vList5"/>
    <dgm:cxn modelId="{0AFA58EA-F81F-4183-AFAA-1BFE2B1E794C}" srcId="{B34F6D28-1399-400B-BAF8-596004DFA837}" destId="{1D2D2751-5352-4ABB-8A40-FC64D5009006}" srcOrd="0" destOrd="0" parTransId="{21449E22-D98D-4586-9581-A7E69853494B}" sibTransId="{D33F3A77-E9F4-47BD-9077-9557F1E97CC4}"/>
    <dgm:cxn modelId="{CF718CEB-224D-4325-865D-E8EF03339923}" srcId="{E16F90BF-26E1-4B20-A3F2-54AAF2BBF214}" destId="{57EEAE94-7D18-448F-ABD2-3EB4E90CF58B}" srcOrd="3" destOrd="0" parTransId="{AC34034C-4CB6-4647-A207-3417AF345C1D}" sibTransId="{7AA046C2-4C2D-4BFD-97D9-9F365DA7FEBF}"/>
    <dgm:cxn modelId="{582668EE-7066-455A-A5ED-BE8AAE2F5366}" srcId="{E16F90BF-26E1-4B20-A3F2-54AAF2BBF214}" destId="{B34F6D28-1399-400B-BAF8-596004DFA837}" srcOrd="1" destOrd="0" parTransId="{DD6B1DF3-3914-4622-BDBD-2FEAA2BF8E96}" sibTransId="{CD1DE3B2-A40B-4A1D-9AD0-5C41C0D5878A}"/>
    <dgm:cxn modelId="{28A2A4F7-AA26-4A8D-AA3E-6960E7125176}" type="presOf" srcId="{81B4DF4B-1F5C-4AF7-8B44-36BC36D17345}" destId="{54E0A5EE-C6FD-4E7E-947B-5C4CFEA96B55}" srcOrd="0" destOrd="1" presId="urn:microsoft.com/office/officeart/2005/8/layout/vList5"/>
    <dgm:cxn modelId="{7AF887F8-0673-4EA8-9DD3-155A02319A9F}" srcId="{E16F90BF-26E1-4B20-A3F2-54AAF2BBF214}" destId="{E72A4842-B41E-4577-9127-7A8FFBE30AF9}" srcOrd="0" destOrd="0" parTransId="{59A4A12E-8F22-48E3-B692-F5895AA3EA09}" sibTransId="{548867F7-4817-4409-9685-5F354F78D7D9}"/>
    <dgm:cxn modelId="{9B9605FF-6FFD-4BA0-A387-89A1CDEDFFD0}" srcId="{B34F6D28-1399-400B-BAF8-596004DFA837}" destId="{81B4DF4B-1F5C-4AF7-8B44-36BC36D17345}" srcOrd="1" destOrd="0" parTransId="{722B6C2E-F743-49C9-AE94-0390696D3107}" sibTransId="{4497B637-ADB9-4A58-81E8-19EFD8902D6D}"/>
    <dgm:cxn modelId="{1E6CD7FF-8766-46CA-B15E-320A6C4D099E}" type="presOf" srcId="{83F9C2BD-F282-4EE4-8A3D-D2A10CF1E4B4}" destId="{996B2AF2-34F2-4971-9064-19E526DB9E12}" srcOrd="0" destOrd="0" presId="urn:microsoft.com/office/officeart/2005/8/layout/vList5"/>
    <dgm:cxn modelId="{25BEF3FF-E588-4964-ABD8-5669A3093AA8}" type="presOf" srcId="{120A94B5-745D-4D2C-BBE0-1C2E50C0DFBA}" destId="{A5A3C235-D2C8-4F1E-B200-49400454B59C}" srcOrd="0" destOrd="1" presId="urn:microsoft.com/office/officeart/2005/8/layout/vList5"/>
    <dgm:cxn modelId="{F98CFC00-21A3-4B8E-B62C-720DBBD94885}" type="presParOf" srcId="{094F12C9-E1AB-470D-8B7F-56DBD9DB7C83}" destId="{24E7EAB0-E66B-4EDA-9583-1F30059EEEAA}" srcOrd="0" destOrd="0" presId="urn:microsoft.com/office/officeart/2005/8/layout/vList5"/>
    <dgm:cxn modelId="{B989DE80-D047-4B4B-A2C5-922F3335B35A}" type="presParOf" srcId="{24E7EAB0-E66B-4EDA-9583-1F30059EEEAA}" destId="{1E71241E-06B8-4DB8-A428-CE62AADFF031}" srcOrd="0" destOrd="0" presId="urn:microsoft.com/office/officeart/2005/8/layout/vList5"/>
    <dgm:cxn modelId="{34742CF4-5B3B-4C64-9519-8A9AFA6DFAD1}" type="presParOf" srcId="{24E7EAB0-E66B-4EDA-9583-1F30059EEEAA}" destId="{A5A3C235-D2C8-4F1E-B200-49400454B59C}" srcOrd="1" destOrd="0" presId="urn:microsoft.com/office/officeart/2005/8/layout/vList5"/>
    <dgm:cxn modelId="{933E22EE-7B46-433E-9866-BA49ED72B33E}" type="presParOf" srcId="{094F12C9-E1AB-470D-8B7F-56DBD9DB7C83}" destId="{7B75BE1D-1D3C-4E8D-B9B7-8904FA2F5DCB}" srcOrd="1" destOrd="0" presId="urn:microsoft.com/office/officeart/2005/8/layout/vList5"/>
    <dgm:cxn modelId="{C0CD81F5-311B-43A8-B72A-0F1C22EBCC95}" type="presParOf" srcId="{094F12C9-E1AB-470D-8B7F-56DBD9DB7C83}" destId="{E92C4460-B055-491F-B368-230FEC7740E4}" srcOrd="2" destOrd="0" presId="urn:microsoft.com/office/officeart/2005/8/layout/vList5"/>
    <dgm:cxn modelId="{85397E21-BD6E-4CD1-993A-3BCC74754BA5}" type="presParOf" srcId="{E92C4460-B055-491F-B368-230FEC7740E4}" destId="{A2B9674A-6739-4C07-B7DE-9F82A1ECFC64}" srcOrd="0" destOrd="0" presId="urn:microsoft.com/office/officeart/2005/8/layout/vList5"/>
    <dgm:cxn modelId="{EED91A78-1FD8-403B-AC28-CC1720EA3880}" type="presParOf" srcId="{E92C4460-B055-491F-B368-230FEC7740E4}" destId="{54E0A5EE-C6FD-4E7E-947B-5C4CFEA96B55}" srcOrd="1" destOrd="0" presId="urn:microsoft.com/office/officeart/2005/8/layout/vList5"/>
    <dgm:cxn modelId="{A5B1AE87-0A98-4DBE-B10A-19EC371E1D7C}" type="presParOf" srcId="{094F12C9-E1AB-470D-8B7F-56DBD9DB7C83}" destId="{A3367976-726B-419C-B116-564AF37467D4}" srcOrd="3" destOrd="0" presId="urn:microsoft.com/office/officeart/2005/8/layout/vList5"/>
    <dgm:cxn modelId="{D23FD69D-9CD4-4657-B626-BD82A2DB9C18}" type="presParOf" srcId="{094F12C9-E1AB-470D-8B7F-56DBD9DB7C83}" destId="{574E7E40-275A-461D-9715-279BEE441E26}" srcOrd="4" destOrd="0" presId="urn:microsoft.com/office/officeart/2005/8/layout/vList5"/>
    <dgm:cxn modelId="{7856311D-C61B-4A2D-949C-92B19F70A06F}" type="presParOf" srcId="{574E7E40-275A-461D-9715-279BEE441E26}" destId="{C7D73F3B-41C4-41C1-9456-D21C7C901187}" srcOrd="0" destOrd="0" presId="urn:microsoft.com/office/officeart/2005/8/layout/vList5"/>
    <dgm:cxn modelId="{97A39C98-976E-4411-9956-40014F3EC08A}" type="presParOf" srcId="{574E7E40-275A-461D-9715-279BEE441E26}" destId="{1B2FB4A7-3293-4488-954C-A7B238452C5D}" srcOrd="1" destOrd="0" presId="urn:microsoft.com/office/officeart/2005/8/layout/vList5"/>
    <dgm:cxn modelId="{E085EB11-4304-4606-B48E-76422A571AE0}" type="presParOf" srcId="{094F12C9-E1AB-470D-8B7F-56DBD9DB7C83}" destId="{ACDEC3B2-B802-4736-9A19-71F7F74E7D5D}" srcOrd="5" destOrd="0" presId="urn:microsoft.com/office/officeart/2005/8/layout/vList5"/>
    <dgm:cxn modelId="{CD2AD7BF-C21B-4AD1-8DEF-8255E80519BB}" type="presParOf" srcId="{094F12C9-E1AB-470D-8B7F-56DBD9DB7C83}" destId="{E0A3684B-290F-432A-A296-D7BFB53A24FB}" srcOrd="6" destOrd="0" presId="urn:microsoft.com/office/officeart/2005/8/layout/vList5"/>
    <dgm:cxn modelId="{BAE55809-B6C9-449A-AAD9-FE11ED681E3E}" type="presParOf" srcId="{E0A3684B-290F-432A-A296-D7BFB53A24FB}" destId="{7EE2F93D-8D6C-4AA4-B001-7E0C3E7215D7}" srcOrd="0" destOrd="0" presId="urn:microsoft.com/office/officeart/2005/8/layout/vList5"/>
    <dgm:cxn modelId="{987BDE02-F52D-450D-AEEB-5E354DBFF808}" type="presParOf" srcId="{E0A3684B-290F-432A-A296-D7BFB53A24FB}" destId="{2348C440-BC59-4797-9B48-E14D62B61289}" srcOrd="1" destOrd="0" presId="urn:microsoft.com/office/officeart/2005/8/layout/vList5"/>
    <dgm:cxn modelId="{7E4D0F2F-05D8-438D-8A99-293BED1CDD4D}" type="presParOf" srcId="{094F12C9-E1AB-470D-8B7F-56DBD9DB7C83}" destId="{A5359B24-62BA-41A1-A058-F835CF501502}" srcOrd="7" destOrd="0" presId="urn:microsoft.com/office/officeart/2005/8/layout/vList5"/>
    <dgm:cxn modelId="{85FC271A-89C4-4A65-A695-E87119BD84C1}" type="presParOf" srcId="{094F12C9-E1AB-470D-8B7F-56DBD9DB7C83}" destId="{AE90B92B-E095-49E6-BBB8-45CCB1094928}" srcOrd="8" destOrd="0" presId="urn:microsoft.com/office/officeart/2005/8/layout/vList5"/>
    <dgm:cxn modelId="{648AC813-FCD4-4EB8-9B46-6E6BAA80A802}" type="presParOf" srcId="{AE90B92B-E095-49E6-BBB8-45CCB1094928}" destId="{BE89F863-76F6-4D39-AB17-3975A19413B5}" srcOrd="0" destOrd="0" presId="urn:microsoft.com/office/officeart/2005/8/layout/vList5"/>
    <dgm:cxn modelId="{02B66DD6-3EEA-4352-B50C-2BE50C0B3EC0}" type="presParOf" srcId="{AE90B92B-E095-49E6-BBB8-45CCB1094928}" destId="{996B2AF2-34F2-4971-9064-19E526DB9E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E2B88E-9C9C-4D30-B40E-801C2FB2266E}"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E73367F4-48DC-46B8-9141-F055F1C569AB}">
      <dgm:prSet/>
      <dgm:spPr/>
      <dgm:t>
        <a:bodyPr/>
        <a:lstStyle/>
        <a:p>
          <a:r>
            <a:rPr lang="en-US" b="1" dirty="0"/>
            <a:t>Compared to previous forms listed under Income Verifications and Student Certifications</a:t>
          </a:r>
          <a:endParaRPr lang="en-US" dirty="0"/>
        </a:p>
      </dgm:t>
    </dgm:pt>
    <dgm:pt modelId="{2ED6128F-769D-41F2-8D9E-F057BD50FC74}" type="parTrans" cxnId="{A3891FFD-4F82-4A18-A237-E4558FC62731}">
      <dgm:prSet/>
      <dgm:spPr/>
      <dgm:t>
        <a:bodyPr/>
        <a:lstStyle/>
        <a:p>
          <a:endParaRPr lang="en-US"/>
        </a:p>
      </dgm:t>
    </dgm:pt>
    <dgm:pt modelId="{17DE42CF-EEA5-4A20-8535-348DCB260D8B}" type="sibTrans" cxnId="{A3891FFD-4F82-4A18-A237-E4558FC62731}">
      <dgm:prSet/>
      <dgm:spPr/>
      <dgm:t>
        <a:bodyPr/>
        <a:lstStyle/>
        <a:p>
          <a:endParaRPr lang="en-US"/>
        </a:p>
      </dgm:t>
    </dgm:pt>
    <dgm:pt modelId="{726B38ED-CFA7-423A-A35A-D58E72E37712}">
      <dgm:prSet/>
      <dgm:spPr/>
      <dgm:t>
        <a:bodyPr/>
        <a:lstStyle/>
        <a:p>
          <a:r>
            <a:rPr lang="en-US" b="1" i="1" dirty="0"/>
            <a:t>Tenant Income Certification </a:t>
          </a:r>
          <a:r>
            <a:rPr lang="en-US" dirty="0"/>
            <a:t>– </a:t>
          </a:r>
          <a:r>
            <a:rPr lang="en-US" b="1" dirty="0"/>
            <a:t>new</a:t>
          </a:r>
          <a:r>
            <a:rPr lang="en-US" dirty="0"/>
            <a:t> “Part V. Total Income”, </a:t>
          </a:r>
          <a:r>
            <a:rPr lang="en-US" b="1" dirty="0"/>
            <a:t>new</a:t>
          </a:r>
          <a:r>
            <a:rPr lang="en-US" dirty="0"/>
            <a:t> Instruction sheet</a:t>
          </a:r>
        </a:p>
      </dgm:t>
    </dgm:pt>
    <dgm:pt modelId="{F60D9479-A856-48ED-A60F-15429D3B5528}" type="parTrans" cxnId="{BC10964F-3DFA-406B-BBEB-5C2890CE78ED}">
      <dgm:prSet/>
      <dgm:spPr/>
      <dgm:t>
        <a:bodyPr/>
        <a:lstStyle/>
        <a:p>
          <a:endParaRPr lang="en-US"/>
        </a:p>
      </dgm:t>
    </dgm:pt>
    <dgm:pt modelId="{2F4FE38C-0519-4CF9-94A1-FD0FD2D01B32}" type="sibTrans" cxnId="{BC10964F-3DFA-406B-BBEB-5C2890CE78ED}">
      <dgm:prSet/>
      <dgm:spPr/>
      <dgm:t>
        <a:bodyPr/>
        <a:lstStyle/>
        <a:p>
          <a:endParaRPr lang="en-US"/>
        </a:p>
      </dgm:t>
    </dgm:pt>
    <dgm:pt modelId="{4EC53CD7-80CB-4032-9FA1-BBB11C5A9463}">
      <dgm:prSet/>
      <dgm:spPr/>
      <dgm:t>
        <a:bodyPr/>
        <a:lstStyle/>
        <a:p>
          <a:r>
            <a:rPr lang="en-US" b="1" i="1" dirty="0"/>
            <a:t>Asset Self-Certifications</a:t>
          </a:r>
          <a:r>
            <a:rPr lang="en-US" b="1" dirty="0"/>
            <a:t> </a:t>
          </a:r>
          <a:r>
            <a:rPr lang="en-US" dirty="0"/>
            <a:t>– </a:t>
          </a:r>
          <a:r>
            <a:rPr lang="en-US" b="1" dirty="0"/>
            <a:t>old title</a:t>
          </a:r>
          <a:r>
            <a:rPr lang="en-US" dirty="0"/>
            <a:t> “Under $5,000 Asset Certification”, </a:t>
          </a:r>
          <a:r>
            <a:rPr lang="en-US" b="1" dirty="0"/>
            <a:t>new</a:t>
          </a:r>
          <a:r>
            <a:rPr lang="en-US" dirty="0"/>
            <a:t> page design, </a:t>
          </a:r>
          <a:r>
            <a:rPr lang="en-US" b="1" dirty="0"/>
            <a:t>new</a:t>
          </a:r>
          <a:r>
            <a:rPr lang="en-US" dirty="0"/>
            <a:t> Worksheet</a:t>
          </a:r>
        </a:p>
      </dgm:t>
    </dgm:pt>
    <dgm:pt modelId="{57EE2CA7-8591-4504-B524-072C13E069E1}" type="parTrans" cxnId="{A1F7E1CE-19FF-4AEB-B0C1-097808F88372}">
      <dgm:prSet/>
      <dgm:spPr/>
      <dgm:t>
        <a:bodyPr/>
        <a:lstStyle/>
        <a:p>
          <a:endParaRPr lang="en-US"/>
        </a:p>
      </dgm:t>
    </dgm:pt>
    <dgm:pt modelId="{89C88946-5974-4535-9609-1C07AAF496ED}" type="sibTrans" cxnId="{A1F7E1CE-19FF-4AEB-B0C1-097808F88372}">
      <dgm:prSet/>
      <dgm:spPr/>
      <dgm:t>
        <a:bodyPr/>
        <a:lstStyle/>
        <a:p>
          <a:endParaRPr lang="en-US"/>
        </a:p>
      </dgm:t>
    </dgm:pt>
    <dgm:pt modelId="{C84EBD13-EDC4-41C3-99F2-3F2F9EB9C5F0}">
      <dgm:prSet/>
      <dgm:spPr/>
      <dgm:t>
        <a:bodyPr/>
        <a:lstStyle/>
        <a:p>
          <a:r>
            <a:rPr lang="en-US" b="1" dirty="0"/>
            <a:t>Student Certifications, Verifications &amp; Affidavits </a:t>
          </a:r>
          <a:r>
            <a:rPr lang="en-US" dirty="0"/>
            <a:t>– </a:t>
          </a:r>
          <a:r>
            <a:rPr lang="en-US" b="1" dirty="0"/>
            <a:t>new</a:t>
          </a:r>
          <a:r>
            <a:rPr lang="en-US" dirty="0"/>
            <a:t> page design</a:t>
          </a:r>
        </a:p>
      </dgm:t>
    </dgm:pt>
    <dgm:pt modelId="{0032FA55-C2B4-46BC-9BBA-E179B567FAEF}" type="parTrans" cxnId="{AB87400B-7D5C-44B0-9FD7-DE064680E416}">
      <dgm:prSet/>
      <dgm:spPr/>
      <dgm:t>
        <a:bodyPr/>
        <a:lstStyle/>
        <a:p>
          <a:endParaRPr lang="en-US"/>
        </a:p>
      </dgm:t>
    </dgm:pt>
    <dgm:pt modelId="{3BD4FE28-5C78-4744-9FAE-1FDF5A0B083D}" type="sibTrans" cxnId="{AB87400B-7D5C-44B0-9FD7-DE064680E416}">
      <dgm:prSet/>
      <dgm:spPr/>
      <dgm:t>
        <a:bodyPr/>
        <a:lstStyle/>
        <a:p>
          <a:endParaRPr lang="en-US"/>
        </a:p>
      </dgm:t>
    </dgm:pt>
    <dgm:pt modelId="{3F34B420-6B55-4D7A-8902-AD52D4C43ED5}">
      <dgm:prSet/>
      <dgm:spPr/>
      <dgm:t>
        <a:bodyPr/>
        <a:lstStyle/>
        <a:p>
          <a:r>
            <a:rPr lang="en-US" b="1" i="1" dirty="0"/>
            <a:t>Alimony-Child Support Certification</a:t>
          </a:r>
          <a:r>
            <a:rPr lang="en-US" b="1" dirty="0"/>
            <a:t> </a:t>
          </a:r>
          <a:r>
            <a:rPr lang="en-US" dirty="0"/>
            <a:t>– </a:t>
          </a:r>
          <a:r>
            <a:rPr lang="en-US" b="1" dirty="0"/>
            <a:t>old title</a:t>
          </a:r>
          <a:r>
            <a:rPr lang="en-US" dirty="0"/>
            <a:t> “Child Support Certification”, Notary Public signature no longer required</a:t>
          </a:r>
        </a:p>
      </dgm:t>
    </dgm:pt>
    <dgm:pt modelId="{93AA26D3-BF0A-4A88-8A7C-52CFF1F6D7D2}" type="parTrans" cxnId="{DF701DE3-0096-46D2-B45B-C3FFD903732A}">
      <dgm:prSet/>
      <dgm:spPr/>
      <dgm:t>
        <a:bodyPr/>
        <a:lstStyle/>
        <a:p>
          <a:endParaRPr lang="en-US"/>
        </a:p>
      </dgm:t>
    </dgm:pt>
    <dgm:pt modelId="{5F656DC9-8A2C-404D-AAA1-C4D9A5ADA109}" type="sibTrans" cxnId="{DF701DE3-0096-46D2-B45B-C3FFD903732A}">
      <dgm:prSet/>
      <dgm:spPr/>
      <dgm:t>
        <a:bodyPr/>
        <a:lstStyle/>
        <a:p>
          <a:endParaRPr lang="en-US"/>
        </a:p>
      </dgm:t>
    </dgm:pt>
    <dgm:pt modelId="{80F8CE11-1FFB-4569-92C1-52F25BB3672B}">
      <dgm:prSet/>
      <dgm:spPr/>
      <dgm:t>
        <a:bodyPr/>
        <a:lstStyle/>
        <a:p>
          <a:r>
            <a:rPr lang="en-US" b="1" i="1" dirty="0"/>
            <a:t>Certification for Zero Income</a:t>
          </a:r>
          <a:r>
            <a:rPr lang="en-US" b="1" dirty="0"/>
            <a:t> </a:t>
          </a:r>
          <a:r>
            <a:rPr lang="en-US" dirty="0"/>
            <a:t>- </a:t>
          </a:r>
          <a:r>
            <a:rPr lang="en-US" b="1" dirty="0"/>
            <a:t>new</a:t>
          </a:r>
          <a:r>
            <a:rPr lang="en-US" dirty="0"/>
            <a:t> page design</a:t>
          </a:r>
        </a:p>
      </dgm:t>
    </dgm:pt>
    <dgm:pt modelId="{815A5DC5-D45A-48DB-9CFE-E700E5E08113}" type="parTrans" cxnId="{7B97FE1C-3749-44BB-9118-D044982AAE35}">
      <dgm:prSet/>
      <dgm:spPr/>
      <dgm:t>
        <a:bodyPr/>
        <a:lstStyle/>
        <a:p>
          <a:endParaRPr lang="en-US"/>
        </a:p>
      </dgm:t>
    </dgm:pt>
    <dgm:pt modelId="{87898E24-5AF1-4A7C-B83B-FC1C37C71EF5}" type="sibTrans" cxnId="{7B97FE1C-3749-44BB-9118-D044982AAE35}">
      <dgm:prSet/>
      <dgm:spPr/>
      <dgm:t>
        <a:bodyPr/>
        <a:lstStyle/>
        <a:p>
          <a:endParaRPr lang="en-US"/>
        </a:p>
      </dgm:t>
    </dgm:pt>
    <dgm:pt modelId="{A815749D-6E19-42FB-B1B6-F5C76B61FE43}" type="pres">
      <dgm:prSet presAssocID="{32E2B88E-9C9C-4D30-B40E-801C2FB2266E}" presName="diagram" presStyleCnt="0">
        <dgm:presLayoutVars>
          <dgm:dir/>
          <dgm:resizeHandles val="exact"/>
        </dgm:presLayoutVars>
      </dgm:prSet>
      <dgm:spPr/>
    </dgm:pt>
    <dgm:pt modelId="{1B862B86-E57F-4A9D-ABBC-38131A38803B}" type="pres">
      <dgm:prSet presAssocID="{E73367F4-48DC-46B8-9141-F055F1C569AB}" presName="node" presStyleLbl="node1" presStyleIdx="0" presStyleCnt="6">
        <dgm:presLayoutVars>
          <dgm:bulletEnabled val="1"/>
        </dgm:presLayoutVars>
      </dgm:prSet>
      <dgm:spPr/>
    </dgm:pt>
    <dgm:pt modelId="{851BE443-BDC6-4C2C-952E-7AC8982BE10D}" type="pres">
      <dgm:prSet presAssocID="{17DE42CF-EEA5-4A20-8535-348DCB260D8B}" presName="sibTrans" presStyleCnt="0"/>
      <dgm:spPr/>
    </dgm:pt>
    <dgm:pt modelId="{C063F6E7-70FD-44C1-B511-718CCFD73CF6}" type="pres">
      <dgm:prSet presAssocID="{726B38ED-CFA7-423A-A35A-D58E72E37712}" presName="node" presStyleLbl="node1" presStyleIdx="1" presStyleCnt="6">
        <dgm:presLayoutVars>
          <dgm:bulletEnabled val="1"/>
        </dgm:presLayoutVars>
      </dgm:prSet>
      <dgm:spPr/>
    </dgm:pt>
    <dgm:pt modelId="{12B7075E-0EF0-4ABE-94ED-385233DD54CC}" type="pres">
      <dgm:prSet presAssocID="{2F4FE38C-0519-4CF9-94A1-FD0FD2D01B32}" presName="sibTrans" presStyleCnt="0"/>
      <dgm:spPr/>
    </dgm:pt>
    <dgm:pt modelId="{29071994-13F2-415A-A783-761C8B198781}" type="pres">
      <dgm:prSet presAssocID="{4EC53CD7-80CB-4032-9FA1-BBB11C5A9463}" presName="node" presStyleLbl="node1" presStyleIdx="2" presStyleCnt="6">
        <dgm:presLayoutVars>
          <dgm:bulletEnabled val="1"/>
        </dgm:presLayoutVars>
      </dgm:prSet>
      <dgm:spPr/>
    </dgm:pt>
    <dgm:pt modelId="{8431CD91-9407-47A9-96DE-B4AD853460C8}" type="pres">
      <dgm:prSet presAssocID="{89C88946-5974-4535-9609-1C07AAF496ED}" presName="sibTrans" presStyleCnt="0"/>
      <dgm:spPr/>
    </dgm:pt>
    <dgm:pt modelId="{A36C8364-83AC-4509-857E-9183D8F6AF8F}" type="pres">
      <dgm:prSet presAssocID="{C84EBD13-EDC4-41C3-99F2-3F2F9EB9C5F0}" presName="node" presStyleLbl="node1" presStyleIdx="3" presStyleCnt="6">
        <dgm:presLayoutVars>
          <dgm:bulletEnabled val="1"/>
        </dgm:presLayoutVars>
      </dgm:prSet>
      <dgm:spPr/>
    </dgm:pt>
    <dgm:pt modelId="{9752E223-71F8-4F09-9F73-839353A03FFE}" type="pres">
      <dgm:prSet presAssocID="{3BD4FE28-5C78-4744-9FAE-1FDF5A0B083D}" presName="sibTrans" presStyleCnt="0"/>
      <dgm:spPr/>
    </dgm:pt>
    <dgm:pt modelId="{2B6CCF64-35E0-447C-A643-1EB367290AA6}" type="pres">
      <dgm:prSet presAssocID="{3F34B420-6B55-4D7A-8902-AD52D4C43ED5}" presName="node" presStyleLbl="node1" presStyleIdx="4" presStyleCnt="6">
        <dgm:presLayoutVars>
          <dgm:bulletEnabled val="1"/>
        </dgm:presLayoutVars>
      </dgm:prSet>
      <dgm:spPr/>
    </dgm:pt>
    <dgm:pt modelId="{7284FA66-871E-4511-972A-805CDE6B3452}" type="pres">
      <dgm:prSet presAssocID="{5F656DC9-8A2C-404D-AAA1-C4D9A5ADA109}" presName="sibTrans" presStyleCnt="0"/>
      <dgm:spPr/>
    </dgm:pt>
    <dgm:pt modelId="{021D2E16-334B-4F47-BA5D-B3BE64F7E878}" type="pres">
      <dgm:prSet presAssocID="{80F8CE11-1FFB-4569-92C1-52F25BB3672B}" presName="node" presStyleLbl="node1" presStyleIdx="5" presStyleCnt="6">
        <dgm:presLayoutVars>
          <dgm:bulletEnabled val="1"/>
        </dgm:presLayoutVars>
      </dgm:prSet>
      <dgm:spPr/>
    </dgm:pt>
  </dgm:ptLst>
  <dgm:cxnLst>
    <dgm:cxn modelId="{AB87400B-7D5C-44B0-9FD7-DE064680E416}" srcId="{32E2B88E-9C9C-4D30-B40E-801C2FB2266E}" destId="{C84EBD13-EDC4-41C3-99F2-3F2F9EB9C5F0}" srcOrd="3" destOrd="0" parTransId="{0032FA55-C2B4-46BC-9BBA-E179B567FAEF}" sibTransId="{3BD4FE28-5C78-4744-9FAE-1FDF5A0B083D}"/>
    <dgm:cxn modelId="{76F2BD14-6CD2-4C31-ACC2-DF09119B5546}" type="presOf" srcId="{3F34B420-6B55-4D7A-8902-AD52D4C43ED5}" destId="{2B6CCF64-35E0-447C-A643-1EB367290AA6}" srcOrd="0" destOrd="0" presId="urn:microsoft.com/office/officeart/2005/8/layout/default"/>
    <dgm:cxn modelId="{7B97FE1C-3749-44BB-9118-D044982AAE35}" srcId="{32E2B88E-9C9C-4D30-B40E-801C2FB2266E}" destId="{80F8CE11-1FFB-4569-92C1-52F25BB3672B}" srcOrd="5" destOrd="0" parTransId="{815A5DC5-D45A-48DB-9CFE-E700E5E08113}" sibTransId="{87898E24-5AF1-4A7C-B83B-FC1C37C71EF5}"/>
    <dgm:cxn modelId="{F7802167-A5A8-464D-83F2-B84D72BAC9DD}" type="presOf" srcId="{726B38ED-CFA7-423A-A35A-D58E72E37712}" destId="{C063F6E7-70FD-44C1-B511-718CCFD73CF6}" srcOrd="0" destOrd="0" presId="urn:microsoft.com/office/officeart/2005/8/layout/default"/>
    <dgm:cxn modelId="{07299449-63C7-4C0F-83B6-490F15BE280C}" type="presOf" srcId="{32E2B88E-9C9C-4D30-B40E-801C2FB2266E}" destId="{A815749D-6E19-42FB-B1B6-F5C76B61FE43}" srcOrd="0" destOrd="0" presId="urn:microsoft.com/office/officeart/2005/8/layout/default"/>
    <dgm:cxn modelId="{BC10964F-3DFA-406B-BBEB-5C2890CE78ED}" srcId="{32E2B88E-9C9C-4D30-B40E-801C2FB2266E}" destId="{726B38ED-CFA7-423A-A35A-D58E72E37712}" srcOrd="1" destOrd="0" parTransId="{F60D9479-A856-48ED-A60F-15429D3B5528}" sibTransId="{2F4FE38C-0519-4CF9-94A1-FD0FD2D01B32}"/>
    <dgm:cxn modelId="{FEC6D78E-CF94-44C4-B790-98DE5DFBA3C9}" type="presOf" srcId="{80F8CE11-1FFB-4569-92C1-52F25BB3672B}" destId="{021D2E16-334B-4F47-BA5D-B3BE64F7E878}" srcOrd="0" destOrd="0" presId="urn:microsoft.com/office/officeart/2005/8/layout/default"/>
    <dgm:cxn modelId="{510132BC-A6D6-49CC-8335-6D44B15E7CBF}" type="presOf" srcId="{4EC53CD7-80CB-4032-9FA1-BBB11C5A9463}" destId="{29071994-13F2-415A-A783-761C8B198781}" srcOrd="0" destOrd="0" presId="urn:microsoft.com/office/officeart/2005/8/layout/default"/>
    <dgm:cxn modelId="{81F067BC-FB55-4787-BA02-D67A27121DA8}" type="presOf" srcId="{E73367F4-48DC-46B8-9141-F055F1C569AB}" destId="{1B862B86-E57F-4A9D-ABBC-38131A38803B}" srcOrd="0" destOrd="0" presId="urn:microsoft.com/office/officeart/2005/8/layout/default"/>
    <dgm:cxn modelId="{A1F7E1CE-19FF-4AEB-B0C1-097808F88372}" srcId="{32E2B88E-9C9C-4D30-B40E-801C2FB2266E}" destId="{4EC53CD7-80CB-4032-9FA1-BBB11C5A9463}" srcOrd="2" destOrd="0" parTransId="{57EE2CA7-8591-4504-B524-072C13E069E1}" sibTransId="{89C88946-5974-4535-9609-1C07AAF496ED}"/>
    <dgm:cxn modelId="{DF701DE3-0096-46D2-B45B-C3FFD903732A}" srcId="{32E2B88E-9C9C-4D30-B40E-801C2FB2266E}" destId="{3F34B420-6B55-4D7A-8902-AD52D4C43ED5}" srcOrd="4" destOrd="0" parTransId="{93AA26D3-BF0A-4A88-8A7C-52CFF1F6D7D2}" sibTransId="{5F656DC9-8A2C-404D-AAA1-C4D9A5ADA109}"/>
    <dgm:cxn modelId="{FF294CE5-2345-48B3-98A2-2A5FC3D3A6A0}" type="presOf" srcId="{C84EBD13-EDC4-41C3-99F2-3F2F9EB9C5F0}" destId="{A36C8364-83AC-4509-857E-9183D8F6AF8F}" srcOrd="0" destOrd="0" presId="urn:microsoft.com/office/officeart/2005/8/layout/default"/>
    <dgm:cxn modelId="{A3891FFD-4F82-4A18-A237-E4558FC62731}" srcId="{32E2B88E-9C9C-4D30-B40E-801C2FB2266E}" destId="{E73367F4-48DC-46B8-9141-F055F1C569AB}" srcOrd="0" destOrd="0" parTransId="{2ED6128F-769D-41F2-8D9E-F057BD50FC74}" sibTransId="{17DE42CF-EEA5-4A20-8535-348DCB260D8B}"/>
    <dgm:cxn modelId="{3952F9AC-0BC9-4933-93E2-607266F5743B}" type="presParOf" srcId="{A815749D-6E19-42FB-B1B6-F5C76B61FE43}" destId="{1B862B86-E57F-4A9D-ABBC-38131A38803B}" srcOrd="0" destOrd="0" presId="urn:microsoft.com/office/officeart/2005/8/layout/default"/>
    <dgm:cxn modelId="{D2D8E381-1F11-4C15-89A7-DB41331AED99}" type="presParOf" srcId="{A815749D-6E19-42FB-B1B6-F5C76B61FE43}" destId="{851BE443-BDC6-4C2C-952E-7AC8982BE10D}" srcOrd="1" destOrd="0" presId="urn:microsoft.com/office/officeart/2005/8/layout/default"/>
    <dgm:cxn modelId="{5F210CDB-0893-4568-A5D2-CFDDE80611E0}" type="presParOf" srcId="{A815749D-6E19-42FB-B1B6-F5C76B61FE43}" destId="{C063F6E7-70FD-44C1-B511-718CCFD73CF6}" srcOrd="2" destOrd="0" presId="urn:microsoft.com/office/officeart/2005/8/layout/default"/>
    <dgm:cxn modelId="{0B6AD9D3-1394-4E16-A777-DE86149052FA}" type="presParOf" srcId="{A815749D-6E19-42FB-B1B6-F5C76B61FE43}" destId="{12B7075E-0EF0-4ABE-94ED-385233DD54CC}" srcOrd="3" destOrd="0" presId="urn:microsoft.com/office/officeart/2005/8/layout/default"/>
    <dgm:cxn modelId="{FED61CBC-EF29-4245-BAC0-E18774FB74D9}" type="presParOf" srcId="{A815749D-6E19-42FB-B1B6-F5C76B61FE43}" destId="{29071994-13F2-415A-A783-761C8B198781}" srcOrd="4" destOrd="0" presId="urn:microsoft.com/office/officeart/2005/8/layout/default"/>
    <dgm:cxn modelId="{6B4638F1-9044-4082-8A6D-850BDE51160D}" type="presParOf" srcId="{A815749D-6E19-42FB-B1B6-F5C76B61FE43}" destId="{8431CD91-9407-47A9-96DE-B4AD853460C8}" srcOrd="5" destOrd="0" presId="urn:microsoft.com/office/officeart/2005/8/layout/default"/>
    <dgm:cxn modelId="{8582E287-06D1-4C56-8562-62A2AE5CAE32}" type="presParOf" srcId="{A815749D-6E19-42FB-B1B6-F5C76B61FE43}" destId="{A36C8364-83AC-4509-857E-9183D8F6AF8F}" srcOrd="6" destOrd="0" presId="urn:microsoft.com/office/officeart/2005/8/layout/default"/>
    <dgm:cxn modelId="{3979F8BF-7935-47FC-9945-8560839E2FC7}" type="presParOf" srcId="{A815749D-6E19-42FB-B1B6-F5C76B61FE43}" destId="{9752E223-71F8-4F09-9F73-839353A03FFE}" srcOrd="7" destOrd="0" presId="urn:microsoft.com/office/officeart/2005/8/layout/default"/>
    <dgm:cxn modelId="{BD580445-61DA-4CB3-B00A-55AF44FD5B4E}" type="presParOf" srcId="{A815749D-6E19-42FB-B1B6-F5C76B61FE43}" destId="{2B6CCF64-35E0-447C-A643-1EB367290AA6}" srcOrd="8" destOrd="0" presId="urn:microsoft.com/office/officeart/2005/8/layout/default"/>
    <dgm:cxn modelId="{B8B5E068-2C6C-4983-A462-E0E98FBDD256}" type="presParOf" srcId="{A815749D-6E19-42FB-B1B6-F5C76B61FE43}" destId="{7284FA66-871E-4511-972A-805CDE6B3452}" srcOrd="9" destOrd="0" presId="urn:microsoft.com/office/officeart/2005/8/layout/default"/>
    <dgm:cxn modelId="{786D49C4-BFBD-4889-A4F5-DF4DC8592B00}" type="presParOf" srcId="{A815749D-6E19-42FB-B1B6-F5C76B61FE43}" destId="{021D2E16-334B-4F47-BA5D-B3BE64F7E87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4C136-35C2-4A7D-8235-84AE01A34B93}">
      <dsp:nvSpPr>
        <dsp:cNvPr id="0" name=""/>
        <dsp:cNvSpPr/>
      </dsp:nvSpPr>
      <dsp:spPr>
        <a:xfrm>
          <a:off x="1517441" y="979024"/>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667223" y="1023007"/>
        <a:ext cx="17377" cy="3475"/>
      </dsp:txXfrm>
    </dsp:sp>
    <dsp:sp modelId="{E8F1D51A-E75A-4D16-8A29-598162BCE606}">
      <dsp:nvSpPr>
        <dsp:cNvPr id="0" name=""/>
        <dsp:cNvSpPr/>
      </dsp:nvSpPr>
      <dsp:spPr>
        <a:xfrm>
          <a:off x="8189"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Household Composition</a:t>
          </a:r>
        </a:p>
      </dsp:txBody>
      <dsp:txXfrm>
        <a:off x="8189" y="571429"/>
        <a:ext cx="1511051" cy="906631"/>
      </dsp:txXfrm>
    </dsp:sp>
    <dsp:sp modelId="{D538550B-323B-4B9B-A8E1-4F45071BFB20}">
      <dsp:nvSpPr>
        <dsp:cNvPr id="0" name=""/>
        <dsp:cNvSpPr/>
      </dsp:nvSpPr>
      <dsp:spPr>
        <a:xfrm>
          <a:off x="3376035" y="979024"/>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5817" y="1023007"/>
        <a:ext cx="17377" cy="3475"/>
      </dsp:txXfrm>
    </dsp:sp>
    <dsp:sp modelId="{AF44C663-3A01-49FB-957D-D1DF31287D22}">
      <dsp:nvSpPr>
        <dsp:cNvPr id="0" name=""/>
        <dsp:cNvSpPr/>
      </dsp:nvSpPr>
      <dsp:spPr>
        <a:xfrm>
          <a:off x="1866783"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Income</a:t>
          </a:r>
        </a:p>
      </dsp:txBody>
      <dsp:txXfrm>
        <a:off x="1866783" y="571429"/>
        <a:ext cx="1511051" cy="906631"/>
      </dsp:txXfrm>
    </dsp:sp>
    <dsp:sp modelId="{AA02DD51-E7DC-47F3-8A43-2F47A30DB967}">
      <dsp:nvSpPr>
        <dsp:cNvPr id="0" name=""/>
        <dsp:cNvSpPr/>
      </dsp:nvSpPr>
      <dsp:spPr>
        <a:xfrm>
          <a:off x="5234629" y="979024"/>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84411" y="1023007"/>
        <a:ext cx="17377" cy="3475"/>
      </dsp:txXfrm>
    </dsp:sp>
    <dsp:sp modelId="{E9EEB45D-84B6-4C22-BA4A-A632E26D6DEF}">
      <dsp:nvSpPr>
        <dsp:cNvPr id="0" name=""/>
        <dsp:cNvSpPr/>
      </dsp:nvSpPr>
      <dsp:spPr>
        <a:xfrm>
          <a:off x="3725377"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Child Support</a:t>
          </a:r>
        </a:p>
      </dsp:txBody>
      <dsp:txXfrm>
        <a:off x="3725377" y="571429"/>
        <a:ext cx="1511051" cy="906631"/>
      </dsp:txXfrm>
    </dsp:sp>
    <dsp:sp modelId="{F077BEB5-25CD-480C-9055-0B52C80A2578}">
      <dsp:nvSpPr>
        <dsp:cNvPr id="0" name=""/>
        <dsp:cNvSpPr/>
      </dsp:nvSpPr>
      <dsp:spPr>
        <a:xfrm>
          <a:off x="7093222" y="979024"/>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243005" y="1023007"/>
        <a:ext cx="17377" cy="3475"/>
      </dsp:txXfrm>
    </dsp:sp>
    <dsp:sp modelId="{0964CF13-DE9D-44C7-B0A4-4D8A2DF8DB5A}">
      <dsp:nvSpPr>
        <dsp:cNvPr id="0" name=""/>
        <dsp:cNvSpPr/>
      </dsp:nvSpPr>
      <dsp:spPr>
        <a:xfrm>
          <a:off x="5583970"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Means Tested Income Verification</a:t>
          </a:r>
        </a:p>
      </dsp:txBody>
      <dsp:txXfrm>
        <a:off x="5583970" y="571429"/>
        <a:ext cx="1511051" cy="906631"/>
      </dsp:txXfrm>
    </dsp:sp>
    <dsp:sp modelId="{838BCB0E-BF73-4203-B293-CE08A500D8E6}">
      <dsp:nvSpPr>
        <dsp:cNvPr id="0" name=""/>
        <dsp:cNvSpPr/>
      </dsp:nvSpPr>
      <dsp:spPr>
        <a:xfrm>
          <a:off x="8951816" y="979024"/>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101599" y="1023007"/>
        <a:ext cx="17377" cy="3475"/>
      </dsp:txXfrm>
    </dsp:sp>
    <dsp:sp modelId="{3B9C8BFA-FE5B-4645-A526-FC699F27B37A}">
      <dsp:nvSpPr>
        <dsp:cNvPr id="0" name=""/>
        <dsp:cNvSpPr/>
      </dsp:nvSpPr>
      <dsp:spPr>
        <a:xfrm>
          <a:off x="7442564"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Assets</a:t>
          </a:r>
        </a:p>
      </dsp:txBody>
      <dsp:txXfrm>
        <a:off x="7442564" y="571429"/>
        <a:ext cx="1511051" cy="906631"/>
      </dsp:txXfrm>
    </dsp:sp>
    <dsp:sp modelId="{7A1DB69D-7F41-44D1-BD65-9EF6B6A179EB}">
      <dsp:nvSpPr>
        <dsp:cNvPr id="0" name=""/>
        <dsp:cNvSpPr/>
      </dsp:nvSpPr>
      <dsp:spPr>
        <a:xfrm>
          <a:off x="763715" y="1476260"/>
          <a:ext cx="9292969" cy="316941"/>
        </a:xfrm>
        <a:custGeom>
          <a:avLst/>
          <a:gdLst/>
          <a:ahLst/>
          <a:cxnLst/>
          <a:rect l="0" t="0" r="0" b="0"/>
          <a:pathLst>
            <a:path>
              <a:moveTo>
                <a:pt x="9292969" y="0"/>
              </a:moveTo>
              <a:lnTo>
                <a:pt x="9292969" y="175570"/>
              </a:lnTo>
              <a:lnTo>
                <a:pt x="0" y="175570"/>
              </a:lnTo>
              <a:lnTo>
                <a:pt x="0" y="31694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77713" y="1632993"/>
        <a:ext cx="464973" cy="3475"/>
      </dsp:txXfrm>
    </dsp:sp>
    <dsp:sp modelId="{C83B61CB-113D-4B9C-B1BB-99CDEBA2FCB3}">
      <dsp:nvSpPr>
        <dsp:cNvPr id="0" name=""/>
        <dsp:cNvSpPr/>
      </dsp:nvSpPr>
      <dsp:spPr>
        <a:xfrm>
          <a:off x="9301158" y="571429"/>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Actual and Imputed Income from Assets</a:t>
          </a:r>
        </a:p>
      </dsp:txBody>
      <dsp:txXfrm>
        <a:off x="9301158" y="571429"/>
        <a:ext cx="1511051" cy="906631"/>
      </dsp:txXfrm>
    </dsp:sp>
    <dsp:sp modelId="{8BCC344A-ED4D-41B9-89CB-E593FF71992B}">
      <dsp:nvSpPr>
        <dsp:cNvPr id="0" name=""/>
        <dsp:cNvSpPr/>
      </dsp:nvSpPr>
      <dsp:spPr>
        <a:xfrm>
          <a:off x="1517441" y="2233198"/>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667223" y="2277180"/>
        <a:ext cx="17377" cy="3475"/>
      </dsp:txXfrm>
    </dsp:sp>
    <dsp:sp modelId="{41E75526-F63A-4A8A-9998-D6AC2ECE902E}">
      <dsp:nvSpPr>
        <dsp:cNvPr id="0" name=""/>
        <dsp:cNvSpPr/>
      </dsp:nvSpPr>
      <dsp:spPr>
        <a:xfrm>
          <a:off x="8189"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Income Exclusions</a:t>
          </a:r>
        </a:p>
      </dsp:txBody>
      <dsp:txXfrm>
        <a:off x="8189" y="1825602"/>
        <a:ext cx="1511051" cy="906631"/>
      </dsp:txXfrm>
    </dsp:sp>
    <dsp:sp modelId="{760456F9-B4EF-448A-A989-0F9BDF35FBFA}">
      <dsp:nvSpPr>
        <dsp:cNvPr id="0" name=""/>
        <dsp:cNvSpPr/>
      </dsp:nvSpPr>
      <dsp:spPr>
        <a:xfrm>
          <a:off x="3376035" y="2233198"/>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5817" y="2277180"/>
        <a:ext cx="17377" cy="3475"/>
      </dsp:txXfrm>
    </dsp:sp>
    <dsp:sp modelId="{45C7A512-A96C-426D-BBC4-0EF9F0485F18}">
      <dsp:nvSpPr>
        <dsp:cNvPr id="0" name=""/>
        <dsp:cNvSpPr/>
      </dsp:nvSpPr>
      <dsp:spPr>
        <a:xfrm>
          <a:off x="1866783"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Student Financial Assistance</a:t>
          </a:r>
        </a:p>
      </dsp:txBody>
      <dsp:txXfrm>
        <a:off x="1866783" y="1825602"/>
        <a:ext cx="1511051" cy="906631"/>
      </dsp:txXfrm>
    </dsp:sp>
    <dsp:sp modelId="{A469C6CD-815F-412B-BCE6-B4F9A1BFC29E}">
      <dsp:nvSpPr>
        <dsp:cNvPr id="0" name=""/>
        <dsp:cNvSpPr/>
      </dsp:nvSpPr>
      <dsp:spPr>
        <a:xfrm>
          <a:off x="5234629" y="2233198"/>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84411" y="2277180"/>
        <a:ext cx="17377" cy="3475"/>
      </dsp:txXfrm>
    </dsp:sp>
    <dsp:sp modelId="{14822268-E872-4086-A998-FFB8189C0EC2}">
      <dsp:nvSpPr>
        <dsp:cNvPr id="0" name=""/>
        <dsp:cNvSpPr/>
      </dsp:nvSpPr>
      <dsp:spPr>
        <a:xfrm>
          <a:off x="3725377"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Verification Hierarchy</a:t>
          </a:r>
        </a:p>
      </dsp:txBody>
      <dsp:txXfrm>
        <a:off x="3725377" y="1825602"/>
        <a:ext cx="1511051" cy="906631"/>
      </dsp:txXfrm>
    </dsp:sp>
    <dsp:sp modelId="{9EE40D53-6B77-4173-9D1C-B9A0871F27CF}">
      <dsp:nvSpPr>
        <dsp:cNvPr id="0" name=""/>
        <dsp:cNvSpPr/>
      </dsp:nvSpPr>
      <dsp:spPr>
        <a:xfrm>
          <a:off x="7093222" y="2233198"/>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243005" y="2277180"/>
        <a:ext cx="17377" cy="3475"/>
      </dsp:txXfrm>
    </dsp:sp>
    <dsp:sp modelId="{860A56FB-EDE1-4AFB-93D7-ABF76F2C72A5}">
      <dsp:nvSpPr>
        <dsp:cNvPr id="0" name=""/>
        <dsp:cNvSpPr/>
      </dsp:nvSpPr>
      <dsp:spPr>
        <a:xfrm>
          <a:off x="5583970"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Non-Section 8 Programs</a:t>
          </a:r>
        </a:p>
      </dsp:txBody>
      <dsp:txXfrm>
        <a:off x="5583970" y="1825602"/>
        <a:ext cx="1511051" cy="906631"/>
      </dsp:txXfrm>
    </dsp:sp>
    <dsp:sp modelId="{6DF30010-85A0-413E-8423-CEDB8316CA22}">
      <dsp:nvSpPr>
        <dsp:cNvPr id="0" name=""/>
        <dsp:cNvSpPr/>
      </dsp:nvSpPr>
      <dsp:spPr>
        <a:xfrm>
          <a:off x="8951816" y="2233198"/>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101599" y="2277180"/>
        <a:ext cx="17377" cy="3475"/>
      </dsp:txXfrm>
    </dsp:sp>
    <dsp:sp modelId="{0C1A13FF-C5B9-44AD-8E18-E88E8DE94FAE}">
      <dsp:nvSpPr>
        <dsp:cNvPr id="0" name=""/>
        <dsp:cNvSpPr/>
      </dsp:nvSpPr>
      <dsp:spPr>
        <a:xfrm>
          <a:off x="7442564"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HOTMA – Key Updates</a:t>
          </a:r>
        </a:p>
      </dsp:txBody>
      <dsp:txXfrm>
        <a:off x="7442564" y="1825602"/>
        <a:ext cx="1511051" cy="906631"/>
      </dsp:txXfrm>
    </dsp:sp>
    <dsp:sp modelId="{36CEE7B2-EBB4-4ED2-8024-4A50501C227A}">
      <dsp:nvSpPr>
        <dsp:cNvPr id="0" name=""/>
        <dsp:cNvSpPr/>
      </dsp:nvSpPr>
      <dsp:spPr>
        <a:xfrm>
          <a:off x="763715" y="2730433"/>
          <a:ext cx="9292969" cy="316941"/>
        </a:xfrm>
        <a:custGeom>
          <a:avLst/>
          <a:gdLst/>
          <a:ahLst/>
          <a:cxnLst/>
          <a:rect l="0" t="0" r="0" b="0"/>
          <a:pathLst>
            <a:path>
              <a:moveTo>
                <a:pt x="9292969" y="0"/>
              </a:moveTo>
              <a:lnTo>
                <a:pt x="9292969" y="175570"/>
              </a:lnTo>
              <a:lnTo>
                <a:pt x="0" y="175570"/>
              </a:lnTo>
              <a:lnTo>
                <a:pt x="0" y="31694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77713" y="2887166"/>
        <a:ext cx="464973" cy="3475"/>
      </dsp:txXfrm>
    </dsp:sp>
    <dsp:sp modelId="{B1421679-4291-48B4-932A-6D8BF6C22D8D}">
      <dsp:nvSpPr>
        <dsp:cNvPr id="0" name=""/>
        <dsp:cNvSpPr/>
      </dsp:nvSpPr>
      <dsp:spPr>
        <a:xfrm>
          <a:off x="9301158" y="1825602"/>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Zero Income</a:t>
          </a:r>
        </a:p>
      </dsp:txBody>
      <dsp:txXfrm>
        <a:off x="9301158" y="1825602"/>
        <a:ext cx="1511051" cy="906631"/>
      </dsp:txXfrm>
    </dsp:sp>
    <dsp:sp modelId="{8270980A-B027-468B-AB2E-2F3DFB5F7858}">
      <dsp:nvSpPr>
        <dsp:cNvPr id="0" name=""/>
        <dsp:cNvSpPr/>
      </dsp:nvSpPr>
      <dsp:spPr>
        <a:xfrm>
          <a:off x="1517441" y="3487371"/>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667223" y="3531353"/>
        <a:ext cx="17377" cy="3475"/>
      </dsp:txXfrm>
    </dsp:sp>
    <dsp:sp modelId="{F6A680CE-5D43-448F-898F-962DC4373EEE}">
      <dsp:nvSpPr>
        <dsp:cNvPr id="0" name=""/>
        <dsp:cNvSpPr/>
      </dsp:nvSpPr>
      <dsp:spPr>
        <a:xfrm>
          <a:off x="8189" y="3079775"/>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Self – Employment</a:t>
          </a:r>
        </a:p>
      </dsp:txBody>
      <dsp:txXfrm>
        <a:off x="8189" y="3079775"/>
        <a:ext cx="1511051" cy="906631"/>
      </dsp:txXfrm>
    </dsp:sp>
    <dsp:sp modelId="{61FC7D55-85F6-40B9-B0D0-F0F376411E0C}">
      <dsp:nvSpPr>
        <dsp:cNvPr id="0" name=""/>
        <dsp:cNvSpPr/>
      </dsp:nvSpPr>
      <dsp:spPr>
        <a:xfrm>
          <a:off x="3376035" y="3487371"/>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5817" y="3531353"/>
        <a:ext cx="17377" cy="3475"/>
      </dsp:txXfrm>
    </dsp:sp>
    <dsp:sp modelId="{BB227035-06CC-4D04-A301-8CE7E7DB54B9}">
      <dsp:nvSpPr>
        <dsp:cNvPr id="0" name=""/>
        <dsp:cNvSpPr/>
      </dsp:nvSpPr>
      <dsp:spPr>
        <a:xfrm>
          <a:off x="1866783" y="3079775"/>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HOTMA – Link to Forms</a:t>
          </a:r>
        </a:p>
      </dsp:txBody>
      <dsp:txXfrm>
        <a:off x="1866783" y="3079775"/>
        <a:ext cx="1511051" cy="906631"/>
      </dsp:txXfrm>
    </dsp:sp>
    <dsp:sp modelId="{9C361CE6-F9CA-4F25-B4FB-1EBE201D7B4B}">
      <dsp:nvSpPr>
        <dsp:cNvPr id="0" name=""/>
        <dsp:cNvSpPr/>
      </dsp:nvSpPr>
      <dsp:spPr>
        <a:xfrm>
          <a:off x="5234629" y="3487371"/>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84411" y="3531353"/>
        <a:ext cx="17377" cy="3475"/>
      </dsp:txXfrm>
    </dsp:sp>
    <dsp:sp modelId="{478D0A52-77C5-40FB-8573-2EE2F86C74EC}">
      <dsp:nvSpPr>
        <dsp:cNvPr id="0" name=""/>
        <dsp:cNvSpPr/>
      </dsp:nvSpPr>
      <dsp:spPr>
        <a:xfrm>
          <a:off x="3725377" y="3079775"/>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HOTMA – List of Forms</a:t>
          </a:r>
        </a:p>
      </dsp:txBody>
      <dsp:txXfrm>
        <a:off x="3725377" y="3079775"/>
        <a:ext cx="1511051" cy="906631"/>
      </dsp:txXfrm>
    </dsp:sp>
    <dsp:sp modelId="{E6C7C34D-E6AA-4795-BA8C-80BF79765E55}">
      <dsp:nvSpPr>
        <dsp:cNvPr id="0" name=""/>
        <dsp:cNvSpPr/>
      </dsp:nvSpPr>
      <dsp:spPr>
        <a:xfrm>
          <a:off x="7093222" y="3487371"/>
          <a:ext cx="316941" cy="91440"/>
        </a:xfrm>
        <a:custGeom>
          <a:avLst/>
          <a:gdLst/>
          <a:ahLst/>
          <a:cxnLst/>
          <a:rect l="0" t="0" r="0" b="0"/>
          <a:pathLst>
            <a:path>
              <a:moveTo>
                <a:pt x="0" y="45720"/>
              </a:moveTo>
              <a:lnTo>
                <a:pt x="3169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243005" y="3531353"/>
        <a:ext cx="17377" cy="3475"/>
      </dsp:txXfrm>
    </dsp:sp>
    <dsp:sp modelId="{367BAF81-83C9-412C-9861-6E229B243AFD}">
      <dsp:nvSpPr>
        <dsp:cNvPr id="0" name=""/>
        <dsp:cNvSpPr/>
      </dsp:nvSpPr>
      <dsp:spPr>
        <a:xfrm>
          <a:off x="5583970" y="3079775"/>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HOTMA – Updates to Forms</a:t>
          </a:r>
        </a:p>
      </dsp:txBody>
      <dsp:txXfrm>
        <a:off x="5583970" y="3079775"/>
        <a:ext cx="1511051" cy="906631"/>
      </dsp:txXfrm>
    </dsp:sp>
    <dsp:sp modelId="{6CBCA7D5-32C7-4631-928E-9891ECBC829B}">
      <dsp:nvSpPr>
        <dsp:cNvPr id="0" name=""/>
        <dsp:cNvSpPr/>
      </dsp:nvSpPr>
      <dsp:spPr>
        <a:xfrm>
          <a:off x="7442564" y="3079775"/>
          <a:ext cx="1511051" cy="90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43" tIns="77721" rIns="74043" bIns="7772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masis MT Pro Black" panose="02040A04050005020304" pitchFamily="18" charset="0"/>
            </a:rPr>
            <a:t>HOTMA - Help</a:t>
          </a:r>
        </a:p>
      </dsp:txBody>
      <dsp:txXfrm>
        <a:off x="7442564" y="3079775"/>
        <a:ext cx="1511051" cy="906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2C037-F044-4C9A-B91A-52D41DBBEE7E}">
      <dsp:nvSpPr>
        <dsp:cNvPr id="0" name=""/>
        <dsp:cNvSpPr/>
      </dsp:nvSpPr>
      <dsp:spPr>
        <a:xfrm>
          <a:off x="0" y="3070520"/>
          <a:ext cx="6403994" cy="201459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If</a:t>
          </a:r>
          <a:r>
            <a:rPr lang="en-US" sz="3200" b="1" kern="1200" dirty="0">
              <a:solidFill>
                <a:schemeClr val="accent5">
                  <a:lumMod val="75000"/>
                </a:schemeClr>
              </a:solidFill>
            </a:rPr>
            <a:t> </a:t>
          </a:r>
          <a:r>
            <a:rPr lang="en-US" sz="2800" kern="1200" dirty="0"/>
            <a:t>a  copy of a court order or other written payment agreement alone may not be sufficient verification of amounts received by a family. </a:t>
          </a:r>
        </a:p>
      </dsp:txBody>
      <dsp:txXfrm>
        <a:off x="0" y="3070520"/>
        <a:ext cx="6403994" cy="2014594"/>
      </dsp:txXfrm>
    </dsp:sp>
    <dsp:sp modelId="{B148BD81-29B5-42F5-8429-408A50CE0E33}">
      <dsp:nvSpPr>
        <dsp:cNvPr id="0" name=""/>
        <dsp:cNvSpPr/>
      </dsp:nvSpPr>
      <dsp:spPr>
        <a:xfrm rot="10800000">
          <a:off x="0" y="2294"/>
          <a:ext cx="6403994" cy="3098445"/>
        </a:xfrm>
        <a:prstGeom prst="upArrowCallou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Child Support/Alimony: the amounts received ONLY are included for eligibility, regardless of what is ordered to be received.</a:t>
          </a:r>
        </a:p>
      </dsp:txBody>
      <dsp:txXfrm rot="10800000">
        <a:off x="0" y="2294"/>
        <a:ext cx="6403994" cy="2013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23B7D-FBD2-4B5D-9737-6BB2664118E4}">
      <dsp:nvSpPr>
        <dsp:cNvPr id="0" name=""/>
        <dsp:cNvSpPr/>
      </dsp:nvSpPr>
      <dsp:spPr>
        <a:xfrm>
          <a:off x="0" y="1101860"/>
          <a:ext cx="6699118" cy="15182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latin typeface="Amasis MT Pro Black" panose="02040A04050005020304" pitchFamily="18" charset="0"/>
          </a:endParaRPr>
        </a:p>
        <a:p>
          <a:pPr marL="0" lvl="0" indent="0" algn="l" defTabSz="889000">
            <a:lnSpc>
              <a:spcPct val="90000"/>
            </a:lnSpc>
            <a:spcBef>
              <a:spcPct val="0"/>
            </a:spcBef>
            <a:spcAft>
              <a:spcPct val="35000"/>
            </a:spcAft>
            <a:buNone/>
          </a:pPr>
          <a:endParaRPr lang="en-US" sz="2000" kern="1200" dirty="0">
            <a:latin typeface="Amasis MT Pro Black" panose="02040A04050005020304" pitchFamily="18" charset="0"/>
          </a:endParaRPr>
        </a:p>
        <a:p>
          <a:pPr marL="0" lvl="0" indent="0" algn="l" defTabSz="889000">
            <a:lnSpc>
              <a:spcPct val="90000"/>
            </a:lnSpc>
            <a:spcBef>
              <a:spcPct val="0"/>
            </a:spcBef>
            <a:spcAft>
              <a:spcPct val="35000"/>
            </a:spcAft>
            <a:buNone/>
          </a:pPr>
          <a:r>
            <a:rPr lang="en-US" sz="2000" kern="1200" dirty="0">
              <a:latin typeface="Amasis MT Pro Black" panose="02040A04050005020304" pitchFamily="18" charset="0"/>
            </a:rPr>
            <a:t>Staff are processing the 11/1/2025 certification for Cindy and Randy Jones, head of household and spouse.</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1000" kern="1200" dirty="0"/>
        </a:p>
      </dsp:txBody>
      <dsp:txXfrm>
        <a:off x="74117" y="1175977"/>
        <a:ext cx="6550884" cy="1370061"/>
      </dsp:txXfrm>
    </dsp:sp>
    <dsp:sp modelId="{5415C72E-BD89-4785-BFC9-A9C1285E51E0}">
      <dsp:nvSpPr>
        <dsp:cNvPr id="0" name=""/>
        <dsp:cNvSpPr/>
      </dsp:nvSpPr>
      <dsp:spPr>
        <a:xfrm>
          <a:off x="0" y="2628311"/>
          <a:ext cx="6699118" cy="1170972"/>
        </a:xfrm>
        <a:prstGeom prst="roundRect">
          <a:avLst/>
        </a:prstGeom>
        <a:solidFill>
          <a:schemeClr val="accent2">
            <a:hueOff val="574745"/>
            <a:satOff val="-9386"/>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masis MT Pro Black" panose="02040A04050005020304" pitchFamily="18" charset="0"/>
            </a:rPr>
            <a:t>Cindy reported her monthly child support payment was reduced from $200 to $100 per month.</a:t>
          </a:r>
        </a:p>
        <a:p>
          <a:pPr marL="0" lvl="0" indent="0" algn="l" defTabSz="889000">
            <a:lnSpc>
              <a:spcPct val="90000"/>
            </a:lnSpc>
            <a:spcBef>
              <a:spcPct val="0"/>
            </a:spcBef>
            <a:spcAft>
              <a:spcPct val="35000"/>
            </a:spcAft>
            <a:buNone/>
          </a:pPr>
          <a:endParaRPr lang="en-US" sz="500" kern="1200" dirty="0"/>
        </a:p>
        <a:p>
          <a:pPr marL="0" lvl="0" indent="0" algn="l" defTabSz="889000">
            <a:lnSpc>
              <a:spcPct val="90000"/>
            </a:lnSpc>
            <a:spcBef>
              <a:spcPct val="0"/>
            </a:spcBef>
            <a:spcAft>
              <a:spcPct val="35000"/>
            </a:spcAft>
            <a:buNone/>
          </a:pPr>
          <a:endParaRPr lang="en-US" sz="500" kern="1200" dirty="0"/>
        </a:p>
      </dsp:txBody>
      <dsp:txXfrm>
        <a:off x="57162" y="2685473"/>
        <a:ext cx="6584794" cy="1056648"/>
      </dsp:txXfrm>
    </dsp:sp>
    <dsp:sp modelId="{A84D4545-5A20-4D23-A391-6481B5913FF1}">
      <dsp:nvSpPr>
        <dsp:cNvPr id="0" name=""/>
        <dsp:cNvSpPr/>
      </dsp:nvSpPr>
      <dsp:spPr>
        <a:xfrm>
          <a:off x="0" y="3807441"/>
          <a:ext cx="6699118" cy="1749515"/>
        </a:xfrm>
        <a:prstGeom prst="round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n-US" sz="500" kern="1200" dirty="0">
            <a:latin typeface="Amasis MT Pro Black" panose="02040A04050005020304" pitchFamily="18" charset="0"/>
          </a:endParaRPr>
        </a:p>
        <a:p>
          <a:pPr marL="0" lvl="0" indent="0" algn="l" defTabSz="222250">
            <a:lnSpc>
              <a:spcPct val="90000"/>
            </a:lnSpc>
            <a:spcBef>
              <a:spcPct val="0"/>
            </a:spcBef>
            <a:spcAft>
              <a:spcPct val="35000"/>
            </a:spcAft>
            <a:buNone/>
          </a:pPr>
          <a:endParaRPr lang="en-US" sz="500" kern="1200" dirty="0">
            <a:latin typeface="Amasis MT Pro Black" panose="02040A04050005020304" pitchFamily="18" charset="0"/>
          </a:endParaRPr>
        </a:p>
        <a:p>
          <a:pPr marL="0" lvl="0" indent="0" algn="l" defTabSz="222250">
            <a:lnSpc>
              <a:spcPct val="90000"/>
            </a:lnSpc>
            <a:spcBef>
              <a:spcPct val="0"/>
            </a:spcBef>
            <a:spcAft>
              <a:spcPct val="35000"/>
            </a:spcAft>
            <a:buNone/>
          </a:pPr>
          <a:endParaRPr lang="en-US" sz="1800" kern="1200" dirty="0">
            <a:latin typeface="Amasis MT Pro Black" panose="02040A04050005020304" pitchFamily="18" charset="0"/>
          </a:endParaRPr>
        </a:p>
        <a:p>
          <a:pPr marL="0" lvl="0" indent="0" algn="l" defTabSz="222250">
            <a:lnSpc>
              <a:spcPct val="90000"/>
            </a:lnSpc>
            <a:spcBef>
              <a:spcPct val="0"/>
            </a:spcBef>
            <a:spcAft>
              <a:spcPct val="35000"/>
            </a:spcAft>
            <a:buNone/>
          </a:pPr>
          <a:r>
            <a:rPr lang="en-US" sz="1600" kern="1200" dirty="0">
              <a:latin typeface="Amasis MT Pro Black" panose="02040A04050005020304" pitchFamily="18" charset="0"/>
            </a:rPr>
            <a:t>The family submitted a child support pay history report from the Attorney General that documents regular $100 monthly child support payments beginning 3/1/2025 through the current month. Process the certification effective 11/1/2025 using current annual child support income determined, $1,200.</a:t>
          </a:r>
        </a:p>
        <a:p>
          <a:pPr marL="0" lvl="0" indent="0" algn="l" defTabSz="222250">
            <a:lnSpc>
              <a:spcPct val="90000"/>
            </a:lnSpc>
            <a:spcBef>
              <a:spcPct val="0"/>
            </a:spcBef>
            <a:spcAft>
              <a:spcPct val="35000"/>
            </a:spcAft>
            <a:buNone/>
          </a:pPr>
          <a:endParaRPr lang="en-US" sz="500" kern="1200" dirty="0">
            <a:latin typeface="Amasis MT Pro Black" panose="02040A04050005020304" pitchFamily="18" charset="0"/>
          </a:endParaRPr>
        </a:p>
        <a:p>
          <a:pPr marL="0" lvl="0" indent="0" algn="l" defTabSz="222250">
            <a:lnSpc>
              <a:spcPct val="90000"/>
            </a:lnSpc>
            <a:spcBef>
              <a:spcPct val="0"/>
            </a:spcBef>
            <a:spcAft>
              <a:spcPct val="35000"/>
            </a:spcAft>
            <a:buNone/>
          </a:pPr>
          <a:endParaRPr lang="en-US" sz="500" kern="1200" dirty="0">
            <a:latin typeface="Amasis MT Pro Black" panose="02040A04050005020304" pitchFamily="18" charset="0"/>
          </a:endParaRPr>
        </a:p>
        <a:p>
          <a:pPr marL="0" lvl="0" indent="0" algn="l" defTabSz="222250">
            <a:lnSpc>
              <a:spcPct val="90000"/>
            </a:lnSpc>
            <a:spcBef>
              <a:spcPct val="0"/>
            </a:spcBef>
            <a:spcAft>
              <a:spcPct val="35000"/>
            </a:spcAft>
            <a:buNone/>
          </a:pPr>
          <a:endParaRPr lang="en-US" sz="500" kern="1200" dirty="0"/>
        </a:p>
      </dsp:txBody>
      <dsp:txXfrm>
        <a:off x="85404" y="3892845"/>
        <a:ext cx="6528310" cy="15787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94DF0-75B6-49FD-90E2-047F7F14045B}">
      <dsp:nvSpPr>
        <dsp:cNvPr id="0" name=""/>
        <dsp:cNvSpPr/>
      </dsp:nvSpPr>
      <dsp:spPr>
        <a:xfrm>
          <a:off x="0" y="23978"/>
          <a:ext cx="10820400" cy="10245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8D29A4-E641-4308-A253-12C58926B2DC}">
      <dsp:nvSpPr>
        <dsp:cNvPr id="0" name=""/>
        <dsp:cNvSpPr/>
      </dsp:nvSpPr>
      <dsp:spPr>
        <a:xfrm>
          <a:off x="309913" y="254492"/>
          <a:ext cx="564029" cy="563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C0D6EE-027A-497C-B747-47E31EB22C7A}">
      <dsp:nvSpPr>
        <dsp:cNvPr id="0" name=""/>
        <dsp:cNvSpPr/>
      </dsp:nvSpPr>
      <dsp:spPr>
        <a:xfrm>
          <a:off x="1183856" y="23978"/>
          <a:ext cx="9618312" cy="105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15" tIns="111815" rIns="111815" bIns="11181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masis MT Pro Black" panose="02040A04050005020304" pitchFamily="18" charset="0"/>
            </a:rPr>
            <a:t>Net family assets are defined as the net cash value of </a:t>
          </a:r>
          <a:r>
            <a:rPr lang="en-US" sz="1400" b="1" kern="1200" dirty="0">
              <a:latin typeface="Amasis MT Pro Black" panose="02040A04050005020304" pitchFamily="18" charset="0"/>
            </a:rPr>
            <a:t>all assets owned by the family, after deducting reasonable costs that would be incurred in disposing of real property, savings, stocks, bonds, and other forms of investment, except as excluded.</a:t>
          </a:r>
          <a:endParaRPr lang="en-US" sz="1400" kern="1200" dirty="0">
            <a:latin typeface="Amasis MT Pro Black" panose="02040A04050005020304" pitchFamily="18" charset="0"/>
          </a:endParaRPr>
        </a:p>
      </dsp:txBody>
      <dsp:txXfrm>
        <a:off x="1183856" y="23978"/>
        <a:ext cx="9618312" cy="1056522"/>
      </dsp:txXfrm>
    </dsp:sp>
    <dsp:sp modelId="{910E6C89-54DB-4716-9A8C-C90F5C2C6B95}">
      <dsp:nvSpPr>
        <dsp:cNvPr id="0" name=""/>
        <dsp:cNvSpPr/>
      </dsp:nvSpPr>
      <dsp:spPr>
        <a:xfrm>
          <a:off x="0" y="1344631"/>
          <a:ext cx="10820400" cy="10245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91B27-3743-4F12-A1A0-3459D156ECE8}">
      <dsp:nvSpPr>
        <dsp:cNvPr id="0" name=""/>
        <dsp:cNvSpPr/>
      </dsp:nvSpPr>
      <dsp:spPr>
        <a:xfrm>
          <a:off x="309913" y="1575145"/>
          <a:ext cx="564029" cy="563478"/>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686DAD-929F-4BB8-857F-604B0BFEFD0F}">
      <dsp:nvSpPr>
        <dsp:cNvPr id="0" name=""/>
        <dsp:cNvSpPr/>
      </dsp:nvSpPr>
      <dsp:spPr>
        <a:xfrm>
          <a:off x="1183856" y="1344631"/>
          <a:ext cx="9618312" cy="105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15" tIns="111815" rIns="111815" bIns="11181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masis MT Pro Black" panose="02040A04050005020304" pitchFamily="18" charset="0"/>
            </a:rPr>
            <a:t>Assets with negative equity will be considered $0 for the purposes of calculating net family assets.</a:t>
          </a:r>
        </a:p>
        <a:p>
          <a:pPr marL="0" lvl="0" indent="0" algn="l" defTabSz="622300">
            <a:lnSpc>
              <a:spcPct val="100000"/>
            </a:lnSpc>
            <a:spcBef>
              <a:spcPct val="0"/>
            </a:spcBef>
            <a:spcAft>
              <a:spcPct val="35000"/>
            </a:spcAft>
            <a:buNone/>
          </a:pPr>
          <a:r>
            <a:rPr lang="en-US" sz="1400" kern="1200" dirty="0">
              <a:latin typeface="Amasis MT Pro Black" panose="02040A04050005020304" pitchFamily="18" charset="0"/>
            </a:rPr>
            <a:t>An asset moved to a retirement account held by a member of the family is not considered to be an asset disposed of for less than fair market value.</a:t>
          </a:r>
        </a:p>
      </dsp:txBody>
      <dsp:txXfrm>
        <a:off x="1183856" y="1344631"/>
        <a:ext cx="9618312" cy="1056522"/>
      </dsp:txXfrm>
    </dsp:sp>
    <dsp:sp modelId="{9C7FAFDE-4CD5-4F1A-A03C-EE7AFE5033F3}">
      <dsp:nvSpPr>
        <dsp:cNvPr id="0" name=""/>
        <dsp:cNvSpPr/>
      </dsp:nvSpPr>
      <dsp:spPr>
        <a:xfrm>
          <a:off x="0" y="2665284"/>
          <a:ext cx="10820400" cy="102450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D2713-4604-4D94-BF0E-CF87DEB1553A}">
      <dsp:nvSpPr>
        <dsp:cNvPr id="0" name=""/>
        <dsp:cNvSpPr/>
      </dsp:nvSpPr>
      <dsp:spPr>
        <a:xfrm>
          <a:off x="309913" y="2895798"/>
          <a:ext cx="564029" cy="563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ACF0B0-862B-488C-BCF3-4D31495F47A7}">
      <dsp:nvSpPr>
        <dsp:cNvPr id="0" name=""/>
        <dsp:cNvSpPr/>
      </dsp:nvSpPr>
      <dsp:spPr>
        <a:xfrm>
          <a:off x="1183856" y="2665284"/>
          <a:ext cx="9618312" cy="105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15" tIns="111815" rIns="111815" bIns="11181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masis MT Pro Black" panose="02040A04050005020304" pitchFamily="18" charset="0"/>
            </a:rPr>
            <a:t>There are now three categories of assets, necessary personal property, non-necessary personal property and real property. Assets disposed of for less than fair market value (not in a divorce, foreclosure or bankruptcy sale) are included in net family assets for two years after the date of disposal.</a:t>
          </a:r>
        </a:p>
      </dsp:txBody>
      <dsp:txXfrm>
        <a:off x="1183856" y="2665284"/>
        <a:ext cx="9618312" cy="1056522"/>
      </dsp:txXfrm>
    </dsp:sp>
    <dsp:sp modelId="{4B3C823D-156F-4C9E-8C59-59E3B2824F6E}">
      <dsp:nvSpPr>
        <dsp:cNvPr id="0" name=""/>
        <dsp:cNvSpPr/>
      </dsp:nvSpPr>
      <dsp:spPr>
        <a:xfrm>
          <a:off x="0" y="3985938"/>
          <a:ext cx="10820400" cy="134585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BFD68-678E-4663-AB50-E69C593FA319}">
      <dsp:nvSpPr>
        <dsp:cNvPr id="0" name=""/>
        <dsp:cNvSpPr/>
      </dsp:nvSpPr>
      <dsp:spPr>
        <a:xfrm>
          <a:off x="309913" y="4377125"/>
          <a:ext cx="564029" cy="5634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055F59-5723-4621-92BB-D3486EB15DEF}">
      <dsp:nvSpPr>
        <dsp:cNvPr id="0" name=""/>
        <dsp:cNvSpPr/>
      </dsp:nvSpPr>
      <dsp:spPr>
        <a:xfrm>
          <a:off x="1183856" y="4146611"/>
          <a:ext cx="9618312" cy="105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15" tIns="111815" rIns="111815" bIns="11181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masis MT Pro Black" panose="02040A04050005020304" pitchFamily="18" charset="0"/>
            </a:rPr>
            <a:t>For example, if a family gave away a home with a net value of $80,000, the value of the home </a:t>
          </a:r>
          <a:r>
            <a:rPr lang="en-US" sz="1400" kern="1200" dirty="0">
              <a:solidFill>
                <a:schemeClr val="tx1"/>
              </a:solidFill>
              <a:latin typeface="Amasis MT Pro Black" panose="02040A04050005020304" pitchFamily="18" charset="0"/>
            </a:rPr>
            <a:t>may</a:t>
          </a:r>
          <a:r>
            <a:rPr lang="en-US" sz="1400" kern="1200" dirty="0">
              <a:latin typeface="Amasis MT Pro Black" panose="02040A04050005020304" pitchFamily="18" charset="0"/>
            </a:rPr>
            <a:t> be included in the calculation of net family assets for two years following the transfer of property. If a family sold a home for less than fair market value, the difference between the value and the amount for which they sold it would be included in net family assets for two years following the transfer of property.</a:t>
          </a:r>
        </a:p>
      </dsp:txBody>
      <dsp:txXfrm>
        <a:off x="1183856" y="4146611"/>
        <a:ext cx="9618312" cy="10565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4F942-57DA-4F7C-8081-3B4EBFC260F0}">
      <dsp:nvSpPr>
        <dsp:cNvPr id="0" name=""/>
        <dsp:cNvSpPr/>
      </dsp:nvSpPr>
      <dsp:spPr>
        <a:xfrm>
          <a:off x="393995" y="538904"/>
          <a:ext cx="1252874" cy="12289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masis MT Pro Black" panose="02040A04050005020304" pitchFamily="18" charset="0"/>
            </a:rPr>
            <a:t>Necessary Personal Property </a:t>
          </a:r>
          <a:r>
            <a:rPr lang="en-US" sz="1200" kern="1200" dirty="0"/>
            <a:t>	</a:t>
          </a:r>
        </a:p>
      </dsp:txBody>
      <dsp:txXfrm>
        <a:off x="393995" y="538904"/>
        <a:ext cx="1252874" cy="1228910"/>
      </dsp:txXfrm>
    </dsp:sp>
    <dsp:sp modelId="{7C85558B-29A7-4EF7-94B5-52D9B4EEB8E6}">
      <dsp:nvSpPr>
        <dsp:cNvPr id="0" name=""/>
        <dsp:cNvSpPr/>
      </dsp:nvSpPr>
      <dsp:spPr>
        <a:xfrm>
          <a:off x="1943954" y="665552"/>
          <a:ext cx="1728746" cy="1692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Amasis MT Pro Black" panose="02040A04050005020304" pitchFamily="18" charset="0"/>
            </a:rPr>
            <a:t> Car(s)/vehicle(s) that a family relies on for transportation for personal or business use (e.g., bike, motorcycle, skateboard, scooter</a:t>
          </a:r>
          <a:r>
            <a:rPr lang="en-US" sz="1100" kern="1200" dirty="0">
              <a:latin typeface="Amasis MT Pro Black" panose="02040A04050005020304" pitchFamily="18" charset="0"/>
            </a:rPr>
            <a:t> </a:t>
          </a:r>
        </a:p>
      </dsp:txBody>
      <dsp:txXfrm>
        <a:off x="1943954" y="665552"/>
        <a:ext cx="1728746" cy="1692021"/>
      </dsp:txXfrm>
    </dsp:sp>
    <dsp:sp modelId="{2F3D9CC6-9C4D-4DEA-8775-22AE424DA6BA}">
      <dsp:nvSpPr>
        <dsp:cNvPr id="0" name=""/>
        <dsp:cNvSpPr/>
      </dsp:nvSpPr>
      <dsp:spPr>
        <a:xfrm>
          <a:off x="3848514" y="610308"/>
          <a:ext cx="1728746" cy="1037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Amasis MT Pro Black" panose="02040A04050005020304" pitchFamily="18" charset="0"/>
            </a:rPr>
            <a:t> </a:t>
          </a:r>
          <a:r>
            <a:rPr lang="en-US" sz="1400" kern="1200" dirty="0">
              <a:solidFill>
                <a:schemeClr val="bg1"/>
              </a:solidFill>
              <a:latin typeface="Amasis MT Pro Black" panose="02040A04050005020304" pitchFamily="18" charset="0"/>
            </a:rPr>
            <a:t>Furniture, carpets, linens, kitchenware, common appliances</a:t>
          </a:r>
        </a:p>
      </dsp:txBody>
      <dsp:txXfrm>
        <a:off x="3848514" y="610308"/>
        <a:ext cx="1728746" cy="1037247"/>
      </dsp:txXfrm>
    </dsp:sp>
    <dsp:sp modelId="{95C32A97-C4F8-4069-9857-62CE9A1B0B82}">
      <dsp:nvSpPr>
        <dsp:cNvPr id="0" name=""/>
        <dsp:cNvSpPr/>
      </dsp:nvSpPr>
      <dsp:spPr>
        <a:xfrm>
          <a:off x="121830" y="2138482"/>
          <a:ext cx="1728746" cy="136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 Common electronics (e.g., radio, television, DVD player, gaming system) and clothing</a:t>
          </a:r>
        </a:p>
      </dsp:txBody>
      <dsp:txXfrm>
        <a:off x="121830" y="2138482"/>
        <a:ext cx="1728746" cy="1369685"/>
      </dsp:txXfrm>
    </dsp:sp>
    <dsp:sp modelId="{1DC9E58D-CA54-45E9-906C-036108061B85}">
      <dsp:nvSpPr>
        <dsp:cNvPr id="0" name=""/>
        <dsp:cNvSpPr/>
      </dsp:nvSpPr>
      <dsp:spPr>
        <a:xfrm>
          <a:off x="2015620" y="2505268"/>
          <a:ext cx="1728746" cy="10148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Wedding and engagement rings </a:t>
          </a:r>
        </a:p>
      </dsp:txBody>
      <dsp:txXfrm>
        <a:off x="2015620" y="2505268"/>
        <a:ext cx="1728746" cy="1014853"/>
      </dsp:txXfrm>
    </dsp:sp>
    <dsp:sp modelId="{67911CBE-89FF-442E-90CC-1658B9F56887}">
      <dsp:nvSpPr>
        <dsp:cNvPr id="0" name=""/>
        <dsp:cNvSpPr/>
      </dsp:nvSpPr>
      <dsp:spPr>
        <a:xfrm>
          <a:off x="3925072" y="2304701"/>
          <a:ext cx="1728746" cy="1037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 Jewelry used in religious/cultural celebrations and ceremonies </a:t>
          </a:r>
        </a:p>
      </dsp:txBody>
      <dsp:txXfrm>
        <a:off x="3925072" y="2304701"/>
        <a:ext cx="1728746" cy="1037247"/>
      </dsp:txXfrm>
    </dsp:sp>
    <dsp:sp modelId="{A5DDC0C6-D3EE-459B-A419-85502703D47F}">
      <dsp:nvSpPr>
        <dsp:cNvPr id="0" name=""/>
        <dsp:cNvSpPr/>
      </dsp:nvSpPr>
      <dsp:spPr>
        <a:xfrm>
          <a:off x="121830" y="3681042"/>
          <a:ext cx="1728746" cy="1037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Berlin Sans FB Demi" panose="020E0802020502020306" pitchFamily="34" charset="0"/>
            </a:rPr>
            <a:t> </a:t>
          </a:r>
          <a:r>
            <a:rPr lang="en-US" sz="1400" kern="1200" dirty="0">
              <a:solidFill>
                <a:schemeClr val="bg1"/>
              </a:solidFill>
              <a:latin typeface="Amasis MT Pro Black" panose="02040A04050005020304" pitchFamily="18" charset="0"/>
            </a:rPr>
            <a:t>Medical equipment and Health care supplies</a:t>
          </a:r>
        </a:p>
      </dsp:txBody>
      <dsp:txXfrm>
        <a:off x="121830" y="3681042"/>
        <a:ext cx="1728746" cy="1037247"/>
      </dsp:txXfrm>
    </dsp:sp>
    <dsp:sp modelId="{CC157998-176B-4DD1-AAA2-60FF4F7DE387}">
      <dsp:nvSpPr>
        <dsp:cNvPr id="0" name=""/>
        <dsp:cNvSpPr/>
      </dsp:nvSpPr>
      <dsp:spPr>
        <a:xfrm>
          <a:off x="2023451" y="3681042"/>
          <a:ext cx="1728746" cy="1037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r>
            <a:rPr lang="en-US" sz="1400" kern="1200" dirty="0">
              <a:solidFill>
                <a:schemeClr val="bg1"/>
              </a:solidFill>
              <a:latin typeface="Amasis MT Pro Black" panose="02040A04050005020304" pitchFamily="18" charset="0"/>
            </a:rPr>
            <a:t>Musical instruments used by the family </a:t>
          </a:r>
        </a:p>
      </dsp:txBody>
      <dsp:txXfrm>
        <a:off x="2023451" y="3681042"/>
        <a:ext cx="1728746" cy="1037247"/>
      </dsp:txXfrm>
    </dsp:sp>
    <dsp:sp modelId="{CD2B9EAE-EC42-49BA-AF90-09BBD0EC3AD8}">
      <dsp:nvSpPr>
        <dsp:cNvPr id="0" name=""/>
        <dsp:cNvSpPr/>
      </dsp:nvSpPr>
      <dsp:spPr>
        <a:xfrm>
          <a:off x="3925072" y="3681042"/>
          <a:ext cx="1728746" cy="1037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Berlin Sans FB Demi" panose="020E0802020502020306" pitchFamily="34" charset="0"/>
            </a:rPr>
            <a:t> </a:t>
          </a:r>
          <a:r>
            <a:rPr lang="en-US" sz="1400" kern="1200" dirty="0">
              <a:solidFill>
                <a:schemeClr val="bg1"/>
              </a:solidFill>
              <a:latin typeface="Amasis MT Pro Black" panose="02040A04050005020304" pitchFamily="18" charset="0"/>
            </a:rPr>
            <a:t>Personal computers, phones, tablets, and related equipment </a:t>
          </a:r>
        </a:p>
      </dsp:txBody>
      <dsp:txXfrm>
        <a:off x="3925072" y="3681042"/>
        <a:ext cx="1728746" cy="10372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4F942-57DA-4F7C-8081-3B4EBFC260F0}">
      <dsp:nvSpPr>
        <dsp:cNvPr id="0" name=""/>
        <dsp:cNvSpPr/>
      </dsp:nvSpPr>
      <dsp:spPr>
        <a:xfrm>
          <a:off x="694565" y="451099"/>
          <a:ext cx="1402680" cy="8416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masis MT Pro Black" panose="02040A04050005020304" pitchFamily="18" charset="0"/>
            </a:rPr>
            <a:t> Recreational boat/watercraft </a:t>
          </a:r>
          <a:endParaRPr lang="en-US" sz="1200" kern="1200" dirty="0">
            <a:latin typeface="Amasis MT Pro Black" panose="02040A04050005020304" pitchFamily="18" charset="0"/>
          </a:endParaRPr>
        </a:p>
      </dsp:txBody>
      <dsp:txXfrm>
        <a:off x="694565" y="451099"/>
        <a:ext cx="1402680" cy="841608"/>
      </dsp:txXfrm>
    </dsp:sp>
    <dsp:sp modelId="{2C8EDDC3-28A6-4A2F-A70D-9668E106673F}">
      <dsp:nvSpPr>
        <dsp:cNvPr id="0" name=""/>
        <dsp:cNvSpPr/>
      </dsp:nvSpPr>
      <dsp:spPr>
        <a:xfrm>
          <a:off x="2471004" y="366854"/>
          <a:ext cx="2059359" cy="1334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 Bank accounts or other financial investments (e.g., checking account, savings account, stocks/bonds) </a:t>
          </a:r>
        </a:p>
      </dsp:txBody>
      <dsp:txXfrm>
        <a:off x="2471004" y="366854"/>
        <a:ext cx="2059359" cy="1334285"/>
      </dsp:txXfrm>
    </dsp:sp>
    <dsp:sp modelId="{F9C48FB6-7F78-49C3-ADDC-CEEFAD635A93}">
      <dsp:nvSpPr>
        <dsp:cNvPr id="0" name=""/>
        <dsp:cNvSpPr/>
      </dsp:nvSpPr>
      <dsp:spPr>
        <a:xfrm>
          <a:off x="223657" y="1700274"/>
          <a:ext cx="1402680" cy="1475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Campers, motorhomes, travel trailers, all-terrain vehicles (ATVs</a:t>
          </a:r>
          <a:r>
            <a:rPr lang="en-US" sz="1400" kern="1200" dirty="0">
              <a:solidFill>
                <a:schemeClr val="bg1"/>
              </a:solidFill>
              <a:latin typeface="Berlin Sans FB Demi" panose="020E0802020502020306" pitchFamily="34" charset="0"/>
            </a:rPr>
            <a:t>)</a:t>
          </a:r>
        </a:p>
      </dsp:txBody>
      <dsp:txXfrm>
        <a:off x="223657" y="1700274"/>
        <a:ext cx="1402680" cy="1475970"/>
      </dsp:txXfrm>
    </dsp:sp>
    <dsp:sp modelId="{E0C18383-41DD-41F4-AD70-5B3B19C7E7CA}">
      <dsp:nvSpPr>
        <dsp:cNvPr id="0" name=""/>
        <dsp:cNvSpPr/>
      </dsp:nvSpPr>
      <dsp:spPr>
        <a:xfrm>
          <a:off x="1813862" y="1709595"/>
          <a:ext cx="1402680" cy="15726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Items such as gems/precious metals, antique cars, artwork, etc. </a:t>
          </a:r>
          <a:endParaRPr lang="en-US" sz="1400" kern="1200" dirty="0">
            <a:latin typeface="Amasis MT Pro Black" panose="02040A04050005020304" pitchFamily="18" charset="0"/>
          </a:endParaRPr>
        </a:p>
      </dsp:txBody>
      <dsp:txXfrm>
        <a:off x="1813862" y="1709595"/>
        <a:ext cx="1402680" cy="1572679"/>
      </dsp:txXfrm>
    </dsp:sp>
    <dsp:sp modelId="{8028839D-FDA4-495E-94A2-FD787D37E47C}">
      <dsp:nvSpPr>
        <dsp:cNvPr id="0" name=""/>
        <dsp:cNvSpPr/>
      </dsp:nvSpPr>
      <dsp:spPr>
        <a:xfrm>
          <a:off x="3272229" y="2297374"/>
          <a:ext cx="1402680" cy="8416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bg1"/>
              </a:solidFill>
              <a:latin typeface="Amasis MT Pro Black" panose="02040A04050005020304" pitchFamily="18" charset="0"/>
            </a:rPr>
            <a:t>Collectables (e.g., coins/stamps</a:t>
          </a:r>
          <a:endParaRPr lang="en-US" sz="1400" kern="1200" dirty="0">
            <a:latin typeface="Amasis MT Pro Black" panose="02040A04050005020304" pitchFamily="18" charset="0"/>
          </a:endParaRPr>
        </a:p>
      </dsp:txBody>
      <dsp:txXfrm>
        <a:off x="3272229" y="2297374"/>
        <a:ext cx="1402680" cy="841608"/>
      </dsp:txXfrm>
    </dsp:sp>
    <dsp:sp modelId="{DE93C6FB-B19B-4566-9674-E7F33CBF1DE6}">
      <dsp:nvSpPr>
        <dsp:cNvPr id="0" name=""/>
        <dsp:cNvSpPr/>
      </dsp:nvSpPr>
      <dsp:spPr>
        <a:xfrm>
          <a:off x="522028" y="3364868"/>
          <a:ext cx="1805768" cy="1244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Expensive jewelry which does not hold family significance </a:t>
          </a:r>
          <a:endParaRPr lang="en-US" sz="1400" kern="1200" dirty="0">
            <a:latin typeface="Amasis MT Pro Black" panose="02040A04050005020304" pitchFamily="18" charset="0"/>
          </a:endParaRPr>
        </a:p>
      </dsp:txBody>
      <dsp:txXfrm>
        <a:off x="522028" y="3364868"/>
        <a:ext cx="1805768" cy="1244368"/>
      </dsp:txXfrm>
    </dsp:sp>
    <dsp:sp modelId="{9A8493A8-858C-40C5-B6B8-6A7457718039}">
      <dsp:nvSpPr>
        <dsp:cNvPr id="0" name=""/>
        <dsp:cNvSpPr/>
      </dsp:nvSpPr>
      <dsp:spPr>
        <a:xfrm>
          <a:off x="2487212" y="3396255"/>
          <a:ext cx="1907505" cy="11815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masis MT Pro Black" panose="02040A04050005020304" pitchFamily="18" charset="0"/>
            </a:rPr>
            <a:t>Equipment/machinery that is not used to generate income for a business </a:t>
          </a:r>
          <a:endParaRPr lang="en-US" sz="1400" kern="1200" dirty="0">
            <a:latin typeface="Amasis MT Pro Black" panose="02040A04050005020304" pitchFamily="18" charset="0"/>
          </a:endParaRPr>
        </a:p>
      </dsp:txBody>
      <dsp:txXfrm>
        <a:off x="2487212" y="3396255"/>
        <a:ext cx="1907505" cy="1181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3C235-D2C8-4F1E-B200-49400454B59C}">
      <dsp:nvSpPr>
        <dsp:cNvPr id="0" name=""/>
        <dsp:cNvSpPr/>
      </dsp:nvSpPr>
      <dsp:spPr>
        <a:xfrm rot="5400000">
          <a:off x="4938514" y="-1960604"/>
          <a:ext cx="925712" cy="5083643"/>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Owners may request more, this should be outlined in the policies and procedures.</a:t>
          </a:r>
        </a:p>
        <a:p>
          <a:pPr marL="171450" lvl="1" indent="-171450" algn="l" defTabSz="711200">
            <a:lnSpc>
              <a:spcPct val="90000"/>
            </a:lnSpc>
            <a:spcBef>
              <a:spcPct val="0"/>
            </a:spcBef>
            <a:spcAft>
              <a:spcPct val="15000"/>
            </a:spcAft>
            <a:buChar char="•"/>
          </a:pPr>
          <a:r>
            <a:rPr lang="en-US" sz="1600" kern="1200" dirty="0"/>
            <a:t>HOME programs requires 60 days of source documentation, this has not changed.</a:t>
          </a:r>
        </a:p>
      </dsp:txBody>
      <dsp:txXfrm rot="-5400000">
        <a:off x="2859549" y="163551"/>
        <a:ext cx="5038453" cy="835332"/>
      </dsp:txXfrm>
    </dsp:sp>
    <dsp:sp modelId="{1E71241E-06B8-4DB8-A428-CE62AADFF031}">
      <dsp:nvSpPr>
        <dsp:cNvPr id="0" name=""/>
        <dsp:cNvSpPr/>
      </dsp:nvSpPr>
      <dsp:spPr>
        <a:xfrm>
          <a:off x="0" y="2646"/>
          <a:ext cx="2859549" cy="1157141"/>
        </a:xfrm>
        <a:prstGeom prst="round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Minimum of 2 current and consecutive paystubs are required by HUD</a:t>
          </a:r>
          <a:endParaRPr lang="en-US" sz="1800" b="1" kern="1200" dirty="0"/>
        </a:p>
      </dsp:txBody>
      <dsp:txXfrm>
        <a:off x="56487" y="59133"/>
        <a:ext cx="2746575" cy="1044167"/>
      </dsp:txXfrm>
    </dsp:sp>
    <dsp:sp modelId="{54E0A5EE-C6FD-4E7E-947B-5C4CFEA96B55}">
      <dsp:nvSpPr>
        <dsp:cNvPr id="0" name=""/>
        <dsp:cNvSpPr/>
      </dsp:nvSpPr>
      <dsp:spPr>
        <a:xfrm rot="5400000">
          <a:off x="4938514" y="-745606"/>
          <a:ext cx="925712" cy="5083643"/>
        </a:xfrm>
        <a:prstGeom prst="round2SameRect">
          <a:avLst/>
        </a:prstGeom>
        <a:solidFill>
          <a:schemeClr val="accent2">
            <a:tint val="40000"/>
            <a:alpha val="90000"/>
            <a:hueOff val="373165"/>
            <a:satOff val="-6938"/>
            <a:lumOff val="-322"/>
            <a:alphaOff val="0"/>
          </a:schemeClr>
        </a:solidFill>
        <a:ln w="9525" cap="flat" cmpd="sng" algn="ctr">
          <a:solidFill>
            <a:schemeClr val="accent2">
              <a:tint val="40000"/>
              <a:alpha val="90000"/>
              <a:hueOff val="373165"/>
              <a:satOff val="-6938"/>
              <a:lumOff val="-32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current statement should be used to verify assets when required.</a:t>
          </a:r>
        </a:p>
        <a:p>
          <a:pPr marL="171450" lvl="1" indent="-171450" algn="l" defTabSz="711200">
            <a:lnSpc>
              <a:spcPct val="90000"/>
            </a:lnSpc>
            <a:spcBef>
              <a:spcPct val="0"/>
            </a:spcBef>
            <a:spcAft>
              <a:spcPct val="15000"/>
            </a:spcAft>
            <a:buChar char="•"/>
          </a:pPr>
          <a:r>
            <a:rPr lang="en-US" sz="1600" kern="1200" dirty="0"/>
            <a:t>Owners may request more, this should be outlined in the policies and procedures.</a:t>
          </a:r>
        </a:p>
      </dsp:txBody>
      <dsp:txXfrm rot="-5400000">
        <a:off x="2859549" y="1378549"/>
        <a:ext cx="5038453" cy="835332"/>
      </dsp:txXfrm>
    </dsp:sp>
    <dsp:sp modelId="{A2B9674A-6739-4C07-B7DE-9F82A1ECFC64}">
      <dsp:nvSpPr>
        <dsp:cNvPr id="0" name=""/>
        <dsp:cNvSpPr/>
      </dsp:nvSpPr>
      <dsp:spPr>
        <a:xfrm>
          <a:off x="0" y="1217644"/>
          <a:ext cx="2859549" cy="1157141"/>
        </a:xfrm>
        <a:prstGeom prst="roundRect">
          <a:avLst/>
        </a:prstGeom>
        <a:gradFill rotWithShape="0">
          <a:gsLst>
            <a:gs pos="0">
              <a:schemeClr val="accent2">
                <a:hueOff val="287373"/>
                <a:satOff val="-4693"/>
                <a:lumOff val="294"/>
                <a:alphaOff val="0"/>
                <a:tint val="96000"/>
                <a:satMod val="100000"/>
                <a:lumMod val="104000"/>
              </a:schemeClr>
            </a:gs>
            <a:gs pos="78000">
              <a:schemeClr val="accent2">
                <a:hueOff val="287373"/>
                <a:satOff val="-4693"/>
                <a:lumOff val="294"/>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Only 1 current bank statement is required for assets held by the household</a:t>
          </a:r>
          <a:endParaRPr lang="en-US" sz="1800" b="1" kern="1200" dirty="0"/>
        </a:p>
      </dsp:txBody>
      <dsp:txXfrm>
        <a:off x="56487" y="1274131"/>
        <a:ext cx="2746575" cy="1044167"/>
      </dsp:txXfrm>
    </dsp:sp>
    <dsp:sp modelId="{1B2FB4A7-3293-4488-954C-A7B238452C5D}">
      <dsp:nvSpPr>
        <dsp:cNvPr id="0" name=""/>
        <dsp:cNvSpPr/>
      </dsp:nvSpPr>
      <dsp:spPr>
        <a:xfrm rot="5400000">
          <a:off x="4938514" y="469391"/>
          <a:ext cx="925712" cy="5083643"/>
        </a:xfrm>
        <a:prstGeom prst="round2SameRect">
          <a:avLst/>
        </a:prstGeom>
        <a:solidFill>
          <a:schemeClr val="accent2">
            <a:tint val="40000"/>
            <a:alpha val="90000"/>
            <a:hueOff val="746329"/>
            <a:satOff val="-13875"/>
            <a:lumOff val="-645"/>
            <a:alphaOff val="0"/>
          </a:schemeClr>
        </a:solidFill>
        <a:ln w="9525" cap="flat" cmpd="sng" algn="ctr">
          <a:solidFill>
            <a:schemeClr val="accent2">
              <a:tint val="40000"/>
              <a:alpha val="90000"/>
              <a:hueOff val="746329"/>
              <a:satOff val="-13875"/>
              <a:lumOff val="-6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Court Orders should only be obtained if necessary to determine program eligibility.</a:t>
          </a:r>
        </a:p>
      </dsp:txBody>
      <dsp:txXfrm rot="-5400000">
        <a:off x="2859549" y="2593546"/>
        <a:ext cx="5038453" cy="835332"/>
      </dsp:txXfrm>
    </dsp:sp>
    <dsp:sp modelId="{C7D73F3B-41C4-41C1-9456-D21C7C901187}">
      <dsp:nvSpPr>
        <dsp:cNvPr id="0" name=""/>
        <dsp:cNvSpPr/>
      </dsp:nvSpPr>
      <dsp:spPr>
        <a:xfrm>
          <a:off x="0" y="2432642"/>
          <a:ext cx="2859549" cy="1157141"/>
        </a:xfrm>
        <a:prstGeom prst="roundRect">
          <a:avLst/>
        </a:prstGeom>
        <a:gradFill rotWithShape="0">
          <a:gsLst>
            <a:gs pos="0">
              <a:schemeClr val="accent2">
                <a:hueOff val="574745"/>
                <a:satOff val="-9386"/>
                <a:lumOff val="588"/>
                <a:alphaOff val="0"/>
                <a:tint val="96000"/>
                <a:satMod val="100000"/>
                <a:lumMod val="104000"/>
              </a:schemeClr>
            </a:gs>
            <a:gs pos="78000">
              <a:schemeClr val="accent2">
                <a:hueOff val="574745"/>
                <a:satOff val="-9386"/>
                <a:lumOff val="588"/>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Court Orders should no longer be obtained for Child Support</a:t>
          </a:r>
          <a:endParaRPr lang="en-US" sz="1800" b="1" kern="1200" dirty="0"/>
        </a:p>
      </dsp:txBody>
      <dsp:txXfrm>
        <a:off x="56487" y="2489129"/>
        <a:ext cx="2746575" cy="1044167"/>
      </dsp:txXfrm>
    </dsp:sp>
    <dsp:sp modelId="{2348C440-BC59-4797-9B48-E14D62B61289}">
      <dsp:nvSpPr>
        <dsp:cNvPr id="0" name=""/>
        <dsp:cNvSpPr/>
      </dsp:nvSpPr>
      <dsp:spPr>
        <a:xfrm rot="5400000">
          <a:off x="4938514" y="1684389"/>
          <a:ext cx="925712" cy="5083643"/>
        </a:xfrm>
        <a:prstGeom prst="round2SameRect">
          <a:avLst/>
        </a:prstGeom>
        <a:solidFill>
          <a:schemeClr val="accent2">
            <a:tint val="40000"/>
            <a:alpha val="90000"/>
            <a:hueOff val="1119494"/>
            <a:satOff val="-20813"/>
            <a:lumOff val="-967"/>
            <a:alphaOff val="0"/>
          </a:schemeClr>
        </a:solidFill>
        <a:ln w="9525" cap="flat" cmpd="sng" algn="ctr">
          <a:solidFill>
            <a:schemeClr val="accent2">
              <a:tint val="40000"/>
              <a:alpha val="90000"/>
              <a:hueOff val="1119494"/>
              <a:satOff val="-20813"/>
              <a:lumOff val="-96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No longer Under $5,000. Cannot go over current Imputed Income Limits.</a:t>
          </a:r>
        </a:p>
      </dsp:txBody>
      <dsp:txXfrm rot="-5400000">
        <a:off x="2859549" y="3808544"/>
        <a:ext cx="5038453" cy="835332"/>
      </dsp:txXfrm>
    </dsp:sp>
    <dsp:sp modelId="{7EE2F93D-8D6C-4AA4-B001-7E0C3E7215D7}">
      <dsp:nvSpPr>
        <dsp:cNvPr id="0" name=""/>
        <dsp:cNvSpPr/>
      </dsp:nvSpPr>
      <dsp:spPr>
        <a:xfrm>
          <a:off x="0" y="3647641"/>
          <a:ext cx="2859549" cy="1157141"/>
        </a:xfrm>
        <a:prstGeom prst="roundRect">
          <a:avLst/>
        </a:prstGeom>
        <a:gradFill rotWithShape="0">
          <a:gsLst>
            <a:gs pos="0">
              <a:schemeClr val="accent2">
                <a:hueOff val="862118"/>
                <a:satOff val="-14079"/>
                <a:lumOff val="882"/>
                <a:alphaOff val="0"/>
                <a:tint val="96000"/>
                <a:satMod val="100000"/>
                <a:lumMod val="104000"/>
              </a:schemeClr>
            </a:gs>
            <a:gs pos="78000">
              <a:schemeClr val="accent2">
                <a:hueOff val="862118"/>
                <a:satOff val="-14079"/>
                <a:lumOff val="88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Asset Self-Certification Limit Increase</a:t>
          </a:r>
          <a:endParaRPr lang="en-US" sz="1800" b="1" kern="1200" dirty="0"/>
        </a:p>
      </dsp:txBody>
      <dsp:txXfrm>
        <a:off x="56487" y="3704128"/>
        <a:ext cx="2746575" cy="1044167"/>
      </dsp:txXfrm>
    </dsp:sp>
    <dsp:sp modelId="{996B2AF2-34F2-4971-9064-19E526DB9E12}">
      <dsp:nvSpPr>
        <dsp:cNvPr id="0" name=""/>
        <dsp:cNvSpPr/>
      </dsp:nvSpPr>
      <dsp:spPr>
        <a:xfrm rot="5400000">
          <a:off x="4938514" y="2899388"/>
          <a:ext cx="925712" cy="5083643"/>
        </a:xfrm>
        <a:prstGeom prst="round2SameRect">
          <a:avLst/>
        </a:prstGeom>
        <a:solidFill>
          <a:schemeClr val="accent2">
            <a:tint val="40000"/>
            <a:alpha val="90000"/>
            <a:hueOff val="1492659"/>
            <a:satOff val="-27750"/>
            <a:lumOff val="-1290"/>
            <a:alphaOff val="0"/>
          </a:schemeClr>
        </a:solidFill>
        <a:ln w="9525" cap="flat" cmpd="sng" algn="ctr">
          <a:solidFill>
            <a:schemeClr val="accent2">
              <a:tint val="40000"/>
              <a:alpha val="90000"/>
              <a:hueOff val="1492659"/>
              <a:satOff val="-27750"/>
              <a:lumOff val="-129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Alimony amounts are now documented along with the Child Support Self- Certification. </a:t>
          </a:r>
        </a:p>
      </dsp:txBody>
      <dsp:txXfrm rot="-5400000">
        <a:off x="2859549" y="5023543"/>
        <a:ext cx="5038453" cy="835332"/>
      </dsp:txXfrm>
    </dsp:sp>
    <dsp:sp modelId="{BE89F863-76F6-4D39-AB17-3975A19413B5}">
      <dsp:nvSpPr>
        <dsp:cNvPr id="0" name=""/>
        <dsp:cNvSpPr/>
      </dsp:nvSpPr>
      <dsp:spPr>
        <a:xfrm>
          <a:off x="0" y="4862639"/>
          <a:ext cx="2859549" cy="1157141"/>
        </a:xfrm>
        <a:prstGeom prst="roundRect">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Alimony Documentation</a:t>
          </a:r>
          <a:endParaRPr lang="en-US" sz="1800" b="1" kern="1200" dirty="0"/>
        </a:p>
      </dsp:txBody>
      <dsp:txXfrm>
        <a:off x="56487" y="4919126"/>
        <a:ext cx="2746575" cy="10441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62B86-E57F-4A9D-ABBC-38131A38803B}">
      <dsp:nvSpPr>
        <dsp:cNvPr id="0" name=""/>
        <dsp:cNvSpPr/>
      </dsp:nvSpPr>
      <dsp:spPr>
        <a:xfrm>
          <a:off x="0" y="2781"/>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Compared to previous forms listed under Income Verifications and Student Certifications</a:t>
          </a:r>
          <a:endParaRPr lang="en-US" sz="2200" kern="1200" dirty="0"/>
        </a:p>
      </dsp:txBody>
      <dsp:txXfrm>
        <a:off x="0" y="2781"/>
        <a:ext cx="3381375" cy="2028825"/>
      </dsp:txXfrm>
    </dsp:sp>
    <dsp:sp modelId="{C063F6E7-70FD-44C1-B511-718CCFD73CF6}">
      <dsp:nvSpPr>
        <dsp:cNvPr id="0" name=""/>
        <dsp:cNvSpPr/>
      </dsp:nvSpPr>
      <dsp:spPr>
        <a:xfrm>
          <a:off x="3719512" y="2781"/>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t>Tenant Income Certification </a:t>
          </a:r>
          <a:r>
            <a:rPr lang="en-US" sz="2200" kern="1200" dirty="0"/>
            <a:t>– </a:t>
          </a:r>
          <a:r>
            <a:rPr lang="en-US" sz="2200" b="1" kern="1200" dirty="0"/>
            <a:t>new</a:t>
          </a:r>
          <a:r>
            <a:rPr lang="en-US" sz="2200" kern="1200" dirty="0"/>
            <a:t> “Part V. Total Income”, </a:t>
          </a:r>
          <a:r>
            <a:rPr lang="en-US" sz="2200" b="1" kern="1200" dirty="0"/>
            <a:t>new</a:t>
          </a:r>
          <a:r>
            <a:rPr lang="en-US" sz="2200" kern="1200" dirty="0"/>
            <a:t> Instruction sheet</a:t>
          </a:r>
        </a:p>
      </dsp:txBody>
      <dsp:txXfrm>
        <a:off x="3719512" y="2781"/>
        <a:ext cx="3381375" cy="2028825"/>
      </dsp:txXfrm>
    </dsp:sp>
    <dsp:sp modelId="{29071994-13F2-415A-A783-761C8B198781}">
      <dsp:nvSpPr>
        <dsp:cNvPr id="0" name=""/>
        <dsp:cNvSpPr/>
      </dsp:nvSpPr>
      <dsp:spPr>
        <a:xfrm>
          <a:off x="7439025" y="2781"/>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t>Asset Self-Certifications</a:t>
          </a:r>
          <a:r>
            <a:rPr lang="en-US" sz="2200" b="1" kern="1200" dirty="0"/>
            <a:t> </a:t>
          </a:r>
          <a:r>
            <a:rPr lang="en-US" sz="2200" kern="1200" dirty="0"/>
            <a:t>– </a:t>
          </a:r>
          <a:r>
            <a:rPr lang="en-US" sz="2200" b="1" kern="1200" dirty="0"/>
            <a:t>old title</a:t>
          </a:r>
          <a:r>
            <a:rPr lang="en-US" sz="2200" kern="1200" dirty="0"/>
            <a:t> “Under $5,000 Asset Certification”, </a:t>
          </a:r>
          <a:r>
            <a:rPr lang="en-US" sz="2200" b="1" kern="1200" dirty="0"/>
            <a:t>new</a:t>
          </a:r>
          <a:r>
            <a:rPr lang="en-US" sz="2200" kern="1200" dirty="0"/>
            <a:t> page design, </a:t>
          </a:r>
          <a:r>
            <a:rPr lang="en-US" sz="2200" b="1" kern="1200" dirty="0"/>
            <a:t>new</a:t>
          </a:r>
          <a:r>
            <a:rPr lang="en-US" sz="2200" kern="1200" dirty="0"/>
            <a:t> Worksheet</a:t>
          </a:r>
        </a:p>
      </dsp:txBody>
      <dsp:txXfrm>
        <a:off x="7439025" y="2781"/>
        <a:ext cx="3381375" cy="2028825"/>
      </dsp:txXfrm>
    </dsp:sp>
    <dsp:sp modelId="{A36C8364-83AC-4509-857E-9183D8F6AF8F}">
      <dsp:nvSpPr>
        <dsp:cNvPr id="0" name=""/>
        <dsp:cNvSpPr/>
      </dsp:nvSpPr>
      <dsp:spPr>
        <a:xfrm>
          <a:off x="0" y="2369743"/>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Student Certifications, Verifications &amp; Affidavits </a:t>
          </a:r>
          <a:r>
            <a:rPr lang="en-US" sz="2200" kern="1200" dirty="0"/>
            <a:t>– </a:t>
          </a:r>
          <a:r>
            <a:rPr lang="en-US" sz="2200" b="1" kern="1200" dirty="0"/>
            <a:t>new</a:t>
          </a:r>
          <a:r>
            <a:rPr lang="en-US" sz="2200" kern="1200" dirty="0"/>
            <a:t> page design</a:t>
          </a:r>
        </a:p>
      </dsp:txBody>
      <dsp:txXfrm>
        <a:off x="0" y="2369743"/>
        <a:ext cx="3381375" cy="2028825"/>
      </dsp:txXfrm>
    </dsp:sp>
    <dsp:sp modelId="{2B6CCF64-35E0-447C-A643-1EB367290AA6}">
      <dsp:nvSpPr>
        <dsp:cNvPr id="0" name=""/>
        <dsp:cNvSpPr/>
      </dsp:nvSpPr>
      <dsp:spPr>
        <a:xfrm>
          <a:off x="3719512" y="2369743"/>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t>Alimony-Child Support Certification</a:t>
          </a:r>
          <a:r>
            <a:rPr lang="en-US" sz="2200" b="1" kern="1200" dirty="0"/>
            <a:t> </a:t>
          </a:r>
          <a:r>
            <a:rPr lang="en-US" sz="2200" kern="1200" dirty="0"/>
            <a:t>– </a:t>
          </a:r>
          <a:r>
            <a:rPr lang="en-US" sz="2200" b="1" kern="1200" dirty="0"/>
            <a:t>old title</a:t>
          </a:r>
          <a:r>
            <a:rPr lang="en-US" sz="2200" kern="1200" dirty="0"/>
            <a:t> “Child Support Certification”, Notary Public signature no longer required</a:t>
          </a:r>
        </a:p>
      </dsp:txBody>
      <dsp:txXfrm>
        <a:off x="3719512" y="2369743"/>
        <a:ext cx="3381375" cy="2028825"/>
      </dsp:txXfrm>
    </dsp:sp>
    <dsp:sp modelId="{021D2E16-334B-4F47-BA5D-B3BE64F7E878}">
      <dsp:nvSpPr>
        <dsp:cNvPr id="0" name=""/>
        <dsp:cNvSpPr/>
      </dsp:nvSpPr>
      <dsp:spPr>
        <a:xfrm>
          <a:off x="7439025" y="2369743"/>
          <a:ext cx="3381375" cy="2028825"/>
        </a:xfrm>
        <a:prstGeom prst="rect">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t>Certification for Zero Income</a:t>
          </a:r>
          <a:r>
            <a:rPr lang="en-US" sz="2200" b="1" kern="1200" dirty="0"/>
            <a:t> </a:t>
          </a:r>
          <a:r>
            <a:rPr lang="en-US" sz="2200" kern="1200" dirty="0"/>
            <a:t>- </a:t>
          </a:r>
          <a:r>
            <a:rPr lang="en-US" sz="2200" b="1" kern="1200" dirty="0"/>
            <a:t>new</a:t>
          </a:r>
          <a:r>
            <a:rPr lang="en-US" sz="2200" kern="1200" dirty="0"/>
            <a:t> page design</a:t>
          </a:r>
        </a:p>
      </dsp:txBody>
      <dsp:txXfrm>
        <a:off x="7439025" y="2369743"/>
        <a:ext cx="3381375" cy="202882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58ABBF3-49A8-4B3F-9773-22E67695BB12}" type="datetimeFigureOut">
              <a:rPr lang="en-US" smtClean="0"/>
              <a:t>1/21/2026</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9T16:13:28.936"/>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4AAC2B-A50D-4386-849A-6B59FB991B4C}" type="datetimeFigureOut">
              <a:rPr lang="en-US" smtClean="0"/>
              <a:t>1/21/2026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Remove design graphics</a:t>
            </a:r>
          </a:p>
        </p:txBody>
      </p:sp>
      <p:sp>
        <p:nvSpPr>
          <p:cNvPr id="4" name="Slide Number Placeholder 3"/>
          <p:cNvSpPr>
            <a:spLocks noGrp="1"/>
          </p:cNvSpPr>
          <p:nvPr>
            <p:ph type="sldNum" sz="quarter" idx="5"/>
          </p:nvPr>
        </p:nvSpPr>
        <p:spPr/>
        <p:txBody>
          <a:bodyPr/>
          <a:lstStyle/>
          <a:p>
            <a:fld id="{10895658-EA1F-4910-80AB-4DA76E167475}" type="slidenum">
              <a:rPr lang="en-US" smtClean="0"/>
              <a:t>33</a:t>
            </a:fld>
            <a:endParaRPr lang="en-US" dirty="0"/>
          </a:p>
        </p:txBody>
      </p:sp>
    </p:spTree>
    <p:extLst>
      <p:ext uri="{BB962C8B-B14F-4D97-AF65-F5344CB8AC3E}">
        <p14:creationId xmlns:p14="http://schemas.microsoft.com/office/powerpoint/2010/main" val="3554172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r>
              <a:rPr lang="en-US" dirty="0"/>
              <a:t>12/11/2023</a:t>
            </a:r>
          </a:p>
        </p:txBody>
      </p:sp>
      <p:sp>
        <p:nvSpPr>
          <p:cNvPr id="5" name="Footer Placeholder 4"/>
          <p:cNvSpPr>
            <a:spLocks noGrp="1"/>
          </p:cNvSpPr>
          <p:nvPr>
            <p:ph type="ftr" sz="quarter" idx="11"/>
          </p:nvPr>
        </p:nvSpPr>
        <p:spPr>
          <a:xfrm>
            <a:off x="1371600" y="4323845"/>
            <a:ext cx="6400800" cy="365125"/>
          </a:xfrm>
        </p:spPr>
        <p:txBody>
          <a:bodyPr/>
          <a:lstStyle/>
          <a:p>
            <a:r>
              <a:rPr lang="en-US" dirty="0"/>
              <a:t>Presentation title</a:t>
            </a:r>
          </a:p>
        </p:txBody>
      </p:sp>
      <p:sp>
        <p:nvSpPr>
          <p:cNvPr id="6" name="Slide Number Placeholder 5"/>
          <p:cNvSpPr>
            <a:spLocks noGrp="1"/>
          </p:cNvSpPr>
          <p:nvPr>
            <p:ph type="sldNum" sz="quarter" idx="12"/>
          </p:nvPr>
        </p:nvSpPr>
        <p:spPr>
          <a:xfrm>
            <a:off x="8077200" y="1430866"/>
            <a:ext cx="2743200" cy="365125"/>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3426000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12/11/2023</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416057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dirty="0"/>
              <a:t>12/11/2023</a:t>
            </a:r>
          </a:p>
        </p:txBody>
      </p:sp>
      <p:sp>
        <p:nvSpPr>
          <p:cNvPr id="6" name="Footer Placeholder 5"/>
          <p:cNvSpPr>
            <a:spLocks noGrp="1"/>
          </p:cNvSpPr>
          <p:nvPr>
            <p:ph type="ftr" sz="quarter" idx="11"/>
          </p:nvPr>
        </p:nvSpPr>
        <p:spPr>
          <a:xfrm>
            <a:off x="685800" y="379941"/>
            <a:ext cx="6991492" cy="365125"/>
          </a:xfrm>
        </p:spPr>
        <p:txBody>
          <a:bodyPr/>
          <a:lstStyle/>
          <a:p>
            <a:r>
              <a:rPr lang="en-US" dirty="0"/>
              <a:t>Presentation title</a:t>
            </a:r>
          </a:p>
        </p:txBody>
      </p:sp>
      <p:sp>
        <p:nvSpPr>
          <p:cNvPr id="7" name="Slide Number Placeholder 6"/>
          <p:cNvSpPr>
            <a:spLocks noGrp="1"/>
          </p:cNvSpPr>
          <p:nvPr>
            <p:ph type="sldNum" sz="quarter" idx="12"/>
          </p:nvPr>
        </p:nvSpPr>
        <p:spPr>
          <a:xfrm>
            <a:off x="10862452" y="381000"/>
            <a:ext cx="643748" cy="365125"/>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89319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dirty="0"/>
              <a:t>12/11/2023</a:t>
            </a:r>
          </a:p>
        </p:txBody>
      </p:sp>
      <p:sp>
        <p:nvSpPr>
          <p:cNvPr id="6" name="Footer Placeholder 5"/>
          <p:cNvSpPr>
            <a:spLocks noGrp="1"/>
          </p:cNvSpPr>
          <p:nvPr>
            <p:ph type="ftr" sz="quarter" idx="11"/>
          </p:nvPr>
        </p:nvSpPr>
        <p:spPr>
          <a:xfrm>
            <a:off x="685800" y="379941"/>
            <a:ext cx="6991492" cy="365125"/>
          </a:xfrm>
        </p:spPr>
        <p:txBody>
          <a:bodyPr/>
          <a:lstStyle/>
          <a:p>
            <a:r>
              <a:rPr lang="en-US" dirty="0"/>
              <a:t>Presentation title</a:t>
            </a:r>
          </a:p>
        </p:txBody>
      </p:sp>
      <p:sp>
        <p:nvSpPr>
          <p:cNvPr id="7" name="Slide Number Placeholder 6"/>
          <p:cNvSpPr>
            <a:spLocks noGrp="1"/>
          </p:cNvSpPr>
          <p:nvPr>
            <p:ph type="sldNum" sz="quarter" idx="12"/>
          </p:nvPr>
        </p:nvSpPr>
        <p:spPr>
          <a:xfrm>
            <a:off x="10862452" y="381000"/>
            <a:ext cx="643748" cy="365125"/>
          </a:xfrm>
        </p:spPr>
        <p:txBody>
          <a:bodyPr/>
          <a:lstStyle/>
          <a:p>
            <a:fld id="{B5CEABB6-07DC-46E8-9B57-56EC44A396E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473698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r>
              <a:rPr lang="en-US" dirty="0"/>
              <a:t>12/11/2023</a:t>
            </a:r>
          </a:p>
        </p:txBody>
      </p:sp>
      <p:sp>
        <p:nvSpPr>
          <p:cNvPr id="6" name="Footer Placeholder 5"/>
          <p:cNvSpPr>
            <a:spLocks noGrp="1"/>
          </p:cNvSpPr>
          <p:nvPr>
            <p:ph type="ftr" sz="quarter" idx="11"/>
          </p:nvPr>
        </p:nvSpPr>
        <p:spPr>
          <a:xfrm>
            <a:off x="685800" y="378883"/>
            <a:ext cx="6991492" cy="365125"/>
          </a:xfrm>
        </p:spPr>
        <p:txBody>
          <a:bodyPr/>
          <a:lstStyle/>
          <a:p>
            <a:r>
              <a:rPr lang="en-US" dirty="0"/>
              <a:t>Presentation title</a:t>
            </a:r>
          </a:p>
        </p:txBody>
      </p:sp>
      <p:sp>
        <p:nvSpPr>
          <p:cNvPr id="7" name="Slide Number Placeholder 6"/>
          <p:cNvSpPr>
            <a:spLocks noGrp="1"/>
          </p:cNvSpPr>
          <p:nvPr>
            <p:ph type="sldNum" sz="quarter" idx="12"/>
          </p:nvPr>
        </p:nvSpPr>
        <p:spPr>
          <a:xfrm>
            <a:off x="10862452" y="381000"/>
            <a:ext cx="643748" cy="365125"/>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8153942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dirty="0"/>
              <a:t>12/11/2023</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84087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dirty="0"/>
              <a:t>12/11/2023</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067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12/11/2023</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9096350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r>
              <a:rPr lang="en-US" dirty="0"/>
              <a:t>12/11/2023</a:t>
            </a:r>
          </a:p>
        </p:txBody>
      </p:sp>
      <p:sp>
        <p:nvSpPr>
          <p:cNvPr id="5" name="Footer Placeholder 4"/>
          <p:cNvSpPr>
            <a:spLocks noGrp="1"/>
          </p:cNvSpPr>
          <p:nvPr>
            <p:ph type="ftr" sz="quarter" idx="11"/>
          </p:nvPr>
        </p:nvSpPr>
        <p:spPr>
          <a:xfrm>
            <a:off x="685800" y="381000"/>
            <a:ext cx="6991492" cy="365125"/>
          </a:xfrm>
        </p:spPr>
        <p:txBody>
          <a:bodyPr/>
          <a:lstStyle/>
          <a:p>
            <a:r>
              <a:rPr lang="en-US" dirty="0"/>
              <a:t>Presentation title</a:t>
            </a:r>
          </a:p>
        </p:txBody>
      </p:sp>
      <p:sp>
        <p:nvSpPr>
          <p:cNvPr id="6" name="Slide Number Placeholder 5"/>
          <p:cNvSpPr>
            <a:spLocks noGrp="1"/>
          </p:cNvSpPr>
          <p:nvPr>
            <p:ph type="sldNum" sz="quarter" idx="12"/>
          </p:nvPr>
        </p:nvSpPr>
        <p:spPr>
          <a:xfrm>
            <a:off x="10862452" y="381000"/>
            <a:ext cx="643748" cy="365125"/>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5068390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dirty="0"/>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dirty="0"/>
              <a:t>12/11/2023</a:t>
            </a:r>
          </a:p>
        </p:txBody>
      </p:sp>
    </p:spTree>
    <p:extLst>
      <p:ext uri="{BB962C8B-B14F-4D97-AF65-F5344CB8AC3E}">
        <p14:creationId xmlns:p14="http://schemas.microsoft.com/office/powerpoint/2010/main" val="97650558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3991527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12/11/2023</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345902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 Subtitle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218575803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dirty="0"/>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dirty="0"/>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06791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 Sub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dirty="0"/>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dirty="0"/>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6660505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dirty="0"/>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dirty="0"/>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89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r>
              <a:rPr lang="en-US" dirty="0"/>
              <a:t>12/11/2023</a:t>
            </a:r>
          </a:p>
        </p:txBody>
      </p:sp>
      <p:sp>
        <p:nvSpPr>
          <p:cNvPr id="5" name="Footer Placeholder 4"/>
          <p:cNvSpPr>
            <a:spLocks noGrp="1"/>
          </p:cNvSpPr>
          <p:nvPr>
            <p:ph type="ftr" sz="quarter" idx="11"/>
          </p:nvPr>
        </p:nvSpPr>
        <p:spPr>
          <a:xfrm>
            <a:off x="685800" y="381001"/>
            <a:ext cx="6991492" cy="364065"/>
          </a:xfrm>
        </p:spPr>
        <p:txBody>
          <a:bodyPr/>
          <a:lstStyle/>
          <a:p>
            <a:r>
              <a:rPr lang="en-US" dirty="0"/>
              <a:t>Presentation title</a:t>
            </a:r>
          </a:p>
        </p:txBody>
      </p:sp>
      <p:sp>
        <p:nvSpPr>
          <p:cNvPr id="6" name="Slide Number Placeholder 5"/>
          <p:cNvSpPr>
            <a:spLocks noGrp="1"/>
          </p:cNvSpPr>
          <p:nvPr>
            <p:ph type="sldNum" sz="quarter" idx="12"/>
          </p:nvPr>
        </p:nvSpPr>
        <p:spPr>
          <a:xfrm>
            <a:off x="10862452" y="381000"/>
            <a:ext cx="643748" cy="365125"/>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0511829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12/11/2023</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6069482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12/11/2023</a:t>
            </a:r>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8996800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grpSp>
        <p:nvGrpSpPr>
          <p:cNvPr id="6" name="Group 5">
            <a:extLst>
              <a:ext uri="{FF2B5EF4-FFF2-40B4-BE49-F238E27FC236}">
                <a16:creationId xmlns:a16="http://schemas.microsoft.com/office/drawing/2014/main" id="{C3572EB4-A440-EBDC-DFC4-86CDB1D6C704}"/>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7" name="Rectangle 6">
              <a:extLst>
                <a:ext uri="{FF2B5EF4-FFF2-40B4-BE49-F238E27FC236}">
                  <a16:creationId xmlns:a16="http://schemas.microsoft.com/office/drawing/2014/main" id="{F71E58E5-F019-58B9-725C-1066B7BF7493}"/>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118C66A5-E47D-2FD7-7ED4-D3CE5A11B2B2}"/>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C25ED7B-21F6-53D0-F9BF-FF06754253B6}"/>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BBBB6F-D7A2-9FD2-5340-CC3E35CD8172}"/>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9">
              <a:extLst>
                <a:ext uri="{FF2B5EF4-FFF2-40B4-BE49-F238E27FC236}">
                  <a16:creationId xmlns:a16="http://schemas.microsoft.com/office/drawing/2014/main" id="{BC104589-A3C0-ED50-83EC-6FE3DC79228C}"/>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0AA31D8-0C81-3820-0325-7A4B4664870E}"/>
                </a:ext>
              </a:extLst>
            </p:cNvPr>
            <p:cNvGrpSpPr/>
            <p:nvPr userDrawn="1"/>
          </p:nvGrpSpPr>
          <p:grpSpPr>
            <a:xfrm>
              <a:off x="23853" y="2101527"/>
              <a:ext cx="1920240" cy="1920240"/>
              <a:chOff x="5361924" y="7472790"/>
              <a:chExt cx="1828800" cy="1828800"/>
            </a:xfrm>
          </p:grpSpPr>
          <p:grpSp>
            <p:nvGrpSpPr>
              <p:cNvPr id="20" name="Group 19">
                <a:extLst>
                  <a:ext uri="{FF2B5EF4-FFF2-40B4-BE49-F238E27FC236}">
                    <a16:creationId xmlns:a16="http://schemas.microsoft.com/office/drawing/2014/main" id="{FDA3C65F-CE68-699D-53F1-02F710D27A10}"/>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3D8C1F8F-57D8-2B70-1919-B7F01902D79E}"/>
                    </a:ext>
                  </a:extLst>
                </p:cNvPr>
                <p:cNvGrpSpPr/>
                <p:nvPr userDrawn="1"/>
              </p:nvGrpSpPr>
              <p:grpSpPr>
                <a:xfrm>
                  <a:off x="5361924" y="7472790"/>
                  <a:ext cx="1828800" cy="1828800"/>
                  <a:chOff x="5388428" y="7173291"/>
                  <a:chExt cx="1828800" cy="1828800"/>
                </a:xfrm>
              </p:grpSpPr>
              <p:grpSp>
                <p:nvGrpSpPr>
                  <p:cNvPr id="28" name="Group 27">
                    <a:extLst>
                      <a:ext uri="{FF2B5EF4-FFF2-40B4-BE49-F238E27FC236}">
                        <a16:creationId xmlns:a16="http://schemas.microsoft.com/office/drawing/2014/main" id="{75DCA621-EB9C-1E4C-EF7D-CCFB98DA03B9}"/>
                      </a:ext>
                    </a:extLst>
                  </p:cNvPr>
                  <p:cNvGrpSpPr/>
                  <p:nvPr userDrawn="1"/>
                </p:nvGrpSpPr>
                <p:grpSpPr>
                  <a:xfrm>
                    <a:off x="5388428" y="7173291"/>
                    <a:ext cx="1828800" cy="1828800"/>
                    <a:chOff x="5388428" y="7173291"/>
                    <a:chExt cx="1828800" cy="1828800"/>
                  </a:xfrm>
                </p:grpSpPr>
                <p:grpSp>
                  <p:nvGrpSpPr>
                    <p:cNvPr id="30" name="Group 29">
                      <a:extLst>
                        <a:ext uri="{FF2B5EF4-FFF2-40B4-BE49-F238E27FC236}">
                          <a16:creationId xmlns:a16="http://schemas.microsoft.com/office/drawing/2014/main" id="{15A1FB0C-10DE-97CA-5021-7471E7849026}"/>
                        </a:ext>
                      </a:extLst>
                    </p:cNvPr>
                    <p:cNvGrpSpPr/>
                    <p:nvPr userDrawn="1"/>
                  </p:nvGrpSpPr>
                  <p:grpSpPr>
                    <a:xfrm>
                      <a:off x="5388428" y="7173291"/>
                      <a:ext cx="1828800" cy="1828800"/>
                      <a:chOff x="5579044" y="7049770"/>
                      <a:chExt cx="1828800" cy="1828800"/>
                    </a:xfrm>
                  </p:grpSpPr>
                  <p:grpSp>
                    <p:nvGrpSpPr>
                      <p:cNvPr id="32" name="Group 31">
                        <a:extLst>
                          <a:ext uri="{FF2B5EF4-FFF2-40B4-BE49-F238E27FC236}">
                            <a16:creationId xmlns:a16="http://schemas.microsoft.com/office/drawing/2014/main" id="{5BEDA534-F60A-D9E6-68A7-974A9D2DED11}"/>
                          </a:ext>
                        </a:extLst>
                      </p:cNvPr>
                      <p:cNvGrpSpPr/>
                      <p:nvPr userDrawn="1"/>
                    </p:nvGrpSpPr>
                    <p:grpSpPr>
                      <a:xfrm>
                        <a:off x="5579044" y="7049770"/>
                        <a:ext cx="1828800" cy="1828800"/>
                        <a:chOff x="5579044" y="7049770"/>
                        <a:chExt cx="1828800" cy="1828800"/>
                      </a:xfrm>
                    </p:grpSpPr>
                    <p:grpSp>
                      <p:nvGrpSpPr>
                        <p:cNvPr id="34" name="Group 33">
                          <a:extLst>
                            <a:ext uri="{FF2B5EF4-FFF2-40B4-BE49-F238E27FC236}">
                              <a16:creationId xmlns:a16="http://schemas.microsoft.com/office/drawing/2014/main" id="{77F0CCDC-2764-479F-D094-6355F715820D}"/>
                            </a:ext>
                          </a:extLst>
                        </p:cNvPr>
                        <p:cNvGrpSpPr/>
                        <p:nvPr userDrawn="1"/>
                      </p:nvGrpSpPr>
                      <p:grpSpPr>
                        <a:xfrm>
                          <a:off x="5579044" y="7049770"/>
                          <a:ext cx="1828800" cy="1828800"/>
                          <a:chOff x="5579044" y="7049770"/>
                          <a:chExt cx="1828800" cy="1828800"/>
                        </a:xfrm>
                      </p:grpSpPr>
                      <p:grpSp>
                        <p:nvGrpSpPr>
                          <p:cNvPr id="36" name="Group 35">
                            <a:extLst>
                              <a:ext uri="{FF2B5EF4-FFF2-40B4-BE49-F238E27FC236}">
                                <a16:creationId xmlns:a16="http://schemas.microsoft.com/office/drawing/2014/main" id="{47A38281-6EB0-485B-6521-624E9980DE7C}"/>
                              </a:ext>
                            </a:extLst>
                          </p:cNvPr>
                          <p:cNvGrpSpPr/>
                          <p:nvPr userDrawn="1"/>
                        </p:nvGrpSpPr>
                        <p:grpSpPr>
                          <a:xfrm>
                            <a:off x="5579044" y="7049770"/>
                            <a:ext cx="1828800" cy="1828800"/>
                            <a:chOff x="5579044" y="7049770"/>
                            <a:chExt cx="1828800" cy="1828800"/>
                          </a:xfrm>
                        </p:grpSpPr>
                        <p:sp>
                          <p:nvSpPr>
                            <p:cNvPr id="38" name="Oval 37">
                              <a:extLst>
                                <a:ext uri="{FF2B5EF4-FFF2-40B4-BE49-F238E27FC236}">
                                  <a16:creationId xmlns:a16="http://schemas.microsoft.com/office/drawing/2014/main" id="{DC7E960F-5EC0-B9C7-030E-A814BBE0A97E}"/>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Oval 38">
                              <a:extLst>
                                <a:ext uri="{FF2B5EF4-FFF2-40B4-BE49-F238E27FC236}">
                                  <a16:creationId xmlns:a16="http://schemas.microsoft.com/office/drawing/2014/main" id="{1BC89DD9-44EF-832A-4507-9338D159D492}"/>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7" name="Oval 36">
                            <a:extLst>
                              <a:ext uri="{FF2B5EF4-FFF2-40B4-BE49-F238E27FC236}">
                                <a16:creationId xmlns:a16="http://schemas.microsoft.com/office/drawing/2014/main" id="{15C3CD41-87AB-C991-DC9B-C6FCA4C7A50C}"/>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5" name="Oval 34">
                          <a:extLst>
                            <a:ext uri="{FF2B5EF4-FFF2-40B4-BE49-F238E27FC236}">
                              <a16:creationId xmlns:a16="http://schemas.microsoft.com/office/drawing/2014/main" id="{C3A337BB-0AE7-B018-3348-48AA3A9BB40B}"/>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3" name="Oval 32">
                        <a:extLst>
                          <a:ext uri="{FF2B5EF4-FFF2-40B4-BE49-F238E27FC236}">
                            <a16:creationId xmlns:a16="http://schemas.microsoft.com/office/drawing/2014/main" id="{843049CB-25CF-7933-A653-69B891680A6F}"/>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1" name="Oval 30">
                      <a:extLst>
                        <a:ext uri="{FF2B5EF4-FFF2-40B4-BE49-F238E27FC236}">
                          <a16:creationId xmlns:a16="http://schemas.microsoft.com/office/drawing/2014/main" id="{702A1880-C71C-8696-4361-E331D654D5E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9" name="Oval 28">
                    <a:extLst>
                      <a:ext uri="{FF2B5EF4-FFF2-40B4-BE49-F238E27FC236}">
                        <a16:creationId xmlns:a16="http://schemas.microsoft.com/office/drawing/2014/main" id="{BDE4F5B1-3FB0-57ED-3FCC-6A6202E2690B}"/>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Oval 22">
                  <a:extLst>
                    <a:ext uri="{FF2B5EF4-FFF2-40B4-BE49-F238E27FC236}">
                      <a16:creationId xmlns:a16="http://schemas.microsoft.com/office/drawing/2014/main" id="{C8AA2A1F-77F1-0860-4EFC-7328DA97543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Oval 23">
                  <a:extLst>
                    <a:ext uri="{FF2B5EF4-FFF2-40B4-BE49-F238E27FC236}">
                      <a16:creationId xmlns:a16="http://schemas.microsoft.com/office/drawing/2014/main" id="{987432FD-0B67-B58E-D2CB-11BA51A53105}"/>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AEB26168-B45C-7FCB-3033-5BCA7B9B40E6}"/>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0E2CB399-13AE-9618-4E2A-9C6D37931BD6}"/>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A6040F21-F1F4-8A5B-FD8C-004CB2C4F050}"/>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80BC24DD-9D4A-C8FE-16C4-2762F4D3049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3" name="Freeform: Shape 12">
              <a:extLst>
                <a:ext uri="{FF2B5EF4-FFF2-40B4-BE49-F238E27FC236}">
                  <a16:creationId xmlns:a16="http://schemas.microsoft.com/office/drawing/2014/main" id="{49BAFBF4-DF4E-3D10-9212-7689DACE4A26}"/>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9">
              <a:extLst>
                <a:ext uri="{FF2B5EF4-FFF2-40B4-BE49-F238E27FC236}">
                  <a16:creationId xmlns:a16="http://schemas.microsoft.com/office/drawing/2014/main" id="{DABA47C9-C0AC-45E1-78F7-9469A9C84828}"/>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7A697A1-CCC3-61E6-7BA8-B3FA277DF02B}"/>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CDB52AB-6544-74F4-33DD-D101E5E748E1}"/>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920C26AE-5392-92B5-4E9B-9CB66469B6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18" name="Graphic 17">
              <a:extLst>
                <a:ext uri="{FF2B5EF4-FFF2-40B4-BE49-F238E27FC236}">
                  <a16:creationId xmlns:a16="http://schemas.microsoft.com/office/drawing/2014/main" id="{64EE4B66-2A9E-2B3C-A06E-90F8AE9532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9" name="Straight Connector 18">
              <a:extLst>
                <a:ext uri="{FF2B5EF4-FFF2-40B4-BE49-F238E27FC236}">
                  <a16:creationId xmlns:a16="http://schemas.microsoft.com/office/drawing/2014/main" id="{E1B0B93C-045C-E723-5A86-B50D40029EE7}"/>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162250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12/11/2023</a:t>
            </a:r>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1005724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12/11/2023</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4447368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12/11/2023</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5816861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dirty="0"/>
              <a:t>12/11/2023</a:t>
            </a: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4611390"/>
      </p:ext>
    </p:extLst>
  </p:cSld>
  <p:clrMap bg1="dk1" tx1="lt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7.xml"/><Relationship Id="rId7" Type="http://schemas.openxmlformats.org/officeDocument/2006/relationships/customXml" Target="../ink/ink1.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hyperlink" Target="https://www.ahfa.com/programs/rental-housing/compliance" TargetMode="External"/><Relationship Id="rId1" Type="http://schemas.openxmlformats.org/officeDocument/2006/relationships/slideLayout" Target="../slideLayouts/slideLayout2.xml"/><Relationship Id="rId6" Type="http://schemas.openxmlformats.org/officeDocument/2006/relationships/hyperlink" Target="https://pxhere.com/cs/photo/1359582" TargetMode="External"/><Relationship Id="rId5" Type="http://schemas.openxmlformats.org/officeDocument/2006/relationships/image" Target="../media/image38.jpg"/><Relationship Id="rId4" Type="http://schemas.openxmlformats.org/officeDocument/2006/relationships/hyperlink" Target="https://begocris.wordpress.com/author/begocris/page/3/"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ahfa.atl1.cdn.digitaloceanspaces.com/multifamily/compliance/alimony-child-support-certification.pdf" TargetMode="External"/><Relationship Id="rId3" Type="http://schemas.openxmlformats.org/officeDocument/2006/relationships/hyperlink" Target="https://ahfa.atl1.cdn.digitaloceanspaces.com/multifamily/compliance/asset-self-certification.pdf" TargetMode="External"/><Relationship Id="rId7" Type="http://schemas.openxmlformats.org/officeDocument/2006/relationships/hyperlink" Target="https://ahfa.atl1.cdn.digitaloceanspaces.com/multifamily/compliance/certification-of-zero-income.pdf" TargetMode="External"/><Relationship Id="rId2" Type="http://schemas.openxmlformats.org/officeDocument/2006/relationships/hyperlink" Target="https://ahfa.atl1.cdn.digitaloceanspaces.com/multifamily/compliance/tenant-income-certification.pdf" TargetMode="External"/><Relationship Id="rId1" Type="http://schemas.openxmlformats.org/officeDocument/2006/relationships/slideLayout" Target="../slideLayouts/slideLayout2.xml"/><Relationship Id="rId6" Type="http://schemas.openxmlformats.org/officeDocument/2006/relationships/hyperlink" Target="https://ahfa.atl1.cdn.digitaloceanspaces.com/multifamily/compliance/affidavit-of-student-financial-assistance.pdf" TargetMode="External"/><Relationship Id="rId11" Type="http://schemas.openxmlformats.org/officeDocument/2006/relationships/hyperlink" Target="https://creativecommons.org/licenses/by-sa/3.0/" TargetMode="External"/><Relationship Id="rId5" Type="http://schemas.openxmlformats.org/officeDocument/2006/relationships/hyperlink" Target="https://ahfa.atl1.cdn.digitaloceanspaces.com/multifamily/compliance/student-status-verification.pdf" TargetMode="External"/><Relationship Id="rId10" Type="http://schemas.openxmlformats.org/officeDocument/2006/relationships/hyperlink" Target="https://defeatdespair.com/2017/01/02/we-conquer/" TargetMode="External"/><Relationship Id="rId4" Type="http://schemas.openxmlformats.org/officeDocument/2006/relationships/hyperlink" Target="https://ahfa.atl1.cdn.digitaloceanspaces.com/multifamily/compliance/student-self-certification.pdf" TargetMode="External"/><Relationship Id="rId9"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hyperlink" Target="https://creativecommons.org/licenses/by-nc-nd/3.0/" TargetMode="External"/><Relationship Id="rId2" Type="http://schemas.openxmlformats.org/officeDocument/2006/relationships/hyperlink" Target="mailto:MFCompliance@AHFA.com" TargetMode="External"/><Relationship Id="rId1" Type="http://schemas.openxmlformats.org/officeDocument/2006/relationships/slideLayout" Target="../slideLayouts/slideLayout1.xml"/><Relationship Id="rId6" Type="http://schemas.openxmlformats.org/officeDocument/2006/relationships/hyperlink" Target="https://www.publicdomainpictures.net/en/view-image.php?image=291711&amp;picture=mole-on-grass" TargetMode="External"/><Relationship Id="rId5" Type="http://schemas.openxmlformats.org/officeDocument/2006/relationships/image" Target="../media/image41.jpg"/><Relationship Id="rId4" Type="http://schemas.openxmlformats.org/officeDocument/2006/relationships/hyperlink" Target="https://coronationstreetupdates.blogspot.com/2017/09/5-things-we-learned-in-corrie-this-week.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2" name="Picture 21">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2118049" y="615820"/>
            <a:ext cx="10002415" cy="3012681"/>
          </a:xfrm>
        </p:spPr>
        <p:txBody>
          <a:bodyPr vert="horz" lIns="91440" tIns="45720" rIns="91440" bIns="45720" rtlCol="0" anchor="b">
            <a:normAutofit/>
          </a:bodyPr>
          <a:lstStyle/>
          <a:p>
            <a:pPr algn="l"/>
            <a:r>
              <a:rPr lang="en-US" sz="2000" dirty="0"/>
              <a:t>    </a:t>
            </a:r>
            <a:r>
              <a:rPr lang="en-US" sz="6000" dirty="0">
                <a:solidFill>
                  <a:schemeClr val="bg1"/>
                </a:solidFill>
                <a:latin typeface="Amasis MT Pro Black" panose="02040A04050005020304" pitchFamily="18" charset="0"/>
              </a:rPr>
              <a:t>HOTMA 2026</a:t>
            </a:r>
            <a:br>
              <a:rPr lang="en-US" sz="4400" dirty="0">
                <a:solidFill>
                  <a:schemeClr val="bg1"/>
                </a:solidFill>
                <a:latin typeface="Amasis MT Pro Black" panose="02040A04050005020304" pitchFamily="18" charset="0"/>
              </a:rPr>
            </a:br>
            <a:r>
              <a:rPr lang="en-US" sz="2200" dirty="0">
                <a:solidFill>
                  <a:schemeClr val="bg1"/>
                </a:solidFill>
                <a:latin typeface="Amasis MT Pro Black" panose="02040A04050005020304" pitchFamily="18" charset="0"/>
              </a:rPr>
              <a:t>HOUSING OPPORTUNITY THROUGH MODERNIZATION ACT of 2016 </a:t>
            </a:r>
            <a:br>
              <a:rPr lang="en-US" sz="2200" dirty="0">
                <a:solidFill>
                  <a:schemeClr val="bg1"/>
                </a:solidFill>
                <a:latin typeface="Amasis MT Pro Black" panose="02040A04050005020304" pitchFamily="18" charset="0"/>
              </a:rPr>
            </a:br>
            <a:r>
              <a:rPr lang="en-US" sz="2200" dirty="0">
                <a:solidFill>
                  <a:schemeClr val="bg1"/>
                </a:solidFill>
                <a:latin typeface="Amasis MT Pro Black" panose="02040A04050005020304" pitchFamily="18" charset="0"/>
              </a:rPr>
              <a:t>                                                           </a:t>
            </a:r>
            <a:r>
              <a:rPr lang="en-US" sz="1600" i="1" dirty="0">
                <a:latin typeface="Amasis MT Pro Black" panose="02040A04050005020304" pitchFamily="18" charset="0"/>
              </a:rPr>
              <a:t>what does it mean for me ?         </a:t>
            </a:r>
            <a:br>
              <a:rPr lang="en-US" sz="1600" i="1" dirty="0">
                <a:latin typeface="Amasis MT Pro Black" panose="02040A04050005020304" pitchFamily="18" charset="0"/>
              </a:rPr>
            </a:br>
            <a:r>
              <a:rPr lang="en-US" sz="1600" i="1" dirty="0">
                <a:latin typeface="Amasis MT Pro Black" panose="02040A04050005020304" pitchFamily="18" charset="0"/>
              </a:rPr>
              <a:t>                                                         </a:t>
            </a:r>
            <a:br>
              <a:rPr lang="en-US" sz="1600" i="1" dirty="0">
                <a:latin typeface="Amasis MT Pro Black" panose="02040A04050005020304" pitchFamily="18" charset="0"/>
              </a:rPr>
            </a:br>
            <a:br>
              <a:rPr lang="en-US" sz="1600" i="1" dirty="0">
                <a:latin typeface="Amasis MT Pro Black" panose="02040A04050005020304" pitchFamily="18" charset="0"/>
              </a:rPr>
            </a:br>
            <a:br>
              <a:rPr lang="en-US" sz="1800" dirty="0">
                <a:solidFill>
                  <a:schemeClr val="bg1"/>
                </a:solidFill>
                <a:latin typeface="Amasis MT Pro Black" panose="02040A04050005020304" pitchFamily="18" charset="0"/>
              </a:rPr>
            </a:br>
            <a:br>
              <a:rPr lang="en-US" sz="1800" dirty="0">
                <a:solidFill>
                  <a:schemeClr val="bg1"/>
                </a:solidFill>
                <a:latin typeface="Amasis MT Pro Black" panose="02040A04050005020304" pitchFamily="18" charset="0"/>
              </a:rPr>
            </a:br>
            <a:endParaRPr lang="en-US" sz="2000" i="1" dirty="0"/>
          </a:p>
        </p:txBody>
      </p:sp>
      <p:pic>
        <p:nvPicPr>
          <p:cNvPr id="23" name="Graphic 22" descr="House">
            <a:extLst>
              <a:ext uri="{FF2B5EF4-FFF2-40B4-BE49-F238E27FC236}">
                <a16:creationId xmlns:a16="http://schemas.microsoft.com/office/drawing/2014/main" id="{5C30B063-E210-03E3-0485-4B6A58621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4752" y="1801368"/>
            <a:ext cx="2660904" cy="2660904"/>
          </a:xfrm>
          <a:prstGeom prst="rect">
            <a:avLst/>
          </a:prstGeom>
        </p:spPr>
      </p:pic>
    </p:spTree>
    <p:extLst>
      <p:ext uri="{BB962C8B-B14F-4D97-AF65-F5344CB8AC3E}">
        <p14:creationId xmlns:p14="http://schemas.microsoft.com/office/powerpoint/2010/main" val="164242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6869-BFAA-FE17-B6A6-3C36C9D8B540}"/>
              </a:ext>
            </a:extLst>
          </p:cNvPr>
          <p:cNvSpPr>
            <a:spLocks noGrp="1"/>
          </p:cNvSpPr>
          <p:nvPr>
            <p:ph type="title"/>
          </p:nvPr>
        </p:nvSpPr>
        <p:spPr>
          <a:xfrm>
            <a:off x="2071395" y="544578"/>
            <a:ext cx="9369490" cy="593758"/>
          </a:xfrm>
          <a:solidFill>
            <a:schemeClr val="accent1"/>
          </a:solidFill>
        </p:spPr>
        <p:txBody>
          <a:bodyPr>
            <a:normAutofit fontScale="90000"/>
          </a:bodyPr>
          <a:lstStyle/>
          <a:p>
            <a:pPr algn="l"/>
            <a:r>
              <a:rPr lang="en-US" dirty="0">
                <a:solidFill>
                  <a:schemeClr val="bg1"/>
                </a:solidFill>
                <a:latin typeface="Amasis MT Pro Black" panose="02040A04050005020304" pitchFamily="18" charset="0"/>
              </a:rPr>
              <a:t>Hotma: </a:t>
            </a:r>
            <a:r>
              <a:rPr lang="en-US" sz="2000" dirty="0">
                <a:solidFill>
                  <a:schemeClr val="bg1"/>
                </a:solidFill>
                <a:latin typeface="Amasis MT Pro Black" panose="02040A04050005020304" pitchFamily="18" charset="0"/>
              </a:rPr>
              <a:t>means tested income verification</a:t>
            </a:r>
          </a:p>
        </p:txBody>
      </p:sp>
      <p:sp>
        <p:nvSpPr>
          <p:cNvPr id="3" name="Content Placeholder 2">
            <a:extLst>
              <a:ext uri="{FF2B5EF4-FFF2-40B4-BE49-F238E27FC236}">
                <a16:creationId xmlns:a16="http://schemas.microsoft.com/office/drawing/2014/main" id="{7B7CDCD0-C8D0-3BE2-406B-2FA1ECC41668}"/>
              </a:ext>
            </a:extLst>
          </p:cNvPr>
          <p:cNvSpPr>
            <a:spLocks noGrp="1"/>
          </p:cNvSpPr>
          <p:nvPr>
            <p:ph idx="1"/>
          </p:nvPr>
        </p:nvSpPr>
        <p:spPr>
          <a:xfrm>
            <a:off x="270588" y="1231641"/>
            <a:ext cx="11672596" cy="5626359"/>
          </a:xfrm>
        </p:spPr>
        <p:txBody>
          <a:bodyPr>
            <a:normAutofit/>
          </a:bodyPr>
          <a:lstStyle/>
          <a:p>
            <a:pPr marL="0" indent="0">
              <a:buNone/>
            </a:pPr>
            <a:r>
              <a:rPr lang="en-US" sz="2000" dirty="0">
                <a:latin typeface="Amasis MT Pro Black" panose="02040A04050005020304" pitchFamily="18" charset="0"/>
              </a:rPr>
              <a:t>Owners may determine a family’s annual income, including income from assets, prior to the application of any deductions based on income determinations made within the previous 12-month period, using income determinations from the following types of means-tested federal public assistance programs: </a:t>
            </a:r>
          </a:p>
          <a:p>
            <a:r>
              <a:rPr lang="en-US" sz="2000" dirty="0">
                <a:solidFill>
                  <a:schemeClr val="bg1"/>
                </a:solidFill>
                <a:latin typeface="Amasis MT Pro Black" panose="02040A04050005020304" pitchFamily="18" charset="0"/>
              </a:rPr>
              <a:t>Temporary Assistance for Needy Families block grant (TANF)</a:t>
            </a:r>
          </a:p>
          <a:p>
            <a:r>
              <a:rPr lang="fr-FR" sz="2000" dirty="0">
                <a:solidFill>
                  <a:schemeClr val="bg1"/>
                </a:solidFill>
                <a:latin typeface="Amasis MT Pro Black" panose="02040A04050005020304" pitchFamily="18" charset="0"/>
              </a:rPr>
              <a:t> Medicaid </a:t>
            </a:r>
          </a:p>
          <a:p>
            <a:r>
              <a:rPr lang="fr-FR" sz="2000" dirty="0" err="1">
                <a:solidFill>
                  <a:schemeClr val="bg1"/>
                </a:solidFill>
                <a:latin typeface="Amasis MT Pro Black" panose="02040A04050005020304" pitchFamily="18" charset="0"/>
              </a:rPr>
              <a:t>Supplemental</a:t>
            </a:r>
            <a:r>
              <a:rPr lang="fr-FR" sz="2000" dirty="0">
                <a:solidFill>
                  <a:schemeClr val="bg1"/>
                </a:solidFill>
                <a:latin typeface="Amasis MT Pro Black" panose="02040A04050005020304" pitchFamily="18" charset="0"/>
              </a:rPr>
              <a:t> Nutrition Assistance Program (SNAP)</a:t>
            </a:r>
          </a:p>
          <a:p>
            <a:r>
              <a:rPr lang="en-US" sz="2000" dirty="0">
                <a:solidFill>
                  <a:schemeClr val="bg1"/>
                </a:solidFill>
                <a:latin typeface="Amasis MT Pro Black" panose="02040A04050005020304" pitchFamily="18" charset="0"/>
              </a:rPr>
              <a:t>Earned Income Tax Credit</a:t>
            </a:r>
          </a:p>
          <a:p>
            <a:r>
              <a:rPr lang="en-US" sz="2000" dirty="0">
                <a:solidFill>
                  <a:schemeClr val="bg1"/>
                </a:solidFill>
                <a:latin typeface="Amasis MT Pro Black" panose="02040A04050005020304" pitchFamily="18" charset="0"/>
              </a:rPr>
              <a:t>Low-Income Housing Tax Credit </a:t>
            </a:r>
          </a:p>
          <a:p>
            <a:r>
              <a:rPr lang="en-US" sz="2000" dirty="0">
                <a:solidFill>
                  <a:schemeClr val="bg1"/>
                </a:solidFill>
                <a:latin typeface="Amasis MT Pro Black" panose="02040A04050005020304" pitchFamily="18" charset="0"/>
              </a:rPr>
              <a:t> Special Supplemental Nutrition Program for Woman, Infants, and Children (WIC) </a:t>
            </a:r>
          </a:p>
          <a:p>
            <a:r>
              <a:rPr lang="en-US" sz="2000" dirty="0">
                <a:solidFill>
                  <a:schemeClr val="bg1"/>
                </a:solidFill>
                <a:latin typeface="Amasis MT Pro Black" panose="02040A04050005020304" pitchFamily="18" charset="0"/>
              </a:rPr>
              <a:t>Supplemental Security Income (SSI) </a:t>
            </a:r>
          </a:p>
          <a:p>
            <a:pPr marL="0" indent="0">
              <a:buNone/>
            </a:pPr>
            <a:r>
              <a:rPr lang="en-US" sz="2000" dirty="0">
                <a:latin typeface="Amasis MT Pro Black" panose="02040A04050005020304" pitchFamily="18" charset="0"/>
              </a:rPr>
              <a:t>The third-party verification may state the family size, may be for the entire family (i.e., the family members listed in the documentation may match the family’s composition in the assisted unit, except for household members), and may state the amount of the family’s annual income.</a:t>
            </a:r>
          </a:p>
        </p:txBody>
      </p:sp>
      <p:sp>
        <p:nvSpPr>
          <p:cNvPr id="4" name="Slide Number Placeholder 3">
            <a:extLst>
              <a:ext uri="{FF2B5EF4-FFF2-40B4-BE49-F238E27FC236}">
                <a16:creationId xmlns:a16="http://schemas.microsoft.com/office/drawing/2014/main" id="{7BB53993-79A6-E099-D662-B8A4C1F3D283}"/>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61328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D471-8D1C-9374-7A36-35CCC49A7EC5}"/>
              </a:ext>
            </a:extLst>
          </p:cNvPr>
          <p:cNvSpPr>
            <a:spLocks noGrp="1"/>
          </p:cNvSpPr>
          <p:nvPr>
            <p:ph type="title"/>
          </p:nvPr>
        </p:nvSpPr>
        <p:spPr>
          <a:xfrm>
            <a:off x="1017037" y="381000"/>
            <a:ext cx="9834465" cy="887963"/>
          </a:xfrm>
          <a:solidFill>
            <a:schemeClr val="accent1"/>
          </a:solidFill>
        </p:spPr>
        <p:txBody>
          <a:bodyPr>
            <a:normAutofit fontScale="90000"/>
          </a:bodyPr>
          <a:lstStyle/>
          <a:p>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r>
              <a:rPr lang="en-US" dirty="0" err="1">
                <a:solidFill>
                  <a:schemeClr val="bg1"/>
                </a:solidFill>
                <a:latin typeface="Amasis MT Pro Black" panose="02040A04050005020304" pitchFamily="18" charset="0"/>
              </a:rPr>
              <a:t>Hotma</a:t>
            </a:r>
            <a:r>
              <a:rPr lang="en-US" sz="2000" dirty="0">
                <a:solidFill>
                  <a:schemeClr val="bg1"/>
                </a:solidFill>
                <a:latin typeface="Amasis MT Pro Black" panose="02040A04050005020304" pitchFamily="18" charset="0"/>
              </a:rPr>
              <a:t>: means tested income verification   </a:t>
            </a:r>
            <a:r>
              <a:rPr lang="en-US" sz="2200" dirty="0">
                <a:solidFill>
                  <a:schemeClr val="bg1"/>
                </a:solidFill>
                <a:latin typeface="Amasis MT Pro Black" panose="02040A04050005020304" pitchFamily="18" charset="0"/>
              </a:rPr>
              <a:t>“safe harbor”                           </a:t>
            </a:r>
            <a:br>
              <a:rPr lang="en-US" sz="1800" dirty="0">
                <a:solidFill>
                  <a:schemeClr val="bg1"/>
                </a:solidFill>
                <a:latin typeface="Amasis MT Pro Black" panose="02040A04050005020304" pitchFamily="18" charset="0"/>
              </a:rPr>
            </a:br>
            <a:r>
              <a:rPr lang="en-US" sz="1800" dirty="0">
                <a:solidFill>
                  <a:schemeClr val="bg1"/>
                </a:solidFill>
                <a:latin typeface="Amasis MT Pro Black" panose="02040A04050005020304" pitchFamily="18" charset="0"/>
              </a:rPr>
              <a:t>                           </a:t>
            </a:r>
            <a:br>
              <a:rPr lang="en-US" sz="1800" dirty="0">
                <a:solidFill>
                  <a:schemeClr val="bg1"/>
                </a:solidFill>
                <a:latin typeface="Amasis MT Pro Black" panose="02040A04050005020304" pitchFamily="18" charset="0"/>
              </a:rPr>
            </a:br>
            <a:endParaRPr lang="en-US" sz="1800" dirty="0">
              <a:solidFill>
                <a:schemeClr val="bg1"/>
              </a:solidFill>
              <a:latin typeface="Amasis MT Pro Black" panose="02040A04050005020304" pitchFamily="18" charset="0"/>
            </a:endParaRPr>
          </a:p>
        </p:txBody>
      </p:sp>
      <p:sp>
        <p:nvSpPr>
          <p:cNvPr id="4" name="Text Placeholder 3">
            <a:extLst>
              <a:ext uri="{FF2B5EF4-FFF2-40B4-BE49-F238E27FC236}">
                <a16:creationId xmlns:a16="http://schemas.microsoft.com/office/drawing/2014/main" id="{94CDE578-0BE8-A24F-9B55-1718EDE58C8F}"/>
              </a:ext>
            </a:extLst>
          </p:cNvPr>
          <p:cNvSpPr>
            <a:spLocks noGrp="1"/>
          </p:cNvSpPr>
          <p:nvPr>
            <p:ph type="body" sz="half" idx="2"/>
          </p:nvPr>
        </p:nvSpPr>
        <p:spPr>
          <a:xfrm>
            <a:off x="685800" y="1744825"/>
            <a:ext cx="6526763" cy="4473860"/>
          </a:xfrm>
        </p:spPr>
        <p:txBody>
          <a:bodyPr>
            <a:normAutofit/>
          </a:bodyPr>
          <a:lstStyle/>
          <a:p>
            <a:r>
              <a:rPr lang="en-US" sz="1700" dirty="0">
                <a:solidFill>
                  <a:schemeClr val="bg1"/>
                </a:solidFill>
                <a:latin typeface="Amasis MT Pro Black" panose="02040A04050005020304" pitchFamily="18" charset="0"/>
              </a:rPr>
              <a:t>The Safe Harbor verification may be in the form of an award letter from the relevant federal program and may show that the family’s income determination was made in the previous 12 months.</a:t>
            </a:r>
          </a:p>
          <a:p>
            <a:endParaRPr lang="en-US" sz="1700" dirty="0">
              <a:solidFill>
                <a:schemeClr val="bg1"/>
              </a:solidFill>
              <a:latin typeface="Amasis MT Pro Black" panose="02040A04050005020304" pitchFamily="18" charset="0"/>
            </a:endParaRPr>
          </a:p>
          <a:p>
            <a:r>
              <a:rPr lang="en-US" sz="1700" dirty="0">
                <a:solidFill>
                  <a:schemeClr val="bg1"/>
                </a:solidFill>
                <a:latin typeface="Amasis MT Pro Black" panose="02040A04050005020304" pitchFamily="18" charset="0"/>
              </a:rPr>
              <a:t>The only information that Owners are permitted to use to determine income under this Safe Harbor is the total income determination made by the federal means-test program administrator. </a:t>
            </a:r>
          </a:p>
          <a:p>
            <a:r>
              <a:rPr lang="en-US" sz="1700" dirty="0">
                <a:solidFill>
                  <a:schemeClr val="bg1"/>
                </a:solidFill>
                <a:latin typeface="Amasis MT Pro Black" panose="02040A04050005020304" pitchFamily="18" charset="0"/>
              </a:rPr>
              <a:t>Other federal programs may provide additional information about income inclusions and exclusions in their award letters; however, these determinations and any other information </a:t>
            </a:r>
            <a:r>
              <a:rPr lang="en-US" sz="1700" b="1" dirty="0">
                <a:solidFill>
                  <a:schemeClr val="bg1"/>
                </a:solidFill>
                <a:latin typeface="Amasis MT Pro Black" panose="02040A04050005020304" pitchFamily="18" charset="0"/>
              </a:rPr>
              <a:t>may </a:t>
            </a:r>
            <a:r>
              <a:rPr lang="en-US" sz="1700" b="1" dirty="0">
                <a:latin typeface="Amasis MT Pro Black" panose="02040A04050005020304" pitchFamily="18" charset="0"/>
              </a:rPr>
              <a:t>not</a:t>
            </a:r>
            <a:r>
              <a:rPr lang="en-US" sz="1700" b="1" dirty="0">
                <a:solidFill>
                  <a:schemeClr val="bg1"/>
                </a:solidFill>
                <a:latin typeface="Amasis MT Pro Black" panose="02040A04050005020304" pitchFamily="18" charset="0"/>
              </a:rPr>
              <a:t> </a:t>
            </a:r>
            <a:r>
              <a:rPr lang="en-US" sz="1700" dirty="0">
                <a:solidFill>
                  <a:schemeClr val="bg1"/>
                </a:solidFill>
                <a:latin typeface="Amasis MT Pro Black" panose="02040A04050005020304" pitchFamily="18" charset="0"/>
              </a:rPr>
              <a:t>be considered by the Owner for purposes of the HOTMA Safe Harbor provision. </a:t>
            </a:r>
          </a:p>
          <a:p>
            <a:r>
              <a:rPr lang="en-US" sz="1700" dirty="0">
                <a:solidFill>
                  <a:schemeClr val="bg1"/>
                </a:solidFill>
                <a:latin typeface="Amasis MT Pro Black" panose="02040A04050005020304" pitchFamily="18" charset="0"/>
              </a:rPr>
              <a:t>Owners are </a:t>
            </a:r>
            <a:r>
              <a:rPr lang="en-US" sz="1700" dirty="0">
                <a:latin typeface="Amasis MT Pro Black" panose="02040A04050005020304" pitchFamily="18" charset="0"/>
              </a:rPr>
              <a:t>not</a:t>
            </a:r>
            <a:r>
              <a:rPr lang="en-US" sz="1700" dirty="0">
                <a:solidFill>
                  <a:schemeClr val="bg1"/>
                </a:solidFill>
                <a:latin typeface="Amasis MT Pro Black" panose="02040A04050005020304" pitchFamily="18" charset="0"/>
              </a:rPr>
              <a:t> permitted to mix and match Safe Harbor income determinations and other income verifications. </a:t>
            </a:r>
          </a:p>
          <a:p>
            <a:endParaRPr lang="en-US" dirty="0"/>
          </a:p>
          <a:p>
            <a:endParaRPr lang="en-US" dirty="0"/>
          </a:p>
        </p:txBody>
      </p:sp>
      <p:sp>
        <p:nvSpPr>
          <p:cNvPr id="5" name="Slide Number Placeholder 4">
            <a:extLst>
              <a:ext uri="{FF2B5EF4-FFF2-40B4-BE49-F238E27FC236}">
                <a16:creationId xmlns:a16="http://schemas.microsoft.com/office/drawing/2014/main" id="{AEFA6645-CAD7-A934-CE27-D5942F1DC9AD}"/>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
        <p:nvSpPr>
          <p:cNvPr id="11" name="TextBox 10">
            <a:extLst>
              <a:ext uri="{FF2B5EF4-FFF2-40B4-BE49-F238E27FC236}">
                <a16:creationId xmlns:a16="http://schemas.microsoft.com/office/drawing/2014/main" id="{EC0EAB67-B8B3-FE56-9742-75D16D0E5FEB}"/>
              </a:ext>
            </a:extLst>
          </p:cNvPr>
          <p:cNvSpPr txBox="1"/>
          <p:nvPr/>
        </p:nvSpPr>
        <p:spPr>
          <a:xfrm>
            <a:off x="7212563" y="1744825"/>
            <a:ext cx="4748037" cy="4359848"/>
          </a:xfrm>
          <a:prstGeom prst="rect">
            <a:avLst/>
          </a:prstGeom>
          <a:noFill/>
        </p:spPr>
        <p:txBody>
          <a:bodyPr wrap="square">
            <a:spAutoFit/>
          </a:bodyPr>
          <a:lstStyle/>
          <a:p>
            <a:pPr marL="25400" marR="50165" eaLnBrk="0" hangingPunct="0">
              <a:lnSpc>
                <a:spcPct val="107000"/>
              </a:lnSpc>
              <a:buNone/>
            </a:pPr>
            <a:r>
              <a:rPr lang="en-US" sz="1600" kern="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The Safe Harbor documentation will be considered acceptable if any of the following </a:t>
            </a:r>
            <a:r>
              <a:rPr lang="en-US" sz="1600" kern="0" dirty="0">
                <a:effectLst/>
                <a:latin typeface="Amasis MT Pro Black" panose="02040A04050005020304" pitchFamily="18" charset="0"/>
                <a:ea typeface="Aptos" panose="020B0004020202020204" pitchFamily="34" charset="0"/>
                <a:cs typeface="Times New Roman" panose="02020603050405020304" pitchFamily="18" charset="0"/>
              </a:rPr>
              <a:t>dates</a:t>
            </a:r>
            <a:r>
              <a:rPr lang="en-US" sz="1600" kern="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 fall into the 12-month period prior to the receipt of the documentation by the Owner:</a:t>
            </a:r>
          </a:p>
          <a:p>
            <a:pPr marL="25400" marR="50165" eaLnBrk="0" hangingPunct="0">
              <a:lnSpc>
                <a:spcPct val="107000"/>
              </a:lnSpc>
              <a:buNone/>
            </a:pPr>
            <a:endParaRPr lang="en-US" sz="1600" kern="10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endParaRPr>
          </a:p>
          <a:p>
            <a:pPr marL="342900" marR="0" lvl="0" indent="-342900" eaLnBrk="0" hangingPunct="0">
              <a:lnSpc>
                <a:spcPct val="107000"/>
              </a:lnSpc>
              <a:spcBef>
                <a:spcPts val="300"/>
              </a:spcBef>
              <a:spcAft>
                <a:spcPts val="800"/>
              </a:spcAft>
              <a:buSzPts val="1200"/>
              <a:buFont typeface="Arial" panose="020B0604020202020204" pitchFamily="34" charset="0"/>
              <a:buChar char="•"/>
              <a:tabLst>
                <a:tab pos="316865" algn="l"/>
              </a:tabLst>
            </a:pP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Income determination effective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a:t>
            </a:r>
            <a:endParaRPr lang="en-US" sz="1600" kern="10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endParaRPr>
          </a:p>
          <a:p>
            <a:pPr marL="342900" marR="0" lvl="0" indent="-342900" eaLnBrk="0" hangingPunct="0">
              <a:lnSpc>
                <a:spcPct val="107000"/>
              </a:lnSpc>
              <a:spcBef>
                <a:spcPts val="605"/>
              </a:spcBef>
              <a:spcAft>
                <a:spcPts val="800"/>
              </a:spcAft>
              <a:buSzPts val="1200"/>
              <a:buFont typeface="Arial" panose="020B0604020202020204" pitchFamily="34" charset="0"/>
              <a:buChar char="•"/>
              <a:tabLst>
                <a:tab pos="316865" algn="l"/>
              </a:tabLst>
            </a:pP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Program administrator’s signature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a:t>
            </a:r>
            <a:endParaRPr lang="en-US" sz="1600" kern="10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endParaRPr>
          </a:p>
          <a:p>
            <a:pPr marL="342900" marR="0" lvl="0" indent="-342900" eaLnBrk="0" hangingPunct="0">
              <a:lnSpc>
                <a:spcPct val="107000"/>
              </a:lnSpc>
              <a:spcBef>
                <a:spcPts val="595"/>
              </a:spcBef>
              <a:spcAft>
                <a:spcPts val="800"/>
              </a:spcAft>
              <a:buSzPts val="1200"/>
              <a:buFont typeface="Arial" panose="020B0604020202020204" pitchFamily="34" charset="0"/>
              <a:buChar char="•"/>
              <a:tabLst>
                <a:tab pos="316865" algn="l"/>
              </a:tabLst>
            </a:pP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Family’s signature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a:t>
            </a:r>
            <a:endParaRPr lang="en-US" sz="1600" kern="10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endParaRPr>
          </a:p>
          <a:p>
            <a:pPr marL="342900" marR="0" lvl="0" indent="-342900" eaLnBrk="0" hangingPunct="0">
              <a:lnSpc>
                <a:spcPct val="107000"/>
              </a:lnSpc>
              <a:spcBef>
                <a:spcPts val="595"/>
              </a:spcBef>
              <a:spcAft>
                <a:spcPts val="800"/>
              </a:spcAft>
              <a:buSzPts val="1200"/>
              <a:buFont typeface="Arial" panose="020B0604020202020204" pitchFamily="34" charset="0"/>
              <a:buChar char="•"/>
              <a:tabLst>
                <a:tab pos="316865" algn="l"/>
              </a:tabLst>
            </a:pP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Report effective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 or</a:t>
            </a:r>
            <a:endParaRPr lang="en-US" sz="1600" kern="10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endParaRPr>
          </a:p>
          <a:p>
            <a:pPr marL="342900" marR="0" lvl="0" indent="-342900" eaLnBrk="0" hangingPunct="0">
              <a:lnSpc>
                <a:spcPct val="107000"/>
              </a:lnSpc>
              <a:spcBef>
                <a:spcPts val="590"/>
              </a:spcBef>
              <a:spcAft>
                <a:spcPts val="800"/>
              </a:spcAft>
              <a:buSzPts val="1200"/>
              <a:buFont typeface="Arial" panose="020B0604020202020204" pitchFamily="34" charset="0"/>
              <a:buChar char="•"/>
              <a:tabLst>
                <a:tab pos="316865" algn="l"/>
              </a:tabLst>
            </a:pP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Other report-specific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dates</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 that verify the income determination </a:t>
            </a:r>
            <a:r>
              <a:rPr lang="en-US" sz="1600" kern="0" spc="0" dirty="0">
                <a:effectLst/>
                <a:latin typeface="Amasis MT Pro Black" panose="02040A04050005020304" pitchFamily="18" charset="0"/>
                <a:ea typeface="Aptos" panose="020B0004020202020204" pitchFamily="34" charset="0"/>
                <a:cs typeface="Symbol" panose="05050102010706020507" pitchFamily="18" charset="2"/>
              </a:rPr>
              <a:t>date</a:t>
            </a:r>
            <a:r>
              <a:rPr lang="en-US" sz="1600" kern="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rPr>
              <a:t>.</a:t>
            </a:r>
            <a:endParaRPr lang="en-US" sz="1600" kern="100" spc="0" dirty="0">
              <a:solidFill>
                <a:schemeClr val="bg1"/>
              </a:solidFill>
              <a:effectLst/>
              <a:latin typeface="Amasis MT Pro Black" panose="02040A04050005020304" pitchFamily="18" charset="0"/>
              <a:ea typeface="Aptos" panose="020B0004020202020204" pitchFamily="34" charset="0"/>
              <a:cs typeface="Symbol" panose="05050102010706020507" pitchFamily="18" charset="2"/>
            </a:endParaRPr>
          </a:p>
          <a:p>
            <a:pPr marL="0" marR="0">
              <a:lnSpc>
                <a:spcPct val="107000"/>
              </a:lnSpc>
              <a:spcAft>
                <a:spcPts val="800"/>
              </a:spcAft>
              <a:buNone/>
            </a:pPr>
            <a:r>
              <a:rPr lang="en-US" sz="1600" kern="10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03510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1912776" y="764373"/>
            <a:ext cx="9593424" cy="793839"/>
          </a:xfrm>
          <a:noFill/>
        </p:spPr>
        <p:txBody>
          <a:bodyPr vert="horz" lIns="91440" tIns="45720" rIns="91440" bIns="45720" rtlCol="0" anchor="ctr">
            <a:normAutofit fontScale="90000"/>
          </a:bodyPr>
          <a:lstStyle/>
          <a:p>
            <a:pPr algn="l"/>
            <a:r>
              <a:rPr lang="en-US" sz="3200" dirty="0">
                <a:solidFill>
                  <a:schemeClr val="bg1"/>
                </a:solidFill>
                <a:latin typeface="Amasis MT Pro Black" panose="02040A04050005020304" pitchFamily="18" charset="0"/>
              </a:rPr>
              <a:t>           </a:t>
            </a:r>
            <a:r>
              <a:rPr lang="en-US" sz="3100" dirty="0">
                <a:solidFill>
                  <a:schemeClr val="bg1"/>
                </a:solidFill>
                <a:latin typeface="Amasis MT Pro Black" panose="02040A04050005020304" pitchFamily="18" charset="0"/>
              </a:rPr>
              <a:t>Hotma assets:   </a:t>
            </a:r>
            <a:r>
              <a:rPr lang="en-US" sz="2200" dirty="0">
                <a:solidFill>
                  <a:schemeClr val="bg1"/>
                </a:solidFill>
                <a:latin typeface="Amasis MT Pro Black" panose="02040A04050005020304" pitchFamily="18" charset="0"/>
              </a:rPr>
              <a:t>determining Net Family Assets</a:t>
            </a:r>
            <a:br>
              <a:rPr lang="en-US" sz="2200" dirty="0">
                <a:solidFill>
                  <a:schemeClr val="tx1"/>
                </a:solidFill>
                <a:latin typeface="Berlin Sans FB Demi" panose="020E0802020502020306" pitchFamily="34" charset="0"/>
              </a:rPr>
            </a:br>
            <a:endParaRPr lang="en-US" sz="2200" dirty="0">
              <a:solidFill>
                <a:schemeClr val="tx1"/>
              </a:solidFill>
              <a:latin typeface="Berlin Sans FB Demi" panose="020E0802020502020306" pitchFamily="34" charset="0"/>
            </a:endParaRP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a:xfrm>
            <a:off x="8763000" y="381000"/>
            <a:ext cx="2743200" cy="365125"/>
          </a:xfrm>
        </p:spPr>
        <p:txBody>
          <a:bodyPr vert="horz" lIns="91440" tIns="45720" rIns="91440" bIns="45720" rtlCol="0" anchor="ctr">
            <a:normAutofit/>
          </a:bodyPr>
          <a:lstStyle/>
          <a:p>
            <a:pPr>
              <a:spcAft>
                <a:spcPts val="600"/>
              </a:spcAft>
            </a:pPr>
            <a:fld id="{B5CEABB6-07DC-46E8-9B57-56EC44A396E5}" type="slidenum">
              <a:rPr lang="en-US" kern="1200" dirty="0">
                <a:solidFill>
                  <a:schemeClr val="tx1">
                    <a:tint val="75000"/>
                  </a:schemeClr>
                </a:solidFill>
                <a:latin typeface="+mn-lt"/>
                <a:ea typeface="+mn-ea"/>
                <a:cs typeface="+mn-cs"/>
              </a:rPr>
              <a:pPr>
                <a:spcAft>
                  <a:spcPts val="600"/>
                </a:spcAft>
              </a:pPr>
              <a:t>12</a:t>
            </a:fld>
            <a:endParaRPr lang="en-US" kern="1200" dirty="0">
              <a:solidFill>
                <a:schemeClr val="tx1">
                  <a:tint val="75000"/>
                </a:schemeClr>
              </a:solidFill>
              <a:latin typeface="+mn-lt"/>
              <a:ea typeface="+mn-ea"/>
              <a:cs typeface="+mn-cs"/>
            </a:endParaRPr>
          </a:p>
        </p:txBody>
      </p:sp>
      <p:graphicFrame>
        <p:nvGraphicFramePr>
          <p:cNvPr id="8" name="Content Placeholder 2">
            <a:extLst>
              <a:ext uri="{FF2B5EF4-FFF2-40B4-BE49-F238E27FC236}">
                <a16:creationId xmlns:a16="http://schemas.microsoft.com/office/drawing/2014/main" id="{21BEAD6C-6D96-68F5-0AB5-8CDF1AFF3DAC}"/>
              </a:ext>
            </a:extLst>
          </p:cNvPr>
          <p:cNvGraphicFramePr>
            <a:graphicFrameLocks noGrp="1"/>
          </p:cNvGraphicFramePr>
          <p:nvPr>
            <p:ph sz="half" idx="14"/>
            <p:extLst>
              <p:ext uri="{D42A27DB-BD31-4B8C-83A1-F6EECF244321}">
                <p14:modId xmlns:p14="http://schemas.microsoft.com/office/powerpoint/2010/main" val="3634333328"/>
              </p:ext>
            </p:extLst>
          </p:nvPr>
        </p:nvGraphicFramePr>
        <p:xfrm>
          <a:off x="685800" y="1352940"/>
          <a:ext cx="10820400" cy="5355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63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7" name="Rounded Rectangle 14">
            <a:extLst>
              <a:ext uri="{FF2B5EF4-FFF2-40B4-BE49-F238E27FC236}">
                <a16:creationId xmlns:a16="http://schemas.microsoft.com/office/drawing/2014/main" id="{637BD688-14A6-4B96-B8A2-3CD81C054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8" name="Rectangle 7">
            <a:extLst>
              <a:ext uri="{FF2B5EF4-FFF2-40B4-BE49-F238E27FC236}">
                <a16:creationId xmlns:a16="http://schemas.microsoft.com/office/drawing/2014/main" id="{B7B2544F-CA5E-40F6-9525-716A90C8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D2B93162-635C-46F5-97EC-E98C1659F1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83149" y="133902"/>
            <a:ext cx="4214191" cy="4697896"/>
          </a:xfrm>
        </p:spPr>
        <p:txBody>
          <a:bodyPr vert="horz" lIns="91440" tIns="45720" rIns="91440" bIns="45720" rtlCol="0" anchor="ctr">
            <a:normAutofit fontScale="90000"/>
          </a:bodyPr>
          <a:lstStyle/>
          <a:p>
            <a:br>
              <a:rPr lang="en-US" sz="2500" dirty="0">
                <a:solidFill>
                  <a:schemeClr val="tx1"/>
                </a:solidFill>
              </a:rPr>
            </a:br>
            <a:br>
              <a:rPr lang="en-US" sz="2500" dirty="0">
                <a:solidFill>
                  <a:schemeClr val="tx1"/>
                </a:solidFill>
              </a:rPr>
            </a:br>
            <a:r>
              <a:rPr lang="en-US" sz="4000" dirty="0">
                <a:solidFill>
                  <a:schemeClr val="tx1"/>
                </a:solidFill>
                <a:latin typeface="Amasis MT Pro Black" panose="02040A04050005020304" pitchFamily="18" charset="0"/>
              </a:rPr>
              <a:t>Hotma </a:t>
            </a:r>
            <a:r>
              <a:rPr lang="en-US" sz="3100" dirty="0">
                <a:solidFill>
                  <a:schemeClr val="tx1"/>
                </a:solidFill>
                <a:latin typeface="Amasis MT Pro Black" panose="02040A04050005020304" pitchFamily="18" charset="0"/>
              </a:rPr>
              <a:t>assets:</a:t>
            </a:r>
            <a:br>
              <a:rPr lang="en-US" sz="3100" dirty="0">
                <a:solidFill>
                  <a:schemeClr val="tx1"/>
                </a:solidFill>
                <a:latin typeface="Amasis MT Pro Black" panose="02040A04050005020304" pitchFamily="18" charset="0"/>
              </a:rPr>
            </a:br>
            <a:br>
              <a:rPr lang="en-US" sz="2500" dirty="0">
                <a:solidFill>
                  <a:schemeClr val="tx1"/>
                </a:solidFill>
                <a:latin typeface="Amasis MT Pro Black" panose="02040A04050005020304" pitchFamily="18" charset="0"/>
              </a:rPr>
            </a:br>
            <a:br>
              <a:rPr lang="en-US" sz="2500" dirty="0">
                <a:solidFill>
                  <a:schemeClr val="tx1"/>
                </a:solidFill>
                <a:latin typeface="Amasis MT Pro Black" panose="02040A04050005020304" pitchFamily="18" charset="0"/>
              </a:rPr>
            </a:br>
            <a:r>
              <a:rPr lang="en-US" sz="2500" dirty="0">
                <a:solidFill>
                  <a:schemeClr val="tx1"/>
                </a:solidFill>
                <a:latin typeface="Amasis MT Pro Black" panose="02040A04050005020304" pitchFamily="18" charset="0"/>
              </a:rPr>
              <a:t> </a:t>
            </a:r>
            <a:r>
              <a:rPr lang="en-US" sz="3600" dirty="0">
                <a:solidFill>
                  <a:schemeClr val="tx1"/>
                </a:solidFill>
                <a:latin typeface="Amasis MT Pro Black" panose="02040A04050005020304" pitchFamily="18" charset="0"/>
              </a:rPr>
              <a:t>Exclusions from net family assets</a:t>
            </a:r>
            <a:br>
              <a:rPr lang="en-US" sz="3600" dirty="0">
                <a:solidFill>
                  <a:schemeClr val="tx1"/>
                </a:solidFill>
                <a:latin typeface="Amasis MT Pro Black" panose="02040A04050005020304" pitchFamily="18" charset="0"/>
              </a:rPr>
            </a:br>
            <a:br>
              <a:rPr lang="en-US" sz="3600" dirty="0">
                <a:solidFill>
                  <a:schemeClr val="tx1"/>
                </a:solidFill>
                <a:latin typeface="Amasis MT Pro Black" panose="02040A04050005020304" pitchFamily="18" charset="0"/>
              </a:rPr>
            </a:br>
            <a:br>
              <a:rPr lang="en-US" sz="2500" dirty="0">
                <a:solidFill>
                  <a:schemeClr val="tx1"/>
                </a:solidFill>
              </a:rPr>
            </a:br>
            <a:br>
              <a:rPr lang="en-US" sz="2500" dirty="0">
                <a:solidFill>
                  <a:schemeClr val="tx1"/>
                </a:solidFill>
              </a:rPr>
            </a:br>
            <a:br>
              <a:rPr lang="en-US" sz="2500" dirty="0">
                <a:solidFill>
                  <a:schemeClr val="tx1"/>
                </a:solidFill>
              </a:rPr>
            </a:br>
            <a:br>
              <a:rPr lang="en-US" sz="2500" dirty="0">
                <a:solidFill>
                  <a:schemeClr val="tx1"/>
                </a:solidFill>
              </a:rPr>
            </a:br>
            <a:br>
              <a:rPr lang="en-US" sz="2500" dirty="0">
                <a:solidFill>
                  <a:schemeClr val="tx1"/>
                </a:solidFill>
              </a:rPr>
            </a:br>
            <a:endParaRPr lang="en-US" sz="2500" dirty="0">
              <a:solidFill>
                <a:schemeClr val="tx1"/>
              </a:solidFill>
            </a:endParaRPr>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a:xfrm>
            <a:off x="8796129" y="159049"/>
            <a:ext cx="2752403" cy="365125"/>
          </a:xfrm>
        </p:spPr>
        <p:txBody>
          <a:bodyPr vert="horz" lIns="91440" tIns="45720" rIns="91440" bIns="45720" rtlCol="0" anchor="ctr">
            <a:normAutofit/>
          </a:bodyPr>
          <a:lstStyle/>
          <a:p>
            <a:pPr>
              <a:spcAft>
                <a:spcPts val="600"/>
              </a:spcAft>
            </a:pPr>
            <a:fld id="{B5CEABB6-07DC-46E8-9B57-56EC44A396E5}" type="slidenum">
              <a:rPr lang="en-US">
                <a:solidFill>
                  <a:schemeClr val="tx1"/>
                </a:solidFill>
              </a:rPr>
              <a:pPr>
                <a:spcAft>
                  <a:spcPts val="600"/>
                </a:spcAft>
              </a:pPr>
              <a:t>13</a:t>
            </a:fld>
            <a:endParaRPr lang="en-US" dirty="0">
              <a:solidFill>
                <a:schemeClr val="tx1"/>
              </a:solidFill>
            </a:endParaRP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636008" y="159049"/>
            <a:ext cx="7251192" cy="6539902"/>
          </a:xfrm>
        </p:spPr>
        <p:txBody>
          <a:bodyPr vert="horz" lIns="91440" tIns="45720" rIns="91440" bIns="45720" rtlCol="0" anchor="ctr">
            <a:normAutofit/>
          </a:bodyPr>
          <a:lstStyle/>
          <a:p>
            <a:pPr>
              <a:lnSpc>
                <a:spcPct val="90000"/>
              </a:lnSpc>
              <a:spcAft>
                <a:spcPts val="600"/>
              </a:spcAft>
            </a:pPr>
            <a:endParaRPr lang="en-US" dirty="0">
              <a:solidFill>
                <a:schemeClr val="tx1"/>
              </a:solidFill>
              <a:latin typeface="Amasis MT Pro Black" panose="02040A04050005020304" pitchFamily="18" charset="0"/>
            </a:endParaRPr>
          </a:p>
          <a:p>
            <a:pPr>
              <a:lnSpc>
                <a:spcPct val="90000"/>
              </a:lnSpc>
              <a:spcAft>
                <a:spcPts val="600"/>
              </a:spcAft>
            </a:pPr>
            <a:r>
              <a:rPr lang="en-US" dirty="0">
                <a:solidFill>
                  <a:schemeClr val="tx1"/>
                </a:solidFill>
                <a:latin typeface="Amasis MT Pro Black" panose="02040A04050005020304" pitchFamily="18" charset="0"/>
              </a:rPr>
              <a:t>Required exclusions from net family assets include the following: </a:t>
            </a:r>
          </a:p>
          <a:p>
            <a:pPr indent="-228600">
              <a:lnSpc>
                <a:spcPct val="90000"/>
              </a:lnSpc>
              <a:spcAft>
                <a:spcPts val="600"/>
              </a:spcAft>
              <a:buFont typeface="Arial" panose="020B0604020202020204" pitchFamily="34" charset="0"/>
              <a:buChar char="•"/>
            </a:pPr>
            <a:endParaRPr lang="en-US" sz="1100" dirty="0">
              <a:solidFill>
                <a:schemeClr val="tx1"/>
              </a:solidFill>
              <a:latin typeface="Amasis MT Pro Black" panose="02040A04050005020304" pitchFamily="18" charset="0"/>
            </a:endParaRPr>
          </a:p>
          <a:p>
            <a:pPr marL="285750" indent="-228600">
              <a:lnSpc>
                <a:spcPct val="90000"/>
              </a:lnSpc>
              <a:spcAft>
                <a:spcPts val="600"/>
              </a:spcAft>
              <a:buFont typeface="Arial" panose="020B0604020202020204" pitchFamily="34" charset="0"/>
              <a:buChar char="•"/>
            </a:pPr>
            <a:endParaRPr lang="en-US" sz="1100" dirty="0">
              <a:solidFill>
                <a:schemeClr val="tx1"/>
              </a:solidFill>
              <a:latin typeface="Amasis MT Pro Black" panose="02040A04050005020304" pitchFamily="18" charset="0"/>
            </a:endParaRPr>
          </a:p>
          <a:p>
            <a:pPr marL="285750" indent="-228600">
              <a:lnSpc>
                <a:spcPct val="90000"/>
              </a:lnSpc>
              <a:spcAft>
                <a:spcPts val="600"/>
              </a:spcAft>
              <a:buFont typeface="Arial" panose="020B0604020202020204" pitchFamily="34" charset="0"/>
              <a:buChar char="•"/>
            </a:pPr>
            <a:endParaRPr lang="en-US" sz="1100" dirty="0">
              <a:solidFill>
                <a:schemeClr val="tx1"/>
              </a:solidFill>
              <a:latin typeface="Amasis MT Pro Black" panose="02040A04050005020304" pitchFamily="18" charset="0"/>
            </a:endParaRPr>
          </a:p>
          <a:p>
            <a:pPr marL="285750" indent="-228600">
              <a:lnSpc>
                <a:spcPct val="90000"/>
              </a:lnSpc>
              <a:spcAft>
                <a:spcPts val="600"/>
              </a:spcAft>
              <a:buFont typeface="Arial" panose="020B0604020202020204" pitchFamily="34" charset="0"/>
              <a:buChar char="•"/>
            </a:pPr>
            <a:r>
              <a:rPr lang="en-US" sz="1600" dirty="0">
                <a:solidFill>
                  <a:schemeClr val="tx1"/>
                </a:solidFill>
                <a:latin typeface="Amasis MT Pro Black" panose="02040A04050005020304" pitchFamily="18" charset="0"/>
              </a:rPr>
              <a:t>The value of necessary items of personal property. </a:t>
            </a:r>
          </a:p>
          <a:p>
            <a:pPr marL="57150" indent="-228600">
              <a:lnSpc>
                <a:spcPct val="90000"/>
              </a:lnSpc>
              <a:spcAft>
                <a:spcPts val="600"/>
              </a:spcAft>
              <a:buFont typeface="Arial" panose="020B0604020202020204" pitchFamily="34" charset="0"/>
              <a:buChar char="•"/>
            </a:pPr>
            <a:endParaRPr lang="en-US" sz="1600" dirty="0">
              <a:solidFill>
                <a:schemeClr val="tx1"/>
              </a:solidFill>
              <a:latin typeface="Amasis MT Pro Black" panose="02040A04050005020304" pitchFamily="18" charset="0"/>
            </a:endParaRPr>
          </a:p>
          <a:p>
            <a:pPr marL="285750" indent="-228600">
              <a:lnSpc>
                <a:spcPct val="90000"/>
              </a:lnSpc>
              <a:spcAft>
                <a:spcPts val="600"/>
              </a:spcAft>
              <a:buFont typeface="Arial" panose="020B0604020202020204" pitchFamily="34" charset="0"/>
              <a:buChar char="•"/>
            </a:pPr>
            <a:r>
              <a:rPr lang="en-US" sz="1600" dirty="0">
                <a:solidFill>
                  <a:schemeClr val="tx1"/>
                </a:solidFill>
                <a:latin typeface="Amasis MT Pro Black" panose="02040A04050005020304" pitchFamily="18" charset="0"/>
              </a:rPr>
              <a:t>The value of all non-necessary items of personal property with a total combined value of imputed income limitation or less .</a:t>
            </a:r>
          </a:p>
          <a:p>
            <a:pPr marL="285750" indent="-228600">
              <a:lnSpc>
                <a:spcPct val="90000"/>
              </a:lnSpc>
              <a:spcAft>
                <a:spcPts val="600"/>
              </a:spcAft>
              <a:buFont typeface="Arial" panose="020B0604020202020204" pitchFamily="34" charset="0"/>
              <a:buChar char="•"/>
            </a:pPr>
            <a:endParaRPr lang="en-US" sz="1600" dirty="0">
              <a:solidFill>
                <a:schemeClr val="tx1"/>
              </a:solidFill>
              <a:latin typeface="Amasis MT Pro Black" panose="02040A04050005020304" pitchFamily="18" charset="0"/>
            </a:endParaRPr>
          </a:p>
          <a:p>
            <a:pPr marL="285750" indent="-228600">
              <a:lnSpc>
                <a:spcPct val="90000"/>
              </a:lnSpc>
              <a:spcAft>
                <a:spcPts val="600"/>
              </a:spcAft>
              <a:buFont typeface="Arial" panose="020B0604020202020204" pitchFamily="34" charset="0"/>
              <a:buChar char="•"/>
            </a:pPr>
            <a:r>
              <a:rPr lang="en-US" sz="1600" dirty="0">
                <a:solidFill>
                  <a:schemeClr val="tx1"/>
                </a:solidFill>
                <a:latin typeface="Amasis MT Pro Black" panose="02040A04050005020304" pitchFamily="18" charset="0"/>
              </a:rPr>
              <a:t>The value of any account under a retirement plan recognized as such by the Internal Revenue Service, including Individual Retirement Accounts (IRAs), employer retirement plans (e.g., 401(k), 403(b)), and retirement plans for self-employed individuals. </a:t>
            </a:r>
            <a:r>
              <a:rPr lang="en-US" sz="1600" dirty="0">
                <a:solidFill>
                  <a:srgbClr val="FF0000"/>
                </a:solidFill>
                <a:latin typeface="Amasis MT Pro Black" panose="02040A04050005020304" pitchFamily="18" charset="0"/>
              </a:rPr>
              <a:t>Excluded.</a:t>
            </a:r>
          </a:p>
          <a:p>
            <a:pPr indent="-228600">
              <a:lnSpc>
                <a:spcPct val="90000"/>
              </a:lnSpc>
              <a:buFont typeface="Arial" panose="020B0604020202020204" pitchFamily="34" charset="0"/>
              <a:buChar char="•"/>
            </a:pPr>
            <a:endParaRPr lang="en-US" sz="1600" dirty="0">
              <a:solidFill>
                <a:schemeClr val="tx1"/>
              </a:solidFill>
              <a:latin typeface="Amasis MT Pro Black" panose="02040A04050005020304" pitchFamily="18" charset="0"/>
            </a:endParaRPr>
          </a:p>
          <a:p>
            <a:pPr marL="342900" indent="-228600">
              <a:lnSpc>
                <a:spcPct val="90000"/>
              </a:lnSpc>
              <a:buFont typeface="Arial" panose="020B0604020202020204" pitchFamily="34" charset="0"/>
              <a:buChar char="•"/>
            </a:pPr>
            <a:r>
              <a:rPr lang="en-US" sz="1600" dirty="0">
                <a:solidFill>
                  <a:schemeClr val="tx1"/>
                </a:solidFill>
                <a:latin typeface="Amasis MT Pro Black" panose="02040A04050005020304" pitchFamily="18" charset="0"/>
              </a:rPr>
              <a:t>The value of real property that the family does not have the effective legal authority to sell in the jurisdiction in which the property is located. </a:t>
            </a:r>
            <a:r>
              <a:rPr lang="en-US" sz="1600" dirty="0">
                <a:solidFill>
                  <a:srgbClr val="FF0000"/>
                </a:solidFill>
                <a:latin typeface="Amasis MT Pro Black" panose="02040A04050005020304" pitchFamily="18" charset="0"/>
              </a:rPr>
              <a:t>Excluded.</a:t>
            </a:r>
          </a:p>
          <a:p>
            <a:pPr marL="342900" indent="-228600">
              <a:lnSpc>
                <a:spcPct val="90000"/>
              </a:lnSpc>
              <a:buFont typeface="Arial" panose="020B0604020202020204" pitchFamily="34" charset="0"/>
              <a:buChar char="•"/>
            </a:pPr>
            <a:endParaRPr lang="en-US" sz="1600" dirty="0">
              <a:solidFill>
                <a:schemeClr val="tx1"/>
              </a:solidFill>
              <a:latin typeface="Amasis MT Pro Black" panose="02040A04050005020304" pitchFamily="18" charset="0"/>
            </a:endParaRPr>
          </a:p>
          <a:p>
            <a:pPr marL="342900" indent="-228600">
              <a:lnSpc>
                <a:spcPct val="90000"/>
              </a:lnSpc>
              <a:buFont typeface="Arial" panose="020B0604020202020204" pitchFamily="34" charset="0"/>
              <a:buChar char="•"/>
            </a:pPr>
            <a:r>
              <a:rPr lang="en-US" sz="1600" dirty="0">
                <a:solidFill>
                  <a:schemeClr val="tx1"/>
                </a:solidFill>
                <a:latin typeface="Amasis MT Pro Black" panose="02040A04050005020304" pitchFamily="18" charset="0"/>
              </a:rPr>
              <a:t>Federal tax refunds or refundable tax credits are </a:t>
            </a:r>
            <a:r>
              <a:rPr lang="en-US" sz="1600" dirty="0">
                <a:solidFill>
                  <a:schemeClr val="accent1"/>
                </a:solidFill>
                <a:latin typeface="Amasis MT Pro Black" panose="02040A04050005020304" pitchFamily="18" charset="0"/>
              </a:rPr>
              <a:t>excluded</a:t>
            </a:r>
            <a:r>
              <a:rPr lang="en-US" sz="1600" dirty="0">
                <a:solidFill>
                  <a:schemeClr val="tx1"/>
                </a:solidFill>
                <a:latin typeface="Amasis MT Pro Black" panose="02040A04050005020304" pitchFamily="18" charset="0"/>
              </a:rPr>
              <a:t> for a period of </a:t>
            </a:r>
            <a:r>
              <a:rPr lang="en-US" sz="1600" dirty="0">
                <a:solidFill>
                  <a:schemeClr val="accent1"/>
                </a:solidFill>
                <a:latin typeface="Amasis MT Pro Black" panose="02040A04050005020304" pitchFamily="18" charset="0"/>
              </a:rPr>
              <a:t>12 months after </a:t>
            </a:r>
            <a:r>
              <a:rPr lang="en-US" sz="1600" dirty="0">
                <a:solidFill>
                  <a:schemeClr val="tx1"/>
                </a:solidFill>
                <a:latin typeface="Amasis MT Pro Black" panose="02040A04050005020304" pitchFamily="18" charset="0"/>
              </a:rPr>
              <a:t>receipt by the family. </a:t>
            </a:r>
          </a:p>
          <a:p>
            <a:pPr marL="400050" indent="-228600">
              <a:lnSpc>
                <a:spcPct val="90000"/>
              </a:lnSpc>
              <a:spcAft>
                <a:spcPts val="600"/>
              </a:spcAft>
              <a:buFont typeface="Arial" panose="020B0604020202020204" pitchFamily="34" charset="0"/>
              <a:buChar char="•"/>
            </a:pPr>
            <a:endParaRPr lang="en-US" sz="1600" dirty="0">
              <a:solidFill>
                <a:schemeClr val="tx1"/>
              </a:solidFill>
              <a:latin typeface="Amasis MT Pro Black" panose="02040A04050005020304" pitchFamily="18" charset="0"/>
            </a:endParaRPr>
          </a:p>
          <a:p>
            <a:pPr indent="-228600">
              <a:lnSpc>
                <a:spcPct val="90000"/>
              </a:lnSpc>
              <a:spcAft>
                <a:spcPts val="600"/>
              </a:spcAft>
              <a:buFont typeface="Arial" panose="020B0604020202020204" pitchFamily="34" charset="0"/>
              <a:buChar char="•"/>
            </a:pPr>
            <a:endParaRPr lang="en-US" sz="1100" dirty="0">
              <a:solidFill>
                <a:schemeClr val="tx1"/>
              </a:solidFill>
            </a:endParaRPr>
          </a:p>
          <a:p>
            <a:pPr marL="285750" indent="-228600">
              <a:lnSpc>
                <a:spcPct val="90000"/>
              </a:lnSpc>
              <a:spcAft>
                <a:spcPts val="600"/>
              </a:spcAft>
              <a:buFont typeface="Arial" panose="020B0604020202020204" pitchFamily="34" charset="0"/>
              <a:buChar char="•"/>
            </a:pPr>
            <a:endParaRPr lang="en-US" sz="1100" dirty="0">
              <a:solidFill>
                <a:schemeClr val="tx1"/>
              </a:solidFill>
            </a:endParaRPr>
          </a:p>
          <a:p>
            <a:pPr indent="-228600">
              <a:lnSpc>
                <a:spcPct val="90000"/>
              </a:lnSpc>
              <a:spcAft>
                <a:spcPts val="600"/>
              </a:spcAft>
              <a:buFont typeface="Arial" panose="020B0604020202020204" pitchFamily="34" charset="0"/>
              <a:buChar char="•"/>
            </a:pPr>
            <a:endParaRPr lang="en-US" sz="1100" dirty="0">
              <a:solidFill>
                <a:schemeClr val="tx1"/>
              </a:solidFill>
            </a:endParaRPr>
          </a:p>
        </p:txBody>
      </p:sp>
    </p:spTree>
    <p:extLst>
      <p:ext uri="{BB962C8B-B14F-4D97-AF65-F5344CB8AC3E}">
        <p14:creationId xmlns:p14="http://schemas.microsoft.com/office/powerpoint/2010/main" val="300325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C2477-EC24-BF87-220A-53B734272551}"/>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
        <p:nvSpPr>
          <p:cNvPr id="4" name="TextBox 3">
            <a:extLst>
              <a:ext uri="{FF2B5EF4-FFF2-40B4-BE49-F238E27FC236}">
                <a16:creationId xmlns:a16="http://schemas.microsoft.com/office/drawing/2014/main" id="{46F0DD3B-D0AC-F5CF-AC7A-BBC9B2DB9639}"/>
              </a:ext>
            </a:extLst>
          </p:cNvPr>
          <p:cNvSpPr txBox="1"/>
          <p:nvPr/>
        </p:nvSpPr>
        <p:spPr>
          <a:xfrm>
            <a:off x="0" y="204949"/>
            <a:ext cx="12192000" cy="6155531"/>
          </a:xfrm>
          <a:prstGeom prst="rect">
            <a:avLst/>
          </a:prstGeom>
          <a:solidFill>
            <a:schemeClr val="accent2"/>
          </a:solidFill>
        </p:spPr>
        <p:txBody>
          <a:bodyPr wrap="square">
            <a:spAutoFit/>
          </a:bodyPr>
          <a:lstStyle/>
          <a:p>
            <a:r>
              <a:rPr lang="en-US" sz="2800" dirty="0">
                <a:solidFill>
                  <a:schemeClr val="bg1"/>
                </a:solidFill>
                <a:latin typeface="Amasis MT Pro Black" panose="02040A04050005020304" pitchFamily="18" charset="0"/>
              </a:rPr>
              <a:t>   </a:t>
            </a:r>
            <a:r>
              <a:rPr lang="en-US" sz="3600" dirty="0">
                <a:solidFill>
                  <a:schemeClr val="bg1"/>
                </a:solidFill>
                <a:latin typeface="Amasis MT Pro Black" panose="02040A04050005020304" pitchFamily="18" charset="0"/>
              </a:rPr>
              <a:t>HOTMA Assets: </a:t>
            </a:r>
            <a:r>
              <a:rPr lang="en-US" sz="2400" dirty="0">
                <a:solidFill>
                  <a:schemeClr val="bg1"/>
                </a:solidFill>
                <a:latin typeface="Amasis MT Pro Black" panose="02040A04050005020304" pitchFamily="18" charset="0"/>
              </a:rPr>
              <a:t>Necessary &amp; Non-Necessary Personal Property</a:t>
            </a:r>
            <a:br>
              <a:rPr lang="en-US" sz="1800" dirty="0">
                <a:solidFill>
                  <a:schemeClr val="bg1"/>
                </a:solidFill>
                <a:latin typeface="Amasis MT Pro Black" panose="02040A04050005020304" pitchFamily="18" charset="0"/>
              </a:rPr>
            </a:br>
            <a:r>
              <a:rPr lang="en-US" sz="1800" dirty="0">
                <a:solidFill>
                  <a:schemeClr val="bg1"/>
                </a:solidFill>
                <a:latin typeface="Amasis MT Pro Black" panose="02040A04050005020304" pitchFamily="18" charset="0"/>
              </a:rPr>
              <a:t>     </a:t>
            </a:r>
            <a:r>
              <a:rPr lang="en-US" sz="1800" dirty="0">
                <a:latin typeface="Amasis MT Pro Black" panose="02040A04050005020304" pitchFamily="18" charset="0"/>
              </a:rPr>
              <a:t>Necessary personal property is excluded from net family assets.  </a:t>
            </a:r>
          </a:p>
          <a:p>
            <a:endParaRPr lang="en-US" sz="1800" dirty="0">
              <a:latin typeface="Amasis MT Pro Black" panose="02040A04050005020304" pitchFamily="18" charset="0"/>
            </a:endParaRPr>
          </a:p>
          <a:p>
            <a:pPr marL="285750" indent="-285750">
              <a:buFont typeface="Wingdings" panose="05000000000000000000" pitchFamily="2" charset="2"/>
              <a:buChar char="§"/>
            </a:pPr>
            <a:r>
              <a:rPr lang="en-US" dirty="0">
                <a:solidFill>
                  <a:schemeClr val="bg1"/>
                </a:solidFill>
                <a:latin typeface="Amasis MT Pro Black" panose="02040A04050005020304" pitchFamily="18" charset="0"/>
              </a:rPr>
              <a:t> </a:t>
            </a:r>
            <a:r>
              <a:rPr lang="en-US" sz="1600" dirty="0">
                <a:solidFill>
                  <a:schemeClr val="bg1"/>
                </a:solidFill>
                <a:latin typeface="Amasis MT Pro Black" panose="02040A04050005020304" pitchFamily="18" charset="0"/>
              </a:rPr>
              <a:t>Non-necessary personal property with a combined value greater than </a:t>
            </a:r>
            <a:r>
              <a:rPr lang="en-US" sz="1600" dirty="0">
                <a:latin typeface="Amasis MT Pro Black" panose="02040A04050005020304" pitchFamily="18" charset="0"/>
              </a:rPr>
              <a:t>imputed income limitation</a:t>
            </a:r>
            <a:r>
              <a:rPr lang="en-US" sz="1600" dirty="0">
                <a:solidFill>
                  <a:schemeClr val="bg1"/>
                </a:solidFill>
                <a:latin typeface="Amasis MT Pro Black" panose="02040A04050005020304" pitchFamily="18" charset="0"/>
              </a:rPr>
              <a:t>, is considered part of net family assets.</a:t>
            </a:r>
          </a:p>
          <a:p>
            <a:endParaRPr lang="en-US" sz="1600" dirty="0">
              <a:solidFill>
                <a:schemeClr val="bg1"/>
              </a:solidFill>
              <a:latin typeface="Amasis MT Pro Black" panose="02040A04050005020304" pitchFamily="18" charset="0"/>
            </a:endParaRPr>
          </a:p>
          <a:p>
            <a:pPr marL="285750" indent="-285750">
              <a:buFont typeface="Wingdings" panose="05000000000000000000" pitchFamily="2" charset="2"/>
              <a:buChar char="§"/>
            </a:pPr>
            <a:r>
              <a:rPr lang="en-US" sz="1600" dirty="0">
                <a:solidFill>
                  <a:schemeClr val="bg1"/>
                </a:solidFill>
                <a:latin typeface="Amasis MT Pro Black" panose="02040A04050005020304" pitchFamily="18" charset="0"/>
              </a:rPr>
              <a:t>When the combined value of all non-necessary personal property does not exceed </a:t>
            </a:r>
            <a:r>
              <a:rPr lang="en-US" sz="1600" dirty="0">
                <a:latin typeface="Amasis MT Pro Black" panose="02040A04050005020304" pitchFamily="18" charset="0"/>
              </a:rPr>
              <a:t>imputed income limitation  </a:t>
            </a:r>
            <a:r>
              <a:rPr lang="en-US" sz="1600" dirty="0">
                <a:solidFill>
                  <a:schemeClr val="bg1"/>
                </a:solidFill>
                <a:latin typeface="Amasis MT Pro Black" panose="02040A04050005020304" pitchFamily="18" charset="0"/>
              </a:rPr>
              <a:t>all non-necessary personal property is </a:t>
            </a:r>
            <a:r>
              <a:rPr lang="en-US" sz="1600" dirty="0">
                <a:latin typeface="Amasis MT Pro Black" panose="02040A04050005020304" pitchFamily="18" charset="0"/>
              </a:rPr>
              <a:t>excluded</a:t>
            </a:r>
            <a:r>
              <a:rPr lang="en-US" sz="1600" dirty="0">
                <a:solidFill>
                  <a:schemeClr val="bg1"/>
                </a:solidFill>
                <a:latin typeface="Amasis MT Pro Black" panose="02040A04050005020304" pitchFamily="18" charset="0"/>
              </a:rPr>
              <a:t> from net family assets.</a:t>
            </a:r>
            <a:br>
              <a:rPr lang="en-US" sz="1600" dirty="0">
                <a:solidFill>
                  <a:schemeClr val="bg1"/>
                </a:solidFill>
                <a:latin typeface="Amasis MT Pro Black" panose="02040A04050005020304" pitchFamily="18" charset="0"/>
              </a:rPr>
            </a:br>
            <a:br>
              <a:rPr lang="en-US" sz="16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All assets are categorized as either real property (e.g., land, a home) or personal property. Personal property includes tangible items, like boats, as well as intangible items, like bank accounts.</a:t>
            </a:r>
          </a:p>
          <a:p>
            <a:pPr marL="285750" indent="-285750">
              <a:buFont typeface="Wingdings" panose="05000000000000000000" pitchFamily="2" charset="2"/>
              <a:buChar char="§"/>
            </a:pPr>
            <a:r>
              <a:rPr lang="en-US" sz="1600" dirty="0">
                <a:solidFill>
                  <a:schemeClr val="bg1"/>
                </a:solidFill>
                <a:latin typeface="Amasis MT Pro Black" panose="02040A04050005020304" pitchFamily="18" charset="0"/>
              </a:rPr>
              <a:t>	Non-necessary personal property are items which are not essential to the family for the maintenance, use an occupancy for the premises as a home, and bank accounts or other financial investments.</a:t>
            </a:r>
            <a:br>
              <a:rPr lang="en-US" sz="16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	Necessary personal property are items essentials to the family for the maintenance, use and occupancy of the premises as a home: or they are necessary for employment, education, or health and wellness.</a:t>
            </a:r>
          </a:p>
          <a:p>
            <a:endParaRPr lang="en-US" sz="1600" dirty="0">
              <a:solidFill>
                <a:schemeClr val="bg1"/>
              </a:solidFill>
              <a:latin typeface="Amasis MT Pro Black" panose="02040A04050005020304" pitchFamily="18" charset="0"/>
            </a:endParaRPr>
          </a:p>
          <a:p>
            <a:pPr marL="285750" indent="-285750">
              <a:buFont typeface="Wingdings" panose="05000000000000000000" pitchFamily="2" charset="2"/>
              <a:buChar char="§"/>
            </a:pPr>
            <a:r>
              <a:rPr lang="en-US" sz="1600" dirty="0">
                <a:solidFill>
                  <a:schemeClr val="bg1"/>
                </a:solidFill>
                <a:latin typeface="Amasis MT Pro Black" panose="02040A04050005020304" pitchFamily="18" charset="0"/>
              </a:rPr>
              <a:t>When verification of assets is required, Owners are required to obtain a minimum of one statement that reflects the current balance of banking/financial accounts.</a:t>
            </a:r>
          </a:p>
          <a:p>
            <a:endParaRPr lang="en-US" sz="1600" dirty="0">
              <a:solidFill>
                <a:schemeClr val="bg1"/>
              </a:solidFill>
              <a:latin typeface="Amasis MT Pro Black" panose="02040A04050005020304" pitchFamily="18" charset="0"/>
            </a:endParaRPr>
          </a:p>
          <a:p>
            <a:pPr marL="285750" indent="-285750">
              <a:buFont typeface="Wingdings" panose="05000000000000000000" pitchFamily="2" charset="2"/>
              <a:buChar char="§"/>
            </a:pPr>
            <a:r>
              <a:rPr lang="en-US" sz="1600" dirty="0">
                <a:solidFill>
                  <a:schemeClr val="bg1"/>
                </a:solidFill>
                <a:latin typeface="Amasis MT Pro Black" panose="02040A04050005020304" pitchFamily="18" charset="0"/>
              </a:rPr>
              <a:t>Additionally, you are no longer required to get six bank statements for a checking account, you need the current bank statement for all programs. You’re looking at the current balance and the current income rate. So, if they have an interest rate, you would be using that.</a:t>
            </a:r>
          </a:p>
          <a:p>
            <a:pPr marL="285750" indent="-285750">
              <a:buFont typeface="Wingdings" panose="05000000000000000000" pitchFamily="2" charset="2"/>
              <a:buChar char="§"/>
            </a:pPr>
            <a:endParaRPr lang="en-US" sz="1600" dirty="0">
              <a:solidFill>
                <a:schemeClr val="bg1"/>
              </a:solidFill>
              <a:latin typeface="Amasis MT Pro Black" panose="02040A04050005020304" pitchFamily="18" charset="0"/>
            </a:endParaRPr>
          </a:p>
        </p:txBody>
      </p:sp>
    </p:spTree>
    <p:extLst>
      <p:ext uri="{BB962C8B-B14F-4D97-AF65-F5344CB8AC3E}">
        <p14:creationId xmlns:p14="http://schemas.microsoft.com/office/powerpoint/2010/main" val="3306191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A750-2C88-CBC6-445A-74FB5148E57C}"/>
              </a:ext>
            </a:extLst>
          </p:cNvPr>
          <p:cNvSpPr>
            <a:spLocks noGrp="1"/>
          </p:cNvSpPr>
          <p:nvPr>
            <p:ph type="title"/>
          </p:nvPr>
        </p:nvSpPr>
        <p:spPr>
          <a:xfrm>
            <a:off x="935498" y="205275"/>
            <a:ext cx="10053526" cy="1109969"/>
          </a:xfrm>
          <a:solidFill>
            <a:schemeClr val="accent1">
              <a:hueOff val="0"/>
              <a:satOff val="0"/>
              <a:lumOff val="0"/>
            </a:schemeClr>
          </a:solidFill>
        </p:spPr>
        <p:txBody>
          <a:bodyPr>
            <a:noAutofit/>
          </a:bodyPr>
          <a:lstStyle/>
          <a:p>
            <a:pPr algn="ctr"/>
            <a:r>
              <a:rPr lang="en-US" sz="1400" dirty="0">
                <a:solidFill>
                  <a:schemeClr val="bg1"/>
                </a:solidFill>
                <a:latin typeface="Berlin Sans FB Demi" panose="020E0802020502020306" pitchFamily="34" charset="0"/>
              </a:rPr>
              <a:t>                              </a:t>
            </a:r>
            <a:br>
              <a:rPr lang="en-US" sz="1400" dirty="0">
                <a:solidFill>
                  <a:schemeClr val="bg1"/>
                </a:solidFill>
                <a:latin typeface="Berlin Sans FB Demi" panose="020E0802020502020306" pitchFamily="34" charset="0"/>
              </a:rPr>
            </a:br>
            <a:r>
              <a:rPr lang="en-US" sz="1400" dirty="0">
                <a:solidFill>
                  <a:schemeClr val="bg1"/>
                </a:solidFill>
                <a:latin typeface="Berlin Sans FB Demi" panose="020E0802020502020306" pitchFamily="34" charset="0"/>
              </a:rPr>
              <a:t> </a:t>
            </a:r>
            <a:r>
              <a:rPr lang="en-US" sz="3200" dirty="0">
                <a:solidFill>
                  <a:schemeClr val="bg1"/>
                </a:solidFill>
                <a:latin typeface="Amasis MT Pro Black" panose="02040A04050005020304" pitchFamily="18" charset="0"/>
              </a:rPr>
              <a:t>hotma Assets:</a:t>
            </a:r>
            <a:br>
              <a:rPr lang="en-US" sz="3200" dirty="0">
                <a:solidFill>
                  <a:schemeClr val="bg1"/>
                </a:solidFill>
                <a:latin typeface="Amasis MT Pro Black" panose="02040A04050005020304" pitchFamily="18" charset="0"/>
              </a:rPr>
            </a:br>
            <a:r>
              <a:rPr lang="en-US" sz="3200" dirty="0">
                <a:solidFill>
                  <a:schemeClr val="bg1"/>
                </a:solidFill>
                <a:latin typeface="Amasis MT Pro Black" panose="02040A04050005020304" pitchFamily="18" charset="0"/>
              </a:rPr>
              <a:t>  </a:t>
            </a:r>
            <a:r>
              <a:rPr lang="en-US" sz="2000" dirty="0">
                <a:solidFill>
                  <a:schemeClr val="bg1"/>
                </a:solidFill>
                <a:latin typeface="Amasis MT Pro Black" panose="02040A04050005020304" pitchFamily="18" charset="0"/>
              </a:rPr>
              <a:t>examples Necessary &amp; Non-Necessary  Personal Property</a:t>
            </a:r>
            <a:br>
              <a:rPr lang="en-US" sz="1400" dirty="0">
                <a:solidFill>
                  <a:schemeClr val="bg1"/>
                </a:solidFill>
                <a:latin typeface="Amasis MT Pro Black" panose="02040A04050005020304" pitchFamily="18" charset="0"/>
              </a:rPr>
            </a:br>
            <a:br>
              <a:rPr lang="en-US" sz="1400" dirty="0">
                <a:solidFill>
                  <a:schemeClr val="bg1"/>
                </a:solidFill>
                <a:latin typeface="Amasis MT Pro Black" panose="02040A04050005020304" pitchFamily="18" charset="0"/>
              </a:rPr>
            </a:br>
            <a:br>
              <a:rPr lang="en-US" sz="14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Necessary personal property                        non-necessary personal property</a:t>
            </a:r>
            <a:endParaRPr lang="en-US" sz="1600" dirty="0">
              <a:latin typeface="Amasis MT Pro Black" panose="02040A04050005020304" pitchFamily="18" charset="0"/>
            </a:endParaRPr>
          </a:p>
        </p:txBody>
      </p:sp>
      <p:sp>
        <p:nvSpPr>
          <p:cNvPr id="3" name="Slide Number Placeholder 2">
            <a:extLst>
              <a:ext uri="{FF2B5EF4-FFF2-40B4-BE49-F238E27FC236}">
                <a16:creationId xmlns:a16="http://schemas.microsoft.com/office/drawing/2014/main" id="{64E521C5-44DC-90E6-86D7-2ACC5F0FFC3F}"/>
              </a:ext>
            </a:extLst>
          </p:cNvPr>
          <p:cNvSpPr>
            <a:spLocks noGrp="1"/>
          </p:cNvSpPr>
          <p:nvPr>
            <p:ph type="sldNum" sz="quarter" idx="12"/>
          </p:nvPr>
        </p:nvSpPr>
        <p:spPr/>
        <p:txBody>
          <a:bodyPr/>
          <a:lstStyle/>
          <a:p>
            <a:fld id="{B5CEABB6-07DC-46E8-9B57-56EC44A396E5}" type="slidenum">
              <a:rPr lang="en-US" smtClean="0"/>
              <a:pPr/>
              <a:t>15</a:t>
            </a:fld>
            <a:endParaRPr lang="en-US" dirty="0"/>
          </a:p>
        </p:txBody>
      </p:sp>
      <p:graphicFrame>
        <p:nvGraphicFramePr>
          <p:cNvPr id="6" name="Content Placeholder 5">
            <a:extLst>
              <a:ext uri="{FF2B5EF4-FFF2-40B4-BE49-F238E27FC236}">
                <a16:creationId xmlns:a16="http://schemas.microsoft.com/office/drawing/2014/main" id="{34C5AB5C-908D-328A-5EC1-EDABE6232203}"/>
              </a:ext>
            </a:extLst>
          </p:cNvPr>
          <p:cNvGraphicFramePr>
            <a:graphicFrameLocks noGrp="1"/>
          </p:cNvGraphicFramePr>
          <p:nvPr>
            <p:ph sz="half" idx="14"/>
            <p:extLst>
              <p:ext uri="{D42A27DB-BD31-4B8C-83A1-F6EECF244321}">
                <p14:modId xmlns:p14="http://schemas.microsoft.com/office/powerpoint/2010/main" val="3372379519"/>
              </p:ext>
            </p:extLst>
          </p:nvPr>
        </p:nvGraphicFramePr>
        <p:xfrm>
          <a:off x="186612" y="1866122"/>
          <a:ext cx="5775649" cy="4991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a:extLst>
              <a:ext uri="{FF2B5EF4-FFF2-40B4-BE49-F238E27FC236}">
                <a16:creationId xmlns:a16="http://schemas.microsoft.com/office/drawing/2014/main" id="{3B59AD91-8D05-0715-3602-C5E662636FDD}"/>
              </a:ext>
            </a:extLst>
          </p:cNvPr>
          <p:cNvGraphicFramePr>
            <a:graphicFrameLocks noGrp="1"/>
          </p:cNvGraphicFramePr>
          <p:nvPr>
            <p:ph sz="half" idx="15"/>
            <p:extLst>
              <p:ext uri="{D42A27DB-BD31-4B8C-83A1-F6EECF244321}">
                <p14:modId xmlns:p14="http://schemas.microsoft.com/office/powerpoint/2010/main" val="3180706358"/>
              </p:ext>
            </p:extLst>
          </p:nvPr>
        </p:nvGraphicFramePr>
        <p:xfrm>
          <a:off x="5962261" y="1866122"/>
          <a:ext cx="4935893" cy="47866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28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9309-B947-B929-7D67-0E63D4037087}"/>
              </a:ext>
            </a:extLst>
          </p:cNvPr>
          <p:cNvSpPr>
            <a:spLocks noGrp="1"/>
          </p:cNvSpPr>
          <p:nvPr>
            <p:ph type="title"/>
          </p:nvPr>
        </p:nvSpPr>
        <p:spPr>
          <a:xfrm>
            <a:off x="1123561" y="233266"/>
            <a:ext cx="10097278" cy="1001486"/>
          </a:xfrm>
          <a:noFill/>
        </p:spPr>
        <p:txBody>
          <a:bodyPr>
            <a:normAutofit/>
          </a:bodyPr>
          <a:lstStyle/>
          <a:p>
            <a:pPr algn="l"/>
            <a:r>
              <a:rPr lang="en-US" dirty="0">
                <a:solidFill>
                  <a:schemeClr val="bg1"/>
                </a:solidFill>
                <a:latin typeface="Amasis MT Pro Black" panose="02040A04050005020304" pitchFamily="18" charset="0"/>
              </a:rPr>
              <a:t>       </a:t>
            </a:r>
            <a:r>
              <a:rPr lang="en-US" sz="5400" dirty="0">
                <a:solidFill>
                  <a:schemeClr val="bg1"/>
                </a:solidFill>
                <a:latin typeface="Amasis MT Pro Black" panose="02040A04050005020304" pitchFamily="18" charset="0"/>
              </a:rPr>
              <a:t>Hotma:</a:t>
            </a:r>
            <a:r>
              <a:rPr lang="en-US" dirty="0">
                <a:solidFill>
                  <a:schemeClr val="bg1"/>
                </a:solidFill>
                <a:latin typeface="Amasis MT Pro Black" panose="02040A04050005020304" pitchFamily="18" charset="0"/>
              </a:rPr>
              <a:t> assets</a:t>
            </a:r>
            <a:endParaRPr lang="en-US" sz="2400" dirty="0">
              <a:solidFill>
                <a:schemeClr val="bg1"/>
              </a:solidFill>
              <a:latin typeface="Amasis MT Pro Black" panose="02040A04050005020304" pitchFamily="18" charset="0"/>
            </a:endParaRPr>
          </a:p>
        </p:txBody>
      </p:sp>
      <p:sp>
        <p:nvSpPr>
          <p:cNvPr id="3" name="Text Placeholder 2">
            <a:extLst>
              <a:ext uri="{FF2B5EF4-FFF2-40B4-BE49-F238E27FC236}">
                <a16:creationId xmlns:a16="http://schemas.microsoft.com/office/drawing/2014/main" id="{6F40FC0A-C744-B2BD-05A0-AC3190B40839}"/>
              </a:ext>
            </a:extLst>
          </p:cNvPr>
          <p:cNvSpPr>
            <a:spLocks noGrp="1"/>
          </p:cNvSpPr>
          <p:nvPr>
            <p:ph type="body" idx="1"/>
          </p:nvPr>
        </p:nvSpPr>
        <p:spPr>
          <a:xfrm>
            <a:off x="1016009" y="1234752"/>
            <a:ext cx="5079991" cy="531406"/>
          </a:xfrm>
          <a:solidFill>
            <a:schemeClr val="accent1"/>
          </a:solidFill>
        </p:spPr>
        <p:txBody>
          <a:bodyPr/>
          <a:lstStyle/>
          <a:p>
            <a:pPr algn="ctr"/>
            <a:r>
              <a:rPr lang="en-US" dirty="0">
                <a:solidFill>
                  <a:schemeClr val="bg1"/>
                </a:solidFill>
                <a:latin typeface="Amasis MT Pro Black" panose="02040A04050005020304" pitchFamily="18" charset="0"/>
              </a:rPr>
              <a:t>Assets to consider</a:t>
            </a:r>
          </a:p>
        </p:txBody>
      </p:sp>
      <p:sp>
        <p:nvSpPr>
          <p:cNvPr id="4" name="Content Placeholder 3">
            <a:extLst>
              <a:ext uri="{FF2B5EF4-FFF2-40B4-BE49-F238E27FC236}">
                <a16:creationId xmlns:a16="http://schemas.microsoft.com/office/drawing/2014/main" id="{A7F49AD7-5244-3E8A-92D0-9B75CBF8DA61}"/>
              </a:ext>
            </a:extLst>
          </p:cNvPr>
          <p:cNvSpPr>
            <a:spLocks noGrp="1"/>
          </p:cNvSpPr>
          <p:nvPr>
            <p:ph sz="half" idx="2"/>
          </p:nvPr>
        </p:nvSpPr>
        <p:spPr>
          <a:xfrm>
            <a:off x="685800" y="1987420"/>
            <a:ext cx="5311775" cy="4506686"/>
          </a:xfrm>
        </p:spPr>
        <p:txBody>
          <a:bodyPr>
            <a:normAutofit fontScale="85000" lnSpcReduction="20000"/>
          </a:bodyPr>
          <a:lstStyle/>
          <a:p>
            <a:r>
              <a:rPr lang="en-US" dirty="0">
                <a:solidFill>
                  <a:schemeClr val="bg1"/>
                </a:solidFill>
                <a:latin typeface="Amasis MT Pro Black" panose="02040A04050005020304" pitchFamily="18" charset="0"/>
              </a:rPr>
              <a:t>Checking and saving accounts</a:t>
            </a:r>
          </a:p>
          <a:p>
            <a:pPr marL="0" indent="0">
              <a:buNone/>
            </a:pPr>
            <a:endParaRPr lang="en-US" dirty="0">
              <a:solidFill>
                <a:schemeClr val="bg1"/>
              </a:solidFill>
              <a:latin typeface="Amasis MT Pro Black" panose="02040A04050005020304" pitchFamily="18" charset="0"/>
            </a:endParaRPr>
          </a:p>
          <a:p>
            <a:r>
              <a:rPr lang="en-US" dirty="0">
                <a:solidFill>
                  <a:schemeClr val="bg1"/>
                </a:solidFill>
                <a:latin typeface="Amasis MT Pro Black" panose="02040A04050005020304" pitchFamily="18" charset="0"/>
              </a:rPr>
              <a:t>Stocks, bonds, mutual funds</a:t>
            </a:r>
          </a:p>
          <a:p>
            <a:pPr marL="0" indent="0">
              <a:buNone/>
            </a:pPr>
            <a:endParaRPr lang="en-US" dirty="0">
              <a:solidFill>
                <a:schemeClr val="bg1"/>
              </a:solidFill>
              <a:latin typeface="Amasis MT Pro Black" panose="02040A04050005020304" pitchFamily="18" charset="0"/>
            </a:endParaRPr>
          </a:p>
          <a:p>
            <a:r>
              <a:rPr lang="en-US" dirty="0">
                <a:solidFill>
                  <a:schemeClr val="bg1"/>
                </a:solidFill>
                <a:latin typeface="Amasis MT Pro Black" panose="02040A04050005020304" pitchFamily="18" charset="0"/>
              </a:rPr>
              <a:t>Luxury items or items that are not necessary, e.g., recreational boat, vehicles not used for regular transportation</a:t>
            </a:r>
          </a:p>
          <a:p>
            <a:pPr marL="0" indent="0">
              <a:buNone/>
            </a:pPr>
            <a:endParaRPr lang="en-US" dirty="0">
              <a:solidFill>
                <a:schemeClr val="bg1"/>
              </a:solidFill>
              <a:latin typeface="Amasis MT Pro Black" panose="02040A04050005020304" pitchFamily="18" charset="0"/>
            </a:endParaRPr>
          </a:p>
          <a:p>
            <a:r>
              <a:rPr lang="en-US" dirty="0">
                <a:solidFill>
                  <a:schemeClr val="bg1"/>
                </a:solidFill>
                <a:latin typeface="Amasis MT Pro Black" panose="02040A04050005020304" pitchFamily="18" charset="0"/>
              </a:rPr>
              <a:t>Assets disposed of for less than fair market value; for example, if you gave away a house to someone outside of the assisted family within the past 2 years, the value of the house would be considered an asset (except as determined by certain divorce or separation settlement)</a:t>
            </a:r>
          </a:p>
        </p:txBody>
      </p:sp>
      <p:sp>
        <p:nvSpPr>
          <p:cNvPr id="5" name="Text Placeholder 4">
            <a:extLst>
              <a:ext uri="{FF2B5EF4-FFF2-40B4-BE49-F238E27FC236}">
                <a16:creationId xmlns:a16="http://schemas.microsoft.com/office/drawing/2014/main" id="{6D2B607B-5CA7-ACAB-B7E3-90BEC0C0105A}"/>
              </a:ext>
            </a:extLst>
          </p:cNvPr>
          <p:cNvSpPr>
            <a:spLocks noGrp="1"/>
          </p:cNvSpPr>
          <p:nvPr>
            <p:ph type="body" sz="quarter" idx="3"/>
          </p:nvPr>
        </p:nvSpPr>
        <p:spPr>
          <a:xfrm>
            <a:off x="6233877" y="1234752"/>
            <a:ext cx="5105400" cy="531407"/>
          </a:xfrm>
          <a:solidFill>
            <a:schemeClr val="accent1"/>
          </a:solidFill>
        </p:spPr>
        <p:txBody>
          <a:bodyPr/>
          <a:lstStyle/>
          <a:p>
            <a:pPr algn="ctr"/>
            <a:r>
              <a:rPr lang="en-US" dirty="0">
                <a:solidFill>
                  <a:schemeClr val="bg1"/>
                </a:solidFill>
                <a:latin typeface="Amasis MT Pro Black" panose="02040A04050005020304" pitchFamily="18" charset="0"/>
              </a:rPr>
              <a:t>Assets to never consider</a:t>
            </a:r>
          </a:p>
        </p:txBody>
      </p:sp>
      <p:sp>
        <p:nvSpPr>
          <p:cNvPr id="6" name="Content Placeholder 5">
            <a:extLst>
              <a:ext uri="{FF2B5EF4-FFF2-40B4-BE49-F238E27FC236}">
                <a16:creationId xmlns:a16="http://schemas.microsoft.com/office/drawing/2014/main" id="{55B4712A-3E86-EB94-B3BE-1DCF34B533D6}"/>
              </a:ext>
            </a:extLst>
          </p:cNvPr>
          <p:cNvSpPr>
            <a:spLocks noGrp="1"/>
          </p:cNvSpPr>
          <p:nvPr>
            <p:ph sz="quarter" idx="4"/>
          </p:nvPr>
        </p:nvSpPr>
        <p:spPr>
          <a:xfrm>
            <a:off x="6172200" y="1987421"/>
            <a:ext cx="5334000" cy="4637314"/>
          </a:xfrm>
        </p:spPr>
        <p:txBody>
          <a:bodyPr>
            <a:normAutofit fontScale="85000" lnSpcReduction="20000"/>
          </a:bodyPr>
          <a:lstStyle/>
          <a:p>
            <a:r>
              <a:rPr lang="en-US" dirty="0">
                <a:solidFill>
                  <a:schemeClr val="bg1"/>
                </a:solidFill>
                <a:latin typeface="Amasis MT Pro Black" panose="02040A04050005020304" pitchFamily="18" charset="0"/>
              </a:rPr>
              <a:t>Retirement accounts (e.g., IRAs, 401k, 403b)</a:t>
            </a:r>
          </a:p>
          <a:p>
            <a:r>
              <a:rPr lang="en-US" dirty="0">
                <a:solidFill>
                  <a:schemeClr val="bg1"/>
                </a:solidFill>
                <a:latin typeface="Amasis MT Pro Black" panose="02040A04050005020304" pitchFamily="18" charset="0"/>
              </a:rPr>
              <a:t>Educational savings accounts (Section 529, Section 530, Coverdell ESA, etc.)</a:t>
            </a:r>
          </a:p>
          <a:p>
            <a:r>
              <a:rPr lang="en-US" dirty="0">
                <a:solidFill>
                  <a:schemeClr val="bg1"/>
                </a:solidFill>
                <a:latin typeface="Amasis MT Pro Black" panose="02040A04050005020304" pitchFamily="18" charset="0"/>
              </a:rPr>
              <a:t>ABLE accounts</a:t>
            </a:r>
          </a:p>
          <a:p>
            <a:r>
              <a:rPr lang="en-US" dirty="0">
                <a:solidFill>
                  <a:schemeClr val="bg1"/>
                </a:solidFill>
                <a:latin typeface="Amasis MT Pro Black" panose="02040A04050005020304" pitchFamily="18" charset="0"/>
              </a:rPr>
              <a:t>Non-revocable trusts</a:t>
            </a:r>
          </a:p>
          <a:p>
            <a:r>
              <a:rPr lang="en-US" dirty="0">
                <a:solidFill>
                  <a:schemeClr val="bg1"/>
                </a:solidFill>
                <a:latin typeface="Amasis MT Pro Black" panose="02040A04050005020304" pitchFamily="18" charset="0"/>
              </a:rPr>
              <a:t>Necessary items of personal property (item essential for the maintenance, use, and occupancy of a home or necessary for employment, education, cultural expression, or health and wellness)</a:t>
            </a:r>
          </a:p>
          <a:p>
            <a:r>
              <a:rPr lang="en-US" dirty="0">
                <a:solidFill>
                  <a:schemeClr val="bg1"/>
                </a:solidFill>
                <a:latin typeface="Amasis MT Pro Black" panose="02040A04050005020304" pitchFamily="18" charset="0"/>
              </a:rPr>
              <a:t>Federal tax refunds (must be subtracted from total net family assets)</a:t>
            </a:r>
            <a:endParaRPr lang="en-US" dirty="0"/>
          </a:p>
        </p:txBody>
      </p:sp>
      <p:sp>
        <p:nvSpPr>
          <p:cNvPr id="7" name="Slide Number Placeholder 6">
            <a:extLst>
              <a:ext uri="{FF2B5EF4-FFF2-40B4-BE49-F238E27FC236}">
                <a16:creationId xmlns:a16="http://schemas.microsoft.com/office/drawing/2014/main" id="{9C3F132C-1E52-82E9-1B7E-9E20200F7C33}"/>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161740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B078-24A6-4A06-AD1E-62E607445111}"/>
              </a:ext>
            </a:extLst>
          </p:cNvPr>
          <p:cNvSpPr>
            <a:spLocks noGrp="1"/>
          </p:cNvSpPr>
          <p:nvPr>
            <p:ph type="title"/>
          </p:nvPr>
        </p:nvSpPr>
        <p:spPr>
          <a:xfrm>
            <a:off x="912067" y="381000"/>
            <a:ext cx="10367865" cy="1293028"/>
          </a:xfrm>
          <a:noFill/>
        </p:spPr>
        <p:txBody>
          <a:bodyPr/>
          <a:lstStyle/>
          <a:p>
            <a:pPr algn="l"/>
            <a:r>
              <a:rPr lang="en-US" dirty="0">
                <a:solidFill>
                  <a:schemeClr val="bg1"/>
                </a:solidFill>
                <a:latin typeface="Amasis MT Pro Black" panose="02040A04050005020304" pitchFamily="18" charset="0"/>
              </a:rPr>
              <a:t>Hotma assets</a:t>
            </a:r>
            <a:r>
              <a:rPr lang="en-US" sz="3600" dirty="0">
                <a:solidFill>
                  <a:schemeClr val="bg1"/>
                </a:solidFill>
                <a:latin typeface="Amasis MT Pro Black" panose="02040A04050005020304" pitchFamily="18" charset="0"/>
              </a:rPr>
              <a:t>: </a:t>
            </a:r>
            <a:r>
              <a:rPr lang="en-US" sz="3200" dirty="0">
                <a:solidFill>
                  <a:schemeClr val="bg1"/>
                </a:solidFill>
                <a:latin typeface="Amasis MT Pro Black" panose="02040A04050005020304" pitchFamily="18" charset="0"/>
              </a:rPr>
              <a:t>Federal tax refunds</a:t>
            </a:r>
          </a:p>
        </p:txBody>
      </p:sp>
      <p:sp>
        <p:nvSpPr>
          <p:cNvPr id="3" name="Content Placeholder 2">
            <a:extLst>
              <a:ext uri="{FF2B5EF4-FFF2-40B4-BE49-F238E27FC236}">
                <a16:creationId xmlns:a16="http://schemas.microsoft.com/office/drawing/2014/main" id="{77B698F4-7D94-8162-EF37-6760483DC15F}"/>
              </a:ext>
            </a:extLst>
          </p:cNvPr>
          <p:cNvSpPr>
            <a:spLocks noGrp="1"/>
          </p:cNvSpPr>
          <p:nvPr>
            <p:ph idx="1"/>
          </p:nvPr>
        </p:nvSpPr>
        <p:spPr>
          <a:xfrm>
            <a:off x="685800" y="1604866"/>
            <a:ext cx="10820400" cy="5159828"/>
          </a:xfrm>
        </p:spPr>
        <p:txBody>
          <a:bodyPr>
            <a:noAutofit/>
          </a:bodyPr>
          <a:lstStyle/>
          <a:p>
            <a:r>
              <a:rPr lang="en-US" sz="2000" dirty="0">
                <a:solidFill>
                  <a:schemeClr val="bg1"/>
                </a:solidFill>
                <a:latin typeface="Amasis MT Pro Black" panose="02040A04050005020304" pitchFamily="18" charset="0"/>
              </a:rPr>
              <a:t>All amounts received by a family in the form of federal tax refunds or refundable tax credits are </a:t>
            </a:r>
            <a:r>
              <a:rPr lang="en-US" sz="2000" dirty="0">
                <a:latin typeface="Amasis MT Pro Black" panose="02040A04050005020304" pitchFamily="18" charset="0"/>
              </a:rPr>
              <a:t>excluded</a:t>
            </a:r>
            <a:r>
              <a:rPr lang="en-US" sz="2000" dirty="0">
                <a:solidFill>
                  <a:schemeClr val="bg1"/>
                </a:solidFill>
                <a:latin typeface="Amasis MT Pro Black" panose="02040A04050005020304" pitchFamily="18" charset="0"/>
              </a:rPr>
              <a:t> from a family’s net family assets for a period of 12 months after receipt by the family. </a:t>
            </a:r>
          </a:p>
          <a:p>
            <a:pPr lvl="1"/>
            <a:r>
              <a:rPr lang="en-US" sz="1600" dirty="0">
                <a:solidFill>
                  <a:schemeClr val="bg1"/>
                </a:solidFill>
                <a:latin typeface="Amasis MT Pro Black" panose="02040A04050005020304" pitchFamily="18" charset="0"/>
              </a:rPr>
              <a:t>Only the amount that the family receives is excluded from net family assets. For example, if a family anticipates a $500 federal tax refund but only receives $250, then only $250 will be excluded from the net family assets because that is the amount that the family received. </a:t>
            </a:r>
          </a:p>
          <a:p>
            <a:pPr marL="457200" lvl="1" indent="0">
              <a:buNone/>
            </a:pPr>
            <a:endParaRPr lang="en-US" sz="1400" dirty="0">
              <a:solidFill>
                <a:schemeClr val="bg1"/>
              </a:solidFill>
              <a:latin typeface="Amasis MT Pro Black" panose="02040A04050005020304" pitchFamily="18" charset="0"/>
            </a:endParaRPr>
          </a:p>
          <a:p>
            <a:pPr marL="457200" lvl="1" indent="0">
              <a:buNone/>
            </a:pPr>
            <a:r>
              <a:rPr lang="en-US" dirty="0">
                <a:solidFill>
                  <a:schemeClr val="bg1"/>
                </a:solidFill>
                <a:latin typeface="Amasis MT Pro Black" panose="02040A04050005020304" pitchFamily="18" charset="0"/>
              </a:rPr>
              <a:t>Owners are not required to verify the amount of the family’s federal tax refund if the family’s net assets are equal to or below imputed income limitation</a:t>
            </a:r>
            <a:r>
              <a:rPr lang="en-US" dirty="0">
                <a:latin typeface="Amasis MT Pro Black" panose="02040A04050005020304" pitchFamily="18" charset="0"/>
              </a:rPr>
              <a:t> </a:t>
            </a:r>
            <a:r>
              <a:rPr lang="en-US" dirty="0">
                <a:solidFill>
                  <a:schemeClr val="bg1"/>
                </a:solidFill>
                <a:latin typeface="Amasis MT Pro Black" panose="02040A04050005020304" pitchFamily="18" charset="0"/>
              </a:rPr>
              <a:t>even in years when full verification of assets is required or if the owner does not accept self-certification of assets. Owner </a:t>
            </a:r>
            <a:r>
              <a:rPr lang="en-US" dirty="0">
                <a:latin typeface="Amasis MT Pro Black" panose="02040A04050005020304" pitchFamily="18" charset="0"/>
              </a:rPr>
              <a:t>may</a:t>
            </a:r>
            <a:r>
              <a:rPr lang="en-US" dirty="0">
                <a:solidFill>
                  <a:schemeClr val="bg1"/>
                </a:solidFill>
                <a:latin typeface="Amasis MT Pro Black" panose="02040A04050005020304" pitchFamily="18" charset="0"/>
              </a:rPr>
              <a:t> verify the amount of the family’s federal tax refund if the family’s net assets are greater than </a:t>
            </a:r>
            <a:r>
              <a:rPr lang="en-US" dirty="0">
                <a:latin typeface="Amasis MT Pro Black" panose="02040A04050005020304" pitchFamily="18" charset="0"/>
              </a:rPr>
              <a:t>imputed income limitation.</a:t>
            </a:r>
          </a:p>
          <a:p>
            <a:pPr marL="457200" lvl="1" indent="0">
              <a:buNone/>
            </a:pPr>
            <a:endParaRPr lang="en-US" dirty="0">
              <a:solidFill>
                <a:schemeClr val="bg1"/>
              </a:solidFill>
              <a:latin typeface="Amasis MT Pro Black" panose="02040A04050005020304" pitchFamily="18" charset="0"/>
            </a:endParaRPr>
          </a:p>
          <a:p>
            <a:pPr marL="457200" lvl="1" indent="0">
              <a:buNone/>
            </a:pPr>
            <a:r>
              <a:rPr lang="en-US" dirty="0">
                <a:solidFill>
                  <a:schemeClr val="bg1"/>
                </a:solidFill>
                <a:latin typeface="Amasis MT Pro Black" panose="02040A04050005020304" pitchFamily="18" charset="0"/>
              </a:rPr>
              <a:t>The anticipated income earned by the assets in which a family has deposited their federal tax refund or refundable tax credits must be included in the family’s annual income unless the income is specifically excluded under 24 CFR § 5.609(b). </a:t>
            </a:r>
          </a:p>
        </p:txBody>
      </p:sp>
      <p:sp>
        <p:nvSpPr>
          <p:cNvPr id="4" name="Slide Number Placeholder 3">
            <a:extLst>
              <a:ext uri="{FF2B5EF4-FFF2-40B4-BE49-F238E27FC236}">
                <a16:creationId xmlns:a16="http://schemas.microsoft.com/office/drawing/2014/main" id="{788FBFA4-A375-2525-9652-62B08C8B9B83}"/>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168600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EE89-F1E3-F1E5-0CA3-9798180D0D7B}"/>
              </a:ext>
            </a:extLst>
          </p:cNvPr>
          <p:cNvSpPr>
            <a:spLocks noGrp="1"/>
          </p:cNvSpPr>
          <p:nvPr>
            <p:ph type="title"/>
          </p:nvPr>
        </p:nvSpPr>
        <p:spPr>
          <a:xfrm>
            <a:off x="1184988" y="362789"/>
            <a:ext cx="10321212" cy="803170"/>
          </a:xfrm>
          <a:noFill/>
        </p:spPr>
        <p:txBody>
          <a:bodyPr/>
          <a:lstStyle/>
          <a:p>
            <a:pPr algn="l"/>
            <a:r>
              <a:rPr lang="en-US" dirty="0">
                <a:solidFill>
                  <a:schemeClr val="bg1"/>
                </a:solidFill>
                <a:latin typeface="Amasis MT Pro Black" panose="02040A04050005020304" pitchFamily="18" charset="0"/>
              </a:rPr>
              <a:t>Hotma </a:t>
            </a:r>
            <a:r>
              <a:rPr lang="en-US" sz="3200" dirty="0">
                <a:solidFill>
                  <a:schemeClr val="bg1"/>
                </a:solidFill>
                <a:latin typeface="Amasis MT Pro Black" panose="02040A04050005020304" pitchFamily="18" charset="0"/>
              </a:rPr>
              <a:t>assets</a:t>
            </a:r>
            <a:r>
              <a:rPr lang="en-US" dirty="0">
                <a:solidFill>
                  <a:schemeClr val="bg1"/>
                </a:solidFill>
                <a:latin typeface="Amasis MT Pro Black" panose="02040A04050005020304" pitchFamily="18" charset="0"/>
              </a:rPr>
              <a:t>: </a:t>
            </a:r>
            <a:r>
              <a:rPr lang="en-US" sz="2400" dirty="0">
                <a:solidFill>
                  <a:schemeClr val="bg1"/>
                </a:solidFill>
                <a:latin typeface="Amasis MT Pro Black" panose="02040A04050005020304" pitchFamily="18" charset="0"/>
              </a:rPr>
              <a:t>federal tax refunds example</a:t>
            </a:r>
          </a:p>
        </p:txBody>
      </p:sp>
      <p:sp>
        <p:nvSpPr>
          <p:cNvPr id="3" name="Content Placeholder 2">
            <a:extLst>
              <a:ext uri="{FF2B5EF4-FFF2-40B4-BE49-F238E27FC236}">
                <a16:creationId xmlns:a16="http://schemas.microsoft.com/office/drawing/2014/main" id="{E11888CB-16CE-F8A8-49BA-1D0D30B9DF63}"/>
              </a:ext>
            </a:extLst>
          </p:cNvPr>
          <p:cNvSpPr>
            <a:spLocks noGrp="1"/>
          </p:cNvSpPr>
          <p:nvPr>
            <p:ph idx="1"/>
          </p:nvPr>
        </p:nvSpPr>
        <p:spPr>
          <a:xfrm>
            <a:off x="685800" y="1165959"/>
            <a:ext cx="10820400" cy="5552082"/>
          </a:xfrm>
        </p:spPr>
        <p:txBody>
          <a:bodyPr>
            <a:normAutofit/>
          </a:bodyPr>
          <a:lstStyle/>
          <a:p>
            <a:pPr marL="0" indent="0">
              <a:buNone/>
            </a:pPr>
            <a:r>
              <a:rPr lang="en-US" sz="1700" dirty="0">
                <a:solidFill>
                  <a:schemeClr val="bg1"/>
                </a:solidFill>
                <a:latin typeface="Amasis MT Pro Black" panose="02040A04050005020304" pitchFamily="18" charset="0"/>
              </a:rPr>
              <a:t>The Rodriguez family received a $4,500 federal tax refund on 3/1/2025 and deposited the refund into their checking account. At their next annual reexamination with an effective date of 8/1/2025, the Owner asks the family about any assets they own, the anticipated income from the assets, and if they received a federal tax refund or refundable tax credits in the past 12 months and where they deposited the refund/refundable tax credits or if they purchased savings bonds with the refund. </a:t>
            </a:r>
          </a:p>
          <a:p>
            <a:pPr marL="0" indent="0">
              <a:buNone/>
            </a:pPr>
            <a:r>
              <a:rPr lang="en-US" sz="1700" dirty="0">
                <a:solidFill>
                  <a:schemeClr val="bg1"/>
                </a:solidFill>
                <a:latin typeface="Amasis MT Pro Black" panose="02040A04050005020304" pitchFamily="18" charset="0"/>
              </a:rPr>
              <a:t>The Rodriguez family explain that they received a $4,500 refund and that they deposited the refund into their checking account, which has a balance of $10,000. The Rodriguez family reports that they have actual income of $100 from the checking account this year. The family owns no other assets. In determining the total value of net family assets, the Owner subtracts $4,500 from the overall $10,000 balance, for a total countable asset of $5,500. The full value of actual income is included as income, because actual income is always included even on excluded assets.</a:t>
            </a:r>
          </a:p>
          <a:p>
            <a:pPr>
              <a:buFont typeface="Wingdings" panose="05000000000000000000" pitchFamily="2" charset="2"/>
              <a:buChar char="Ø"/>
            </a:pPr>
            <a:r>
              <a:rPr lang="en-US" sz="1700" u="sng" dirty="0">
                <a:latin typeface="Amasis MT Pro Black" panose="02040A04050005020304" pitchFamily="18" charset="0"/>
              </a:rPr>
              <a:t>Disclosed assets </a:t>
            </a:r>
            <a:r>
              <a:rPr lang="en-US" sz="1700" dirty="0">
                <a:latin typeface="Amasis MT Pro Black" panose="02040A04050005020304" pitchFamily="18" charset="0"/>
              </a:rPr>
              <a:t>= $10,000 checking, $100 actual income</a:t>
            </a:r>
          </a:p>
          <a:p>
            <a:pPr>
              <a:buFont typeface="Wingdings" panose="05000000000000000000" pitchFamily="2" charset="2"/>
              <a:buChar char="Ø"/>
            </a:pPr>
            <a:r>
              <a:rPr lang="en-US" sz="1700" u="sng" dirty="0">
                <a:latin typeface="Amasis MT Pro Black" panose="02040A04050005020304" pitchFamily="18" charset="0"/>
              </a:rPr>
              <a:t>Tax Return received in the last 12 months </a:t>
            </a:r>
            <a:r>
              <a:rPr lang="en-US" sz="1700" dirty="0">
                <a:latin typeface="Amasis MT Pro Black" panose="02040A04050005020304" pitchFamily="18" charset="0"/>
              </a:rPr>
              <a:t>= $4,500</a:t>
            </a:r>
          </a:p>
          <a:p>
            <a:pPr>
              <a:buFont typeface="Wingdings" panose="05000000000000000000" pitchFamily="2" charset="2"/>
              <a:buChar char="Ø"/>
            </a:pPr>
            <a:r>
              <a:rPr lang="en-US" sz="1700" u="sng" dirty="0">
                <a:latin typeface="Amasis MT Pro Black" panose="02040A04050005020304" pitchFamily="18" charset="0"/>
              </a:rPr>
              <a:t>Total Assets </a:t>
            </a:r>
            <a:r>
              <a:rPr lang="en-US" sz="1700" dirty="0">
                <a:latin typeface="Amasis MT Pro Black" panose="02040A04050005020304" pitchFamily="18" charset="0"/>
              </a:rPr>
              <a:t>= $10,000 - $4,500 = $5,500 total w/actual income of $100</a:t>
            </a:r>
          </a:p>
          <a:p>
            <a:pPr>
              <a:buFont typeface="Wingdings" panose="05000000000000000000" pitchFamily="2" charset="2"/>
              <a:buChar char="Ø"/>
            </a:pPr>
            <a:r>
              <a:rPr lang="en-US" sz="1700" dirty="0">
                <a:latin typeface="Amasis MT Pro Black" panose="02040A04050005020304" pitchFamily="18" charset="0"/>
              </a:rPr>
              <a:t>Net family assets are $0 because the total is less than the,</a:t>
            </a:r>
            <a:r>
              <a:rPr lang="en-US" sz="1800" dirty="0">
                <a:solidFill>
                  <a:schemeClr val="bg1"/>
                </a:solidFill>
                <a:latin typeface="Amasis MT Pro Black" panose="02040A04050005020304" pitchFamily="18" charset="0"/>
              </a:rPr>
              <a:t> </a:t>
            </a:r>
            <a:r>
              <a:rPr lang="en-US" sz="1800" dirty="0">
                <a:latin typeface="Amasis MT Pro Black" panose="02040A04050005020304" pitchFamily="18" charset="0"/>
              </a:rPr>
              <a:t>annually adjusted for inflation amount, but</a:t>
            </a:r>
            <a:r>
              <a:rPr lang="en-US" sz="1700" dirty="0">
                <a:latin typeface="Amasis MT Pro Black" panose="02040A04050005020304" pitchFamily="18" charset="0"/>
              </a:rPr>
              <a:t> the income included from assets is $100.	</a:t>
            </a:r>
          </a:p>
          <a:p>
            <a:endParaRPr lang="en-US" dirty="0"/>
          </a:p>
        </p:txBody>
      </p:sp>
      <p:sp>
        <p:nvSpPr>
          <p:cNvPr id="4" name="Slide Number Placeholder 3">
            <a:extLst>
              <a:ext uri="{FF2B5EF4-FFF2-40B4-BE49-F238E27FC236}">
                <a16:creationId xmlns:a16="http://schemas.microsoft.com/office/drawing/2014/main" id="{20DAA323-C236-CDBD-9942-6499A808B90F}"/>
              </a:ext>
            </a:extLst>
          </p:cNvPr>
          <p:cNvSpPr>
            <a:spLocks noGrp="1"/>
          </p:cNvSpPr>
          <p:nvPr>
            <p:ph type="sldNum" sz="quarter" idx="12"/>
          </p:nvPr>
        </p:nvSpPr>
        <p:spPr/>
        <p:txBody>
          <a:bodyPr/>
          <a:lstStyle/>
          <a:p>
            <a:fld id="{B5CEABB6-07DC-46E8-9B57-56EC44A396E5}" type="slidenum">
              <a:rPr lang="en-US" smtClean="0"/>
              <a:pPr/>
              <a:t>18</a:t>
            </a:fld>
            <a:endParaRPr lang="en-US" dirty="0"/>
          </a:p>
        </p:txBody>
      </p:sp>
    </p:spTree>
    <p:extLst>
      <p:ext uri="{BB962C8B-B14F-4D97-AF65-F5344CB8AC3E}">
        <p14:creationId xmlns:p14="http://schemas.microsoft.com/office/powerpoint/2010/main" val="370456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9918-AA2D-7C70-6669-4F507421B2DC}"/>
              </a:ext>
            </a:extLst>
          </p:cNvPr>
          <p:cNvSpPr>
            <a:spLocks noGrp="1"/>
          </p:cNvSpPr>
          <p:nvPr>
            <p:ph type="title"/>
          </p:nvPr>
        </p:nvSpPr>
        <p:spPr>
          <a:xfrm>
            <a:off x="410547" y="493785"/>
            <a:ext cx="11095653" cy="989782"/>
          </a:xfrm>
          <a:noFill/>
        </p:spPr>
        <p:txBody>
          <a:bodyPr/>
          <a:lstStyle/>
          <a:p>
            <a:pPr algn="l"/>
            <a:r>
              <a:rPr lang="en-US" dirty="0">
                <a:solidFill>
                  <a:schemeClr val="bg1"/>
                </a:solidFill>
                <a:latin typeface="Amasis MT Pro Black" panose="02040A04050005020304" pitchFamily="18" charset="0"/>
              </a:rPr>
              <a:t>Hotma </a:t>
            </a:r>
            <a:r>
              <a:rPr lang="en-US" sz="3200" dirty="0">
                <a:solidFill>
                  <a:schemeClr val="bg1"/>
                </a:solidFill>
                <a:latin typeface="Amasis MT Pro Black" panose="02040A04050005020304" pitchFamily="18" charset="0"/>
              </a:rPr>
              <a:t>assets</a:t>
            </a:r>
            <a:r>
              <a:rPr lang="en-US" dirty="0">
                <a:solidFill>
                  <a:schemeClr val="bg1"/>
                </a:solidFill>
                <a:latin typeface="Amasis MT Pro Black" panose="02040A04050005020304" pitchFamily="18" charset="0"/>
              </a:rPr>
              <a:t>: </a:t>
            </a:r>
            <a:r>
              <a:rPr lang="en-US" sz="2400" dirty="0">
                <a:solidFill>
                  <a:schemeClr val="bg1"/>
                </a:solidFill>
                <a:latin typeface="Amasis MT Pro Black" panose="02040A04050005020304" pitchFamily="18" charset="0"/>
              </a:rPr>
              <a:t>retirement accounts example</a:t>
            </a:r>
          </a:p>
        </p:txBody>
      </p:sp>
      <p:sp>
        <p:nvSpPr>
          <p:cNvPr id="3" name="Content Placeholder 2">
            <a:extLst>
              <a:ext uri="{FF2B5EF4-FFF2-40B4-BE49-F238E27FC236}">
                <a16:creationId xmlns:a16="http://schemas.microsoft.com/office/drawing/2014/main" id="{1F8CA449-DEC1-9D33-A5F6-0ED88E4D218D}"/>
              </a:ext>
            </a:extLst>
          </p:cNvPr>
          <p:cNvSpPr>
            <a:spLocks noGrp="1"/>
          </p:cNvSpPr>
          <p:nvPr>
            <p:ph idx="1"/>
          </p:nvPr>
        </p:nvSpPr>
        <p:spPr>
          <a:xfrm>
            <a:off x="685800" y="1483568"/>
            <a:ext cx="10820400" cy="4735118"/>
          </a:xfrm>
          <a:noFill/>
        </p:spPr>
        <p:txBody>
          <a:bodyPr/>
          <a:lstStyle/>
          <a:p>
            <a:pPr marL="0" indent="0">
              <a:buNone/>
            </a:pPr>
            <a:r>
              <a:rPr lang="en-US" sz="2000" dirty="0">
                <a:solidFill>
                  <a:schemeClr val="bg1"/>
                </a:solidFill>
                <a:latin typeface="Amasis MT Pro Black" panose="02040A04050005020304" pitchFamily="18" charset="0"/>
              </a:rPr>
              <a:t>The value of any account under a retirement plan recognized by the Internal Revenue Service, including IRAs, employer retirement plans, and retirement plans for self-employed individuals, is </a:t>
            </a:r>
            <a:r>
              <a:rPr lang="en-US" sz="2000" dirty="0">
                <a:latin typeface="Amasis MT Pro Black" panose="02040A04050005020304" pitchFamily="18" charset="0"/>
              </a:rPr>
              <a:t>not</a:t>
            </a:r>
            <a:r>
              <a:rPr lang="en-US" sz="2000" dirty="0">
                <a:solidFill>
                  <a:schemeClr val="bg1"/>
                </a:solidFill>
                <a:latin typeface="Amasis MT Pro Black" panose="02040A04050005020304" pitchFamily="18" charset="0"/>
              </a:rPr>
              <a:t> considered in determining net family assets.</a:t>
            </a:r>
          </a:p>
          <a:p>
            <a:pPr marL="0" indent="0">
              <a:buNone/>
            </a:pPr>
            <a:r>
              <a:rPr lang="en-US" sz="2000" dirty="0">
                <a:solidFill>
                  <a:schemeClr val="bg1"/>
                </a:solidFill>
                <a:latin typeface="Amasis MT Pro Black" panose="02040A04050005020304" pitchFamily="18" charset="0"/>
              </a:rPr>
              <a:t> Any income earned on the funds while stored in such a retirement account is </a:t>
            </a:r>
            <a:r>
              <a:rPr lang="en-US" sz="2000" dirty="0">
                <a:latin typeface="Amasis MT Pro Black" panose="02040A04050005020304" pitchFamily="18" charset="0"/>
              </a:rPr>
              <a:t>not</a:t>
            </a:r>
            <a:r>
              <a:rPr lang="en-US" sz="2000" dirty="0">
                <a:solidFill>
                  <a:schemeClr val="bg1"/>
                </a:solidFill>
                <a:latin typeface="Amasis MT Pro Black" panose="02040A04050005020304" pitchFamily="18" charset="0"/>
              </a:rPr>
              <a:t> considered actual income from assets.</a:t>
            </a:r>
          </a:p>
          <a:p>
            <a:pPr marL="0" indent="0">
              <a:buNone/>
            </a:pPr>
            <a:r>
              <a:rPr lang="en-US" sz="2000" dirty="0">
                <a:solidFill>
                  <a:schemeClr val="bg1"/>
                </a:solidFill>
                <a:latin typeface="Amasis MT Pro Black" panose="02040A04050005020304" pitchFamily="18" charset="0"/>
              </a:rPr>
              <a:t> However, any distribution of periodic payments from the retirement account is considered income at the time it is received by the family (§ 5.609(b)(26)). 	</a:t>
            </a:r>
          </a:p>
          <a:p>
            <a:pPr marL="0" indent="0">
              <a:buNone/>
            </a:pPr>
            <a:endParaRPr lang="en-US" sz="1600" dirty="0">
              <a:solidFill>
                <a:schemeClr val="bg1"/>
              </a:solidFill>
              <a:latin typeface="Amasis MT Pro Black" panose="02040A04050005020304" pitchFamily="18" charset="0"/>
            </a:endParaRPr>
          </a:p>
          <a:p>
            <a:pPr lvl="1">
              <a:buFont typeface="Wingdings" panose="05000000000000000000" pitchFamily="2" charset="2"/>
              <a:buChar char="Ø"/>
            </a:pPr>
            <a:r>
              <a:rPr lang="en-US" sz="1800" u="sng" dirty="0">
                <a:latin typeface="Amasis MT Pro Black" panose="02040A04050005020304" pitchFamily="18" charset="0"/>
              </a:rPr>
              <a:t>Retirement Account Value </a:t>
            </a:r>
            <a:r>
              <a:rPr lang="en-US" sz="1800" dirty="0">
                <a:latin typeface="Amasis MT Pro Black" panose="02040A04050005020304" pitchFamily="18" charset="0"/>
              </a:rPr>
              <a:t>= $150,000, $7,500 actual income from interest</a:t>
            </a:r>
          </a:p>
          <a:p>
            <a:pPr lvl="1">
              <a:buFont typeface="Wingdings" panose="05000000000000000000" pitchFamily="2" charset="2"/>
              <a:buChar char="Ø"/>
            </a:pPr>
            <a:r>
              <a:rPr lang="en-US" sz="1800" u="sng" dirty="0">
                <a:latin typeface="Amasis MT Pro Black" panose="02040A04050005020304" pitchFamily="18" charset="0"/>
              </a:rPr>
              <a:t>Required annual Distribution </a:t>
            </a:r>
            <a:r>
              <a:rPr lang="en-US" sz="1800" dirty="0">
                <a:latin typeface="Amasis MT Pro Black" panose="02040A04050005020304" pitchFamily="18" charset="0"/>
              </a:rPr>
              <a:t>= $12,000</a:t>
            </a:r>
          </a:p>
          <a:p>
            <a:pPr lvl="1">
              <a:buFont typeface="Wingdings" panose="05000000000000000000" pitchFamily="2" charset="2"/>
              <a:buChar char="Ø"/>
            </a:pPr>
            <a:r>
              <a:rPr lang="en-US" sz="1800" dirty="0">
                <a:latin typeface="Amasis MT Pro Black" panose="02040A04050005020304" pitchFamily="18" charset="0"/>
              </a:rPr>
              <a:t>The retirement account is excluded from assets, as is the actual income from the interest rate.</a:t>
            </a:r>
          </a:p>
          <a:p>
            <a:pPr lvl="1">
              <a:buFont typeface="Wingdings" panose="05000000000000000000" pitchFamily="2" charset="2"/>
              <a:buChar char="Ø"/>
            </a:pPr>
            <a:r>
              <a:rPr lang="en-US" sz="1800" dirty="0">
                <a:latin typeface="Amasis MT Pro Black" panose="02040A04050005020304" pitchFamily="18" charset="0"/>
              </a:rPr>
              <a:t>However, the Required Distribution of $12,000 is included in the family’s annual income to be considered for eligibility.</a:t>
            </a:r>
          </a:p>
        </p:txBody>
      </p:sp>
      <p:sp>
        <p:nvSpPr>
          <p:cNvPr id="4" name="Slide Number Placeholder 3">
            <a:extLst>
              <a:ext uri="{FF2B5EF4-FFF2-40B4-BE49-F238E27FC236}">
                <a16:creationId xmlns:a16="http://schemas.microsoft.com/office/drawing/2014/main" id="{A0442DF6-B42E-7C95-509B-4FFECB64B5A8}"/>
              </a:ext>
            </a:extLst>
          </p:cNvPr>
          <p:cNvSpPr>
            <a:spLocks noGrp="1"/>
          </p:cNvSpPr>
          <p:nvPr>
            <p:ph type="sldNum" sz="quarter" idx="12"/>
          </p:nvPr>
        </p:nvSpPr>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160232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6C6A-67E0-A792-3D22-91E9266641E4}"/>
              </a:ext>
            </a:extLst>
          </p:cNvPr>
          <p:cNvSpPr>
            <a:spLocks noGrp="1"/>
          </p:cNvSpPr>
          <p:nvPr>
            <p:ph type="title"/>
          </p:nvPr>
        </p:nvSpPr>
        <p:spPr>
          <a:xfrm>
            <a:off x="2895600" y="764373"/>
            <a:ext cx="8610600" cy="737856"/>
          </a:xfrm>
          <a:solidFill>
            <a:schemeClr val="accent1"/>
          </a:solidFill>
        </p:spPr>
        <p:txBody>
          <a:bodyPr>
            <a:normAutofit fontScale="90000"/>
          </a:bodyPr>
          <a:lstStyle/>
          <a:p>
            <a:pPr algn="l"/>
            <a:r>
              <a:rPr lang="en-US" sz="6000" dirty="0">
                <a:solidFill>
                  <a:schemeClr val="bg1"/>
                </a:solidFill>
                <a:latin typeface="Amasis MT Pro Black" panose="02040A04050005020304" pitchFamily="18" charset="0"/>
              </a:rPr>
              <a:t>hotma:</a:t>
            </a:r>
            <a:r>
              <a:rPr lang="en-US" dirty="0">
                <a:solidFill>
                  <a:schemeClr val="bg1"/>
                </a:solidFill>
                <a:latin typeface="Amasis MT Pro Black" panose="02040A04050005020304" pitchFamily="18" charset="0"/>
              </a:rPr>
              <a:t>  Agenda</a:t>
            </a:r>
          </a:p>
        </p:txBody>
      </p:sp>
      <p:graphicFrame>
        <p:nvGraphicFramePr>
          <p:cNvPr id="6" name="Content Placeholder 2">
            <a:extLst>
              <a:ext uri="{FF2B5EF4-FFF2-40B4-BE49-F238E27FC236}">
                <a16:creationId xmlns:a16="http://schemas.microsoft.com/office/drawing/2014/main" id="{5A971353-C058-4ABF-E913-AAFEEEAE4F41}"/>
              </a:ext>
            </a:extLst>
          </p:cNvPr>
          <p:cNvGraphicFramePr>
            <a:graphicFrameLocks noGrp="1"/>
          </p:cNvGraphicFramePr>
          <p:nvPr>
            <p:ph idx="1"/>
            <p:extLst>
              <p:ext uri="{D42A27DB-BD31-4B8C-83A1-F6EECF244321}">
                <p14:modId xmlns:p14="http://schemas.microsoft.com/office/powerpoint/2010/main" val="2348626329"/>
              </p:ext>
            </p:extLst>
          </p:nvPr>
        </p:nvGraphicFramePr>
        <p:xfrm>
          <a:off x="685800" y="1660850"/>
          <a:ext cx="10820400" cy="455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99F271-BAC4-8171-B0BF-A32C496EB042}"/>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91787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B45A-08C7-69EA-E587-DFBA0E63BB56}"/>
              </a:ext>
            </a:extLst>
          </p:cNvPr>
          <p:cNvSpPr>
            <a:spLocks noGrp="1"/>
          </p:cNvSpPr>
          <p:nvPr>
            <p:ph type="title"/>
          </p:nvPr>
        </p:nvSpPr>
        <p:spPr>
          <a:xfrm>
            <a:off x="1082351" y="399249"/>
            <a:ext cx="10423849" cy="664442"/>
          </a:xfrm>
          <a:noFill/>
        </p:spPr>
        <p:txBody>
          <a:bodyPr>
            <a:normAutofit fontScale="90000"/>
          </a:bodyPr>
          <a:lstStyle/>
          <a:p>
            <a:pPr algn="l"/>
            <a:r>
              <a:rPr lang="en-US" dirty="0">
                <a:solidFill>
                  <a:schemeClr val="bg1"/>
                </a:solidFill>
                <a:latin typeface="Amasis MT Pro Black" panose="02040A04050005020304" pitchFamily="18" charset="0"/>
              </a:rPr>
              <a:t>           </a:t>
            </a:r>
            <a:br>
              <a:rPr lang="en-US" dirty="0">
                <a:solidFill>
                  <a:schemeClr val="bg1"/>
                </a:solidFill>
                <a:latin typeface="Amasis MT Pro Black" panose="02040A04050005020304" pitchFamily="18" charset="0"/>
              </a:rPr>
            </a:br>
            <a:r>
              <a:rPr lang="en-US" dirty="0">
                <a:solidFill>
                  <a:schemeClr val="bg1"/>
                </a:solidFill>
                <a:latin typeface="Amasis MT Pro Black" panose="02040A04050005020304" pitchFamily="18" charset="0"/>
              </a:rPr>
              <a:t> Hotma: </a:t>
            </a:r>
            <a:r>
              <a:rPr lang="en-US" sz="2700" dirty="0">
                <a:solidFill>
                  <a:schemeClr val="bg1"/>
                </a:solidFill>
                <a:latin typeface="Amasis MT Pro Black" panose="02040A04050005020304" pitchFamily="18" charset="0"/>
              </a:rPr>
              <a:t>actual &amp; imputed income from assets</a:t>
            </a:r>
            <a:br>
              <a:rPr lang="en-US" sz="2700" dirty="0">
                <a:solidFill>
                  <a:schemeClr val="bg1"/>
                </a:solidFill>
                <a:latin typeface="Amasis MT Pro Black" panose="02040A04050005020304" pitchFamily="18" charset="0"/>
              </a:rPr>
            </a:br>
            <a:br>
              <a:rPr lang="en-US" sz="2700" dirty="0">
                <a:solidFill>
                  <a:schemeClr val="bg1"/>
                </a:solidFill>
                <a:latin typeface="Amasis MT Pro Black" panose="02040A04050005020304" pitchFamily="18" charset="0"/>
              </a:rPr>
            </a:br>
            <a:endParaRPr lang="en-US" sz="2700" dirty="0">
              <a:solidFill>
                <a:schemeClr val="bg1"/>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373D4160-29F1-0C7E-8066-2F05D8C10569}"/>
              </a:ext>
            </a:extLst>
          </p:cNvPr>
          <p:cNvSpPr>
            <a:spLocks noGrp="1"/>
          </p:cNvSpPr>
          <p:nvPr>
            <p:ph idx="1"/>
          </p:nvPr>
        </p:nvSpPr>
        <p:spPr>
          <a:xfrm>
            <a:off x="335902" y="1156995"/>
            <a:ext cx="11513976" cy="5467739"/>
          </a:xfrm>
        </p:spPr>
        <p:txBody>
          <a:bodyPr>
            <a:normAutofit/>
          </a:bodyPr>
          <a:lstStyle/>
          <a:p>
            <a:pPr marL="0" indent="0">
              <a:buNone/>
            </a:pPr>
            <a:r>
              <a:rPr lang="en-US" sz="2000" dirty="0">
                <a:solidFill>
                  <a:schemeClr val="bg1"/>
                </a:solidFill>
                <a:latin typeface="Amasis MT Pro Black" panose="02040A04050005020304" pitchFamily="18" charset="0"/>
              </a:rPr>
              <a:t>Actual income from assets is always included in a family’s annual income, regardless of the total value of net family assets or whether the asset itself is included or excluded from net family assets, unless that income is specifically excluded by 24 CFR § 5.609(b). </a:t>
            </a:r>
          </a:p>
          <a:p>
            <a:r>
              <a:rPr lang="en-US" sz="2000" dirty="0">
                <a:solidFill>
                  <a:schemeClr val="bg1"/>
                </a:solidFill>
                <a:latin typeface="Amasis MT Pro Black" panose="02040A04050005020304" pitchFamily="18" charset="0"/>
              </a:rPr>
              <a:t>Imputed asset income is calculated by multiplying the net cash value of the asset, after deducting reasonable costs that would be incurred in disposing of the asset, by the HUD-published passbook rate. </a:t>
            </a:r>
            <a:endParaRPr lang="en-US" sz="2000" dirty="0"/>
          </a:p>
          <a:p>
            <a:r>
              <a:rPr lang="en-US" sz="2000" dirty="0">
                <a:solidFill>
                  <a:schemeClr val="bg1"/>
                </a:solidFill>
                <a:latin typeface="Amasis MT Pro Black" panose="02040A04050005020304" pitchFamily="18" charset="0"/>
              </a:rPr>
              <a:t>Imputed asset income must be calculated for specific assets when three conditions are met: </a:t>
            </a:r>
          </a:p>
          <a:p>
            <a:pPr marL="0" indent="0">
              <a:buNone/>
            </a:pPr>
            <a:endParaRPr lang="en-US" sz="2000" dirty="0">
              <a:solidFill>
                <a:schemeClr val="bg1"/>
              </a:solidFill>
              <a:latin typeface="Amasis MT Pro Black" panose="02040A04050005020304" pitchFamily="18" charset="0"/>
            </a:endParaRPr>
          </a:p>
          <a:p>
            <a:pPr lvl="1">
              <a:buFont typeface="Wingdings" panose="05000000000000000000" pitchFamily="2" charset="2"/>
              <a:buChar char="Ø"/>
            </a:pPr>
            <a:r>
              <a:rPr lang="en-US" sz="1600" dirty="0">
                <a:solidFill>
                  <a:schemeClr val="bg1"/>
                </a:solidFill>
                <a:latin typeface="Amasis MT Pro Black" panose="02040A04050005020304" pitchFamily="18" charset="0"/>
              </a:rPr>
              <a:t>   The value of net family assets exceeds annually adjusted for inflation amount; </a:t>
            </a:r>
          </a:p>
          <a:p>
            <a:pPr lvl="1">
              <a:buFont typeface="Wingdings" panose="05000000000000000000" pitchFamily="2" charset="2"/>
              <a:buChar char="Ø"/>
            </a:pPr>
            <a:r>
              <a:rPr lang="en-US" sz="1600" dirty="0">
                <a:solidFill>
                  <a:schemeClr val="bg1"/>
                </a:solidFill>
                <a:latin typeface="Amasis MT Pro Black" panose="02040A04050005020304" pitchFamily="18" charset="0"/>
              </a:rPr>
              <a:t>    The specific asset is included in net family assets; and </a:t>
            </a:r>
          </a:p>
          <a:p>
            <a:pPr lvl="1">
              <a:buFont typeface="Wingdings" panose="05000000000000000000" pitchFamily="2" charset="2"/>
              <a:buChar char="Ø"/>
            </a:pPr>
            <a:r>
              <a:rPr lang="en-US" sz="1600" dirty="0">
                <a:solidFill>
                  <a:schemeClr val="bg1"/>
                </a:solidFill>
                <a:latin typeface="Amasis MT Pro Black" panose="02040A04050005020304" pitchFamily="18" charset="0"/>
              </a:rPr>
              <a:t>    Actual asset income cannot be calculated for the specific asset.</a:t>
            </a:r>
          </a:p>
          <a:p>
            <a:pPr marL="457200" lvl="1" indent="0">
              <a:buNone/>
            </a:pPr>
            <a:endParaRPr lang="en-US" sz="1600" dirty="0">
              <a:solidFill>
                <a:schemeClr val="bg1"/>
              </a:solidFill>
              <a:latin typeface="Amasis MT Pro Black" panose="02040A04050005020304" pitchFamily="18" charset="0"/>
            </a:endParaRPr>
          </a:p>
          <a:p>
            <a:pPr marL="457200" lvl="1" indent="0">
              <a:buNone/>
            </a:pPr>
            <a:r>
              <a:rPr lang="en-US" dirty="0">
                <a:solidFill>
                  <a:schemeClr val="bg1"/>
                </a:solidFill>
                <a:latin typeface="Amasis MT Pro Black" panose="02040A04050005020304" pitchFamily="18" charset="0"/>
              </a:rPr>
              <a:t>When the household’s net family assets do not exceed the asset inclusion threshold announced by HUD, imputed income is not calculated</a:t>
            </a:r>
            <a:r>
              <a:rPr lang="en-US" sz="1200" dirty="0">
                <a:solidFill>
                  <a:schemeClr val="bg1"/>
                </a:solidFill>
                <a:latin typeface="Amasis MT Pro Black" panose="02040A04050005020304" pitchFamily="18" charset="0"/>
              </a:rPr>
              <a:t>.</a:t>
            </a:r>
          </a:p>
        </p:txBody>
      </p:sp>
      <p:sp>
        <p:nvSpPr>
          <p:cNvPr id="4" name="Slide Number Placeholder 3">
            <a:extLst>
              <a:ext uri="{FF2B5EF4-FFF2-40B4-BE49-F238E27FC236}">
                <a16:creationId xmlns:a16="http://schemas.microsoft.com/office/drawing/2014/main" id="{009491AC-EC76-2964-F4A5-70D6129A147C}"/>
              </a:ext>
            </a:extLst>
          </p:cNvPr>
          <p:cNvSpPr>
            <a:spLocks noGrp="1"/>
          </p:cNvSpPr>
          <p:nvPr>
            <p:ph type="sldNum" sz="quarter" idx="12"/>
          </p:nvPr>
        </p:nvSpPr>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667325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2BE1-F26A-3A2D-7116-AE1F92B1E038}"/>
              </a:ext>
            </a:extLst>
          </p:cNvPr>
          <p:cNvSpPr>
            <a:spLocks noGrp="1"/>
          </p:cNvSpPr>
          <p:nvPr>
            <p:ph type="title"/>
          </p:nvPr>
        </p:nvSpPr>
        <p:spPr>
          <a:xfrm>
            <a:off x="685800" y="288512"/>
            <a:ext cx="10731759" cy="681872"/>
          </a:xfrm>
          <a:pattFill prst="pct80">
            <a:fgClr>
              <a:schemeClr val="bg2"/>
            </a:fgClr>
            <a:bgClr>
              <a:schemeClr val="accent1"/>
            </a:bgClr>
          </a:pattFill>
        </p:spPr>
        <p:txBody>
          <a:bodyPr>
            <a:normAutofit fontScale="90000"/>
          </a:bodyPr>
          <a:lstStyle/>
          <a:p>
            <a:r>
              <a:rPr lang="en-US" sz="2800" dirty="0">
                <a:latin typeface="Amasis MT Pro Black" panose="02040A04050005020304" pitchFamily="18" charset="0"/>
              </a:rPr>
              <a:t>Decision chart for determining income from assets</a:t>
            </a:r>
          </a:p>
        </p:txBody>
      </p:sp>
      <p:sp>
        <p:nvSpPr>
          <p:cNvPr id="4" name="Slide Number Placeholder 3">
            <a:extLst>
              <a:ext uri="{FF2B5EF4-FFF2-40B4-BE49-F238E27FC236}">
                <a16:creationId xmlns:a16="http://schemas.microsoft.com/office/drawing/2014/main" id="{F0218570-624A-C55C-C609-F819245F1E1D}"/>
              </a:ext>
            </a:extLst>
          </p:cNvPr>
          <p:cNvSpPr>
            <a:spLocks noGrp="1"/>
          </p:cNvSpPr>
          <p:nvPr>
            <p:ph type="sldNum" sz="quarter" idx="12"/>
          </p:nvPr>
        </p:nvSpPr>
        <p:spPr>
          <a:xfrm>
            <a:off x="8763000" y="381000"/>
            <a:ext cx="2743200" cy="365125"/>
          </a:xfrm>
        </p:spPr>
        <p:txBody>
          <a:bodyPr>
            <a:normAutofit/>
          </a:bodyPr>
          <a:lstStyle/>
          <a:p>
            <a:pPr>
              <a:spcAft>
                <a:spcPts val="600"/>
              </a:spcAft>
            </a:pPr>
            <a:fld id="{B5CEABB6-07DC-46E8-9B57-56EC44A396E5}" type="slidenum">
              <a:rPr lang="en-US"/>
              <a:pPr>
                <a:spcAft>
                  <a:spcPts val="600"/>
                </a:spcAft>
              </a:pPr>
              <a:t>21</a:t>
            </a:fld>
            <a:endParaRPr lang="en-US" dirty="0"/>
          </a:p>
        </p:txBody>
      </p:sp>
      <p:graphicFrame>
        <p:nvGraphicFramePr>
          <p:cNvPr id="8" name="Content Placeholder 2">
            <a:extLst>
              <a:ext uri="{FF2B5EF4-FFF2-40B4-BE49-F238E27FC236}">
                <a16:creationId xmlns:a16="http://schemas.microsoft.com/office/drawing/2014/main" id="{3985093F-BF66-50C0-0442-77A7FB9B877A}"/>
              </a:ext>
            </a:extLst>
          </p:cNvPr>
          <p:cNvGraphicFramePr>
            <a:graphicFrameLocks noGrp="1"/>
          </p:cNvGraphicFramePr>
          <p:nvPr>
            <p:ph idx="1"/>
            <p:extLst>
              <p:ext uri="{D42A27DB-BD31-4B8C-83A1-F6EECF244321}">
                <p14:modId xmlns:p14="http://schemas.microsoft.com/office/powerpoint/2010/main" val="1679698402"/>
              </p:ext>
            </p:extLst>
          </p:nvPr>
        </p:nvGraphicFramePr>
        <p:xfrm>
          <a:off x="399661" y="970384"/>
          <a:ext cx="11562184" cy="574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Arrow: Right 24">
            <a:extLst>
              <a:ext uri="{FF2B5EF4-FFF2-40B4-BE49-F238E27FC236}">
                <a16:creationId xmlns:a16="http://schemas.microsoft.com/office/drawing/2014/main" id="{8F4C754E-8441-0611-60DE-C5EB29389974}"/>
              </a:ext>
            </a:extLst>
          </p:cNvPr>
          <p:cNvSpPr/>
          <p:nvPr/>
        </p:nvSpPr>
        <p:spPr>
          <a:xfrm>
            <a:off x="4741030" y="1477376"/>
            <a:ext cx="96105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p>
        </p:txBody>
      </p:sp>
      <p:sp>
        <p:nvSpPr>
          <p:cNvPr id="26" name="Arrow: Down 25">
            <a:extLst>
              <a:ext uri="{FF2B5EF4-FFF2-40B4-BE49-F238E27FC236}">
                <a16:creationId xmlns:a16="http://schemas.microsoft.com/office/drawing/2014/main" id="{41BBE2DF-A14F-7FFB-C6C0-DFB79C7C5470}"/>
              </a:ext>
            </a:extLst>
          </p:cNvPr>
          <p:cNvSpPr/>
          <p:nvPr/>
        </p:nvSpPr>
        <p:spPr>
          <a:xfrm rot="1439136">
            <a:off x="7016620" y="266780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27" name="Arrow: Down 26">
            <a:extLst>
              <a:ext uri="{FF2B5EF4-FFF2-40B4-BE49-F238E27FC236}">
                <a16:creationId xmlns:a16="http://schemas.microsoft.com/office/drawing/2014/main" id="{ABF33E08-57C3-E404-19A5-B0334AC954A8}"/>
              </a:ext>
            </a:extLst>
          </p:cNvPr>
          <p:cNvSpPr/>
          <p:nvPr/>
        </p:nvSpPr>
        <p:spPr>
          <a:xfrm rot="19320805">
            <a:off x="9509728" y="266780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29" name="Arrow: Down 28">
            <a:extLst>
              <a:ext uri="{FF2B5EF4-FFF2-40B4-BE49-F238E27FC236}">
                <a16:creationId xmlns:a16="http://schemas.microsoft.com/office/drawing/2014/main" id="{4BA12184-3BFB-DE93-F127-978EF13589EC}"/>
              </a:ext>
            </a:extLst>
          </p:cNvPr>
          <p:cNvSpPr/>
          <p:nvPr/>
        </p:nvSpPr>
        <p:spPr>
          <a:xfrm>
            <a:off x="1705563" y="262230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a:t>
            </a:r>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6" name="Ink 35">
                <a:extLst>
                  <a:ext uri="{FF2B5EF4-FFF2-40B4-BE49-F238E27FC236}">
                    <a16:creationId xmlns:a16="http://schemas.microsoft.com/office/drawing/2014/main" id="{6FC1258F-361D-1BF7-24FE-33133F70606C}"/>
                  </a:ext>
                </a:extLst>
              </p14:cNvPr>
              <p14:cNvContentPartPr/>
              <p14:nvPr/>
            </p14:nvContentPartPr>
            <p14:xfrm>
              <a:off x="5066427" y="1987009"/>
              <a:ext cx="360" cy="360"/>
            </p14:xfrm>
          </p:contentPart>
        </mc:Choice>
        <mc:Fallback xmlns="">
          <p:pic>
            <p:nvPicPr>
              <p:cNvPr id="36" name="Ink 35">
                <a:extLst>
                  <a:ext uri="{FF2B5EF4-FFF2-40B4-BE49-F238E27FC236}">
                    <a16:creationId xmlns:a16="http://schemas.microsoft.com/office/drawing/2014/main" id="{6FC1258F-361D-1BF7-24FE-33133F70606C}"/>
                  </a:ext>
                </a:extLst>
              </p:cNvPr>
              <p:cNvPicPr/>
              <p:nvPr/>
            </p:nvPicPr>
            <p:blipFill>
              <a:blip r:embed="rId8"/>
              <a:stretch>
                <a:fillRect/>
              </a:stretch>
            </p:blipFill>
            <p:spPr>
              <a:xfrm>
                <a:off x="5057427" y="1933369"/>
                <a:ext cx="18000" cy="108000"/>
              </a:xfrm>
              <a:prstGeom prst="rect">
                <a:avLst/>
              </a:prstGeom>
            </p:spPr>
          </p:pic>
        </mc:Fallback>
      </mc:AlternateContent>
      <p:sp>
        <p:nvSpPr>
          <p:cNvPr id="37" name="Hexagon 36">
            <a:extLst>
              <a:ext uri="{FF2B5EF4-FFF2-40B4-BE49-F238E27FC236}">
                <a16:creationId xmlns:a16="http://schemas.microsoft.com/office/drawing/2014/main" id="{AC189045-8F39-1A29-9E57-60D86D7BB61F}"/>
              </a:ext>
            </a:extLst>
          </p:cNvPr>
          <p:cNvSpPr/>
          <p:nvPr/>
        </p:nvSpPr>
        <p:spPr>
          <a:xfrm>
            <a:off x="399661" y="1103340"/>
            <a:ext cx="3705712" cy="1302158"/>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dirty="0">
                <a:latin typeface="Amasis MT Pro Black" panose="02040A04050005020304" pitchFamily="18" charset="0"/>
              </a:rPr>
              <a:t>Net Family assets exceed $52,787(adjusted by inflation)? </a:t>
            </a:r>
          </a:p>
        </p:txBody>
      </p:sp>
      <p:sp>
        <p:nvSpPr>
          <p:cNvPr id="40" name="Hexagon 39">
            <a:extLst>
              <a:ext uri="{FF2B5EF4-FFF2-40B4-BE49-F238E27FC236}">
                <a16:creationId xmlns:a16="http://schemas.microsoft.com/office/drawing/2014/main" id="{5248FEC0-B9EC-D3E4-57B6-E804CC34ADD6}"/>
              </a:ext>
            </a:extLst>
          </p:cNvPr>
          <p:cNvSpPr/>
          <p:nvPr/>
        </p:nvSpPr>
        <p:spPr>
          <a:xfrm>
            <a:off x="6476526" y="1127816"/>
            <a:ext cx="4710877" cy="1301798"/>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dirty="0">
                <a:latin typeface="Amasis MT Pro Black" panose="02040A04050005020304" pitchFamily="18" charset="0"/>
              </a:rPr>
              <a:t>Actual Income can be calculated on all assets?</a:t>
            </a:r>
          </a:p>
        </p:txBody>
      </p:sp>
      <p:sp>
        <p:nvSpPr>
          <p:cNvPr id="41" name="Rectangle: Rounded Corners 40">
            <a:extLst>
              <a:ext uri="{FF2B5EF4-FFF2-40B4-BE49-F238E27FC236}">
                <a16:creationId xmlns:a16="http://schemas.microsoft.com/office/drawing/2014/main" id="{3E20E9D0-782E-50E8-53C4-BAA2B762F7DE}"/>
              </a:ext>
            </a:extLst>
          </p:cNvPr>
          <p:cNvSpPr/>
          <p:nvPr/>
        </p:nvSpPr>
        <p:spPr>
          <a:xfrm>
            <a:off x="7944002" y="4151585"/>
            <a:ext cx="3788228" cy="2195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u="sng" dirty="0">
                <a:latin typeface="Amasis MT Pro Black" panose="02040A04050005020304" pitchFamily="18" charset="0"/>
              </a:rPr>
              <a:t>Annual Income Includes:</a:t>
            </a:r>
            <a:r>
              <a:rPr lang="en-US" sz="1400" dirty="0">
                <a:latin typeface="Amasis MT Pro Black" panose="02040A04050005020304" pitchFamily="18" charset="0"/>
              </a:rPr>
              <a:t> Total of actual income that can be calculated AND imputed income for all remaining net family assets where actual income cannot be calculated.  Owner may obtain third-party verification</a:t>
            </a:r>
          </a:p>
        </p:txBody>
      </p:sp>
      <p:sp>
        <p:nvSpPr>
          <p:cNvPr id="42" name="Rectangle: Rounded Corners 41">
            <a:extLst>
              <a:ext uri="{FF2B5EF4-FFF2-40B4-BE49-F238E27FC236}">
                <a16:creationId xmlns:a16="http://schemas.microsoft.com/office/drawing/2014/main" id="{B35C02DD-FCD7-6500-4F8F-3CA0A11A8CD8}"/>
              </a:ext>
            </a:extLst>
          </p:cNvPr>
          <p:cNvSpPr/>
          <p:nvPr/>
        </p:nvSpPr>
        <p:spPr>
          <a:xfrm>
            <a:off x="4105373" y="4151585"/>
            <a:ext cx="3615574" cy="2117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u="sng" dirty="0">
                <a:latin typeface="Amasis MT Pro Black" panose="02040A04050005020304" pitchFamily="18" charset="0"/>
              </a:rPr>
              <a:t>Annual Income Includes:</a:t>
            </a:r>
            <a:r>
              <a:rPr lang="en-US" sz="1400" dirty="0">
                <a:latin typeface="Amasis MT Pro Black" panose="02040A04050005020304" pitchFamily="18" charset="0"/>
              </a:rPr>
              <a:t> Total of actual income that can be calculated AND imputed income for all remaining net family assets where actual income cannot be calculated.  Owner may obtain third-party verification</a:t>
            </a:r>
          </a:p>
        </p:txBody>
      </p:sp>
      <p:sp>
        <p:nvSpPr>
          <p:cNvPr id="43" name="Rectangle: Rounded Corners 42">
            <a:extLst>
              <a:ext uri="{FF2B5EF4-FFF2-40B4-BE49-F238E27FC236}">
                <a16:creationId xmlns:a16="http://schemas.microsoft.com/office/drawing/2014/main" id="{60F49CFF-50A8-E7B1-CC6E-219791FB9035}"/>
              </a:ext>
            </a:extLst>
          </p:cNvPr>
          <p:cNvSpPr/>
          <p:nvPr/>
        </p:nvSpPr>
        <p:spPr>
          <a:xfrm>
            <a:off x="630707" y="4156874"/>
            <a:ext cx="3045554" cy="20050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u="sng" dirty="0">
                <a:latin typeface="Amasis MT Pro Black" panose="02040A04050005020304" pitchFamily="18" charset="0"/>
              </a:rPr>
              <a:t>Annual Income Includes</a:t>
            </a:r>
            <a:r>
              <a:rPr lang="en-US" sz="1400" dirty="0">
                <a:latin typeface="Amasis MT Pro Black" panose="02040A04050005020304" pitchFamily="18" charset="0"/>
              </a:rPr>
              <a:t>: Only actual income on assets (no imputed income). Owner may accept self-certification</a:t>
            </a:r>
          </a:p>
        </p:txBody>
      </p:sp>
    </p:spTree>
    <p:extLst>
      <p:ext uri="{BB962C8B-B14F-4D97-AF65-F5344CB8AC3E}">
        <p14:creationId xmlns:p14="http://schemas.microsoft.com/office/powerpoint/2010/main" val="34163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500" fill="hold"/>
                                        <p:tgtEl>
                                          <p:spTgt spid="41"/>
                                        </p:tgtEl>
                                        <p:attrNameLst>
                                          <p:attrName>ppt_w</p:attrName>
                                        </p:attrNameLst>
                                      </p:cBhvr>
                                      <p:tavLst>
                                        <p:tav tm="0">
                                          <p:val>
                                            <p:fltVal val="0"/>
                                          </p:val>
                                        </p:tav>
                                        <p:tav tm="100000">
                                          <p:val>
                                            <p:strVal val="#ppt_w"/>
                                          </p:val>
                                        </p:tav>
                                      </p:tavLst>
                                    </p:anim>
                                    <p:anim calcmode="lin" valueType="num">
                                      <p:cBhvr>
                                        <p:cTn id="72" dur="500" fill="hold"/>
                                        <p:tgtEl>
                                          <p:spTgt spid="41"/>
                                        </p:tgtEl>
                                        <p:attrNameLst>
                                          <p:attrName>ppt_h</p:attrName>
                                        </p:attrNameLst>
                                      </p:cBhvr>
                                      <p:tavLst>
                                        <p:tav tm="0">
                                          <p:val>
                                            <p:fltVal val="0"/>
                                          </p:val>
                                        </p:tav>
                                        <p:tav tm="100000">
                                          <p:val>
                                            <p:strVal val="#ppt_h"/>
                                          </p:val>
                                        </p:tav>
                                      </p:tavLst>
                                    </p:anim>
                                    <p:animEffect transition="in" filter="fade">
                                      <p:cBhvr>
                                        <p:cTn id="7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5" grpId="0" animBg="1"/>
      <p:bldP spid="26" grpId="0" animBg="1"/>
      <p:bldP spid="27" grpId="0" animBg="1"/>
      <p:bldP spid="29" grpId="0" animBg="1"/>
      <p:bldP spid="37" grpId="0" animBg="1"/>
      <p:bldP spid="40" grpId="0" animBg="1"/>
      <p:bldP spid="41"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9843-7C1E-F4F7-D1BA-CF5F8AA37914}"/>
              </a:ext>
            </a:extLst>
          </p:cNvPr>
          <p:cNvSpPr>
            <a:spLocks noGrp="1"/>
          </p:cNvSpPr>
          <p:nvPr>
            <p:ph type="title"/>
          </p:nvPr>
        </p:nvSpPr>
        <p:spPr>
          <a:xfrm>
            <a:off x="932283" y="371345"/>
            <a:ext cx="10349204" cy="709864"/>
          </a:xfrm>
          <a:solidFill>
            <a:schemeClr val="accent1"/>
          </a:solidFill>
        </p:spPr>
        <p:txBody>
          <a:bodyPr/>
          <a:lstStyle/>
          <a:p>
            <a:pPr algn="ctr"/>
            <a:r>
              <a:rPr lang="en-US" dirty="0">
                <a:solidFill>
                  <a:schemeClr val="bg1"/>
                </a:solidFill>
                <a:latin typeface="Amasis MT Pro Black" panose="02040A04050005020304" pitchFamily="18" charset="0"/>
              </a:rPr>
              <a:t>Hotma: </a:t>
            </a:r>
            <a:r>
              <a:rPr lang="en-US" sz="3200" dirty="0">
                <a:solidFill>
                  <a:schemeClr val="bg1"/>
                </a:solidFill>
                <a:latin typeface="Amasis MT Pro Black" panose="02040A04050005020304" pitchFamily="18" charset="0"/>
              </a:rPr>
              <a:t>income exclusions</a:t>
            </a:r>
          </a:p>
        </p:txBody>
      </p:sp>
      <p:sp>
        <p:nvSpPr>
          <p:cNvPr id="3" name="Content Placeholder 2">
            <a:extLst>
              <a:ext uri="{FF2B5EF4-FFF2-40B4-BE49-F238E27FC236}">
                <a16:creationId xmlns:a16="http://schemas.microsoft.com/office/drawing/2014/main" id="{63FCFD07-9BFD-9B92-B5AF-B60FFEF89FFE}"/>
              </a:ext>
            </a:extLst>
          </p:cNvPr>
          <p:cNvSpPr>
            <a:spLocks noGrp="1"/>
          </p:cNvSpPr>
          <p:nvPr>
            <p:ph idx="1"/>
          </p:nvPr>
        </p:nvSpPr>
        <p:spPr>
          <a:xfrm>
            <a:off x="139959" y="1090864"/>
            <a:ext cx="11933853" cy="5501047"/>
          </a:xfrm>
        </p:spPr>
        <p:txBody>
          <a:bodyPr>
            <a:normAutofit/>
          </a:bodyPr>
          <a:lstStyle/>
          <a:p>
            <a:r>
              <a:rPr lang="en-US" sz="2000" dirty="0">
                <a:solidFill>
                  <a:schemeClr val="bg1"/>
                </a:solidFill>
                <a:latin typeface="Amasis MT Pro Black" panose="02040A04050005020304" pitchFamily="18" charset="0"/>
              </a:rPr>
              <a:t>Income that will not be repeated beyond the coming year (i.e., the 12 months following the effective date of the certification), based on information provided by the family, is considered nonrecurring income and is excluded from annual income.</a:t>
            </a:r>
          </a:p>
          <a:p>
            <a:pPr lvl="1"/>
            <a:r>
              <a:rPr lang="en-US" sz="1600" dirty="0">
                <a:solidFill>
                  <a:schemeClr val="bg1"/>
                </a:solidFill>
                <a:latin typeface="Amasis MT Pro Black" panose="02040A04050005020304" pitchFamily="18" charset="0"/>
              </a:rPr>
              <a:t>Income received as an independent contractor, day laborer, or seasonal worker is not excluded from income under § 5.609(b)(24), even if the source, date, or amount of the income varies. </a:t>
            </a:r>
          </a:p>
          <a:p>
            <a:endParaRPr lang="en-US" sz="2000" dirty="0">
              <a:solidFill>
                <a:schemeClr val="bg1"/>
              </a:solidFill>
              <a:latin typeface="Amasis MT Pro Black" panose="02040A04050005020304" pitchFamily="18" charset="0"/>
            </a:endParaRPr>
          </a:p>
          <a:p>
            <a:r>
              <a:rPr lang="en-US" sz="2000" dirty="0">
                <a:solidFill>
                  <a:schemeClr val="bg1"/>
                </a:solidFill>
                <a:latin typeface="Amasis MT Pro Black" panose="02040A04050005020304" pitchFamily="18" charset="0"/>
              </a:rPr>
              <a:t>Income that has a discrete end date and will not be repeated beyond the coming year during the family’s upcoming annual reexamination period will be excluded from a family’s annual income as nonrecurring income. </a:t>
            </a:r>
          </a:p>
          <a:p>
            <a:pPr lvl="1"/>
            <a:r>
              <a:rPr lang="en-US" sz="1600" dirty="0">
                <a:solidFill>
                  <a:schemeClr val="bg1"/>
                </a:solidFill>
                <a:latin typeface="Amasis MT Pro Black" panose="02040A04050005020304" pitchFamily="18" charset="0"/>
              </a:rPr>
              <a:t>This does not include unemployment income and other types of periodic payments that are received at regular intervals (such as weekly, monthly, or yearly) for a period of greater than one year that can be extended. </a:t>
            </a:r>
          </a:p>
          <a:p>
            <a:pPr marL="457200" lvl="1" indent="0">
              <a:buNone/>
            </a:pPr>
            <a:endParaRPr lang="en-US" dirty="0">
              <a:solidFill>
                <a:schemeClr val="bg1"/>
              </a:solidFill>
              <a:latin typeface="Amasis MT Pro Black" panose="02040A04050005020304" pitchFamily="18" charset="0"/>
            </a:endParaRPr>
          </a:p>
          <a:p>
            <a:pPr marL="457200" lvl="1" indent="0">
              <a:buNone/>
            </a:pPr>
            <a:r>
              <a:rPr lang="en-US" dirty="0">
                <a:solidFill>
                  <a:schemeClr val="bg1"/>
                </a:solidFill>
                <a:latin typeface="Amasis MT Pro Black" panose="02040A04050005020304" pitchFamily="18" charset="0"/>
              </a:rPr>
              <a:t>Income amounts excluded under this category may include, but are not limited to, nonrecurring payments made to the family or to a third party on behalf of the family to assist with utilities, eviction prevention, security deposits to secure housing, payments for participation in research studies depending on the duration, and general one-time payments received by or on behalf of the family. </a:t>
            </a:r>
          </a:p>
        </p:txBody>
      </p:sp>
      <p:sp>
        <p:nvSpPr>
          <p:cNvPr id="4" name="Slide Number Placeholder 3">
            <a:extLst>
              <a:ext uri="{FF2B5EF4-FFF2-40B4-BE49-F238E27FC236}">
                <a16:creationId xmlns:a16="http://schemas.microsoft.com/office/drawing/2014/main" id="{AF1CB392-210D-F3A1-1B82-EE69DD08E14A}"/>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79061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5832-86EE-12F6-E1C1-401347025CF5}"/>
              </a:ext>
            </a:extLst>
          </p:cNvPr>
          <p:cNvSpPr>
            <a:spLocks noGrp="1"/>
          </p:cNvSpPr>
          <p:nvPr>
            <p:ph type="title"/>
          </p:nvPr>
        </p:nvSpPr>
        <p:spPr>
          <a:xfrm>
            <a:off x="685800" y="764373"/>
            <a:ext cx="10820400" cy="896476"/>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normAutofit/>
          </a:bodyPr>
          <a:lstStyle/>
          <a:p>
            <a:pPr algn="l"/>
            <a:r>
              <a:rPr lang="en-US" dirty="0">
                <a:solidFill>
                  <a:schemeClr val="bg1"/>
                </a:solidFill>
                <a:latin typeface="Amasis MT Pro Black" panose="02040A04050005020304" pitchFamily="18" charset="0"/>
              </a:rPr>
              <a:t>Hotma</a:t>
            </a:r>
            <a:r>
              <a:rPr lang="en-US" sz="2400" dirty="0">
                <a:solidFill>
                  <a:schemeClr val="bg1"/>
                </a:solidFill>
                <a:latin typeface="Amasis MT Pro Black" panose="02040A04050005020304" pitchFamily="18" charset="0"/>
              </a:rPr>
              <a:t>: Excluded income sources </a:t>
            </a:r>
            <a:r>
              <a:rPr lang="en-US" sz="1200" dirty="0">
                <a:solidFill>
                  <a:schemeClr val="bg1"/>
                </a:solidFill>
                <a:latin typeface="Amasis MT Pro Black" panose="02040A04050005020304" pitchFamily="18" charset="0"/>
              </a:rPr>
              <a:t> </a:t>
            </a:r>
            <a:r>
              <a:rPr lang="en-US" sz="1300" dirty="0">
                <a:solidFill>
                  <a:schemeClr val="bg1"/>
                </a:solidFill>
                <a:latin typeface="Amasis MT Pro Black" panose="02040A04050005020304" pitchFamily="18" charset="0"/>
              </a:rPr>
              <a:t>The following list of exclusions is codified at 24 CFR § 5.609(b)(24) as nonrecurring income. Please note that the list is not exhaustive: </a:t>
            </a:r>
          </a:p>
        </p:txBody>
      </p:sp>
      <p:sp>
        <p:nvSpPr>
          <p:cNvPr id="3" name="Content Placeholder 2">
            <a:extLst>
              <a:ext uri="{FF2B5EF4-FFF2-40B4-BE49-F238E27FC236}">
                <a16:creationId xmlns:a16="http://schemas.microsoft.com/office/drawing/2014/main" id="{9EA87369-2CEF-1277-AD8D-88AE889261D7}"/>
              </a:ext>
            </a:extLst>
          </p:cNvPr>
          <p:cNvSpPr>
            <a:spLocks noGrp="1"/>
          </p:cNvSpPr>
          <p:nvPr>
            <p:ph idx="1"/>
          </p:nvPr>
        </p:nvSpPr>
        <p:spPr>
          <a:xfrm>
            <a:off x="685800" y="1828800"/>
            <a:ext cx="10820400" cy="4389885"/>
          </a:xfrm>
        </p:spPr>
        <p:txBody>
          <a:bodyPr>
            <a:normAutofit/>
          </a:bodyPr>
          <a:lstStyle/>
          <a:p>
            <a:r>
              <a:rPr lang="en-US" sz="1800" dirty="0">
                <a:solidFill>
                  <a:schemeClr val="bg1"/>
                </a:solidFill>
                <a:latin typeface="Amasis MT Pro Black" panose="02040A04050005020304" pitchFamily="18" charset="0"/>
              </a:rPr>
              <a:t>Payments from the U.S. Census Bureau for employment lasting no longer than 180 days and not culminating in permanent employment; </a:t>
            </a:r>
          </a:p>
          <a:p>
            <a:r>
              <a:rPr lang="en-US" sz="1800" dirty="0">
                <a:solidFill>
                  <a:schemeClr val="bg1"/>
                </a:solidFill>
                <a:latin typeface="Amasis MT Pro Black" panose="02040A04050005020304" pitchFamily="18" charset="0"/>
              </a:rPr>
              <a:t> Direct federal or state economic stimulus payments; </a:t>
            </a:r>
          </a:p>
          <a:p>
            <a:r>
              <a:rPr lang="en-US" sz="1800" dirty="0">
                <a:solidFill>
                  <a:schemeClr val="bg1"/>
                </a:solidFill>
                <a:latin typeface="Amasis MT Pro Black" panose="02040A04050005020304" pitchFamily="18" charset="0"/>
              </a:rPr>
              <a:t> Amounts directly received by the family state and federal tax refunds at the time they are received; </a:t>
            </a:r>
          </a:p>
          <a:p>
            <a:r>
              <a:rPr lang="en-US" sz="1800" dirty="0">
                <a:solidFill>
                  <a:schemeClr val="bg1"/>
                </a:solidFill>
                <a:latin typeface="Amasis MT Pro Black" panose="02040A04050005020304" pitchFamily="18" charset="0"/>
              </a:rPr>
              <a:t>Gifts for holidays, birthdays, or other significant life events or milestones (e.g., wedding, baby shower, or anniversary gifts); </a:t>
            </a:r>
          </a:p>
          <a:p>
            <a:r>
              <a:rPr lang="en-US" sz="1800" dirty="0">
                <a:solidFill>
                  <a:schemeClr val="bg1"/>
                </a:solidFill>
                <a:latin typeface="Amasis MT Pro Black" panose="02040A04050005020304" pitchFamily="18" charset="0"/>
              </a:rPr>
              <a:t> In-kind donations (e.g., food, clothing, or toiletries received from a food bank or similar organization); and </a:t>
            </a:r>
          </a:p>
          <a:p>
            <a:r>
              <a:rPr lang="en-US" sz="1800" dirty="0">
                <a:solidFill>
                  <a:schemeClr val="bg1"/>
                </a:solidFill>
                <a:latin typeface="Amasis MT Pro Black" panose="02040A04050005020304" pitchFamily="18" charset="0"/>
              </a:rPr>
              <a:t> Lump-sum additions to net family assets (e.g., lottery winnings, contest winnings, etc.). </a:t>
            </a:r>
          </a:p>
          <a:p>
            <a:endParaRPr lang="en-US" sz="1800" dirty="0">
              <a:solidFill>
                <a:schemeClr val="bg1"/>
              </a:solidFill>
              <a:latin typeface="Amasis MT Pro Black" panose="02040A04050005020304" pitchFamily="18" charset="0"/>
            </a:endParaRPr>
          </a:p>
          <a:p>
            <a:pPr lvl="1"/>
            <a:r>
              <a:rPr lang="en-US" sz="1800" dirty="0">
                <a:latin typeface="Amasis MT Pro Black" panose="02040A04050005020304" pitchFamily="18" charset="0"/>
              </a:rPr>
              <a:t>Owners may accept a self-certification from the family stating that the income will not be repeated in the coming year. </a:t>
            </a:r>
          </a:p>
          <a:p>
            <a:endParaRPr lang="en-US" dirty="0"/>
          </a:p>
        </p:txBody>
      </p:sp>
      <p:sp>
        <p:nvSpPr>
          <p:cNvPr id="4" name="Slide Number Placeholder 3">
            <a:extLst>
              <a:ext uri="{FF2B5EF4-FFF2-40B4-BE49-F238E27FC236}">
                <a16:creationId xmlns:a16="http://schemas.microsoft.com/office/drawing/2014/main" id="{EC77B27E-5BCC-47C9-306E-862E12A7F58C}"/>
              </a:ext>
            </a:extLst>
          </p:cNvPr>
          <p:cNvSpPr>
            <a:spLocks noGrp="1"/>
          </p:cNvSpPr>
          <p:nvPr>
            <p:ph type="sldNum" sz="quarter" idx="12"/>
          </p:nvPr>
        </p:nvSpPr>
        <p:spPr/>
        <p:txBody>
          <a:bodyPr/>
          <a:lstStyle/>
          <a:p>
            <a:fld id="{B5CEABB6-07DC-46E8-9B57-56EC44A396E5}" type="slidenum">
              <a:rPr lang="en-US" smtClean="0"/>
              <a:pPr/>
              <a:t>23</a:t>
            </a:fld>
            <a:endParaRPr lang="en-US" dirty="0"/>
          </a:p>
        </p:txBody>
      </p:sp>
    </p:spTree>
    <p:extLst>
      <p:ext uri="{BB962C8B-B14F-4D97-AF65-F5344CB8AC3E}">
        <p14:creationId xmlns:p14="http://schemas.microsoft.com/office/powerpoint/2010/main" val="2823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BA61-44B2-1EE0-EB46-006CB3A3F351}"/>
              </a:ext>
            </a:extLst>
          </p:cNvPr>
          <p:cNvSpPr>
            <a:spLocks noGrp="1"/>
          </p:cNvSpPr>
          <p:nvPr>
            <p:ph type="title"/>
          </p:nvPr>
        </p:nvSpPr>
        <p:spPr>
          <a:xfrm>
            <a:off x="849086" y="764373"/>
            <a:ext cx="10657114" cy="999113"/>
          </a:xfrm>
          <a:solidFill>
            <a:schemeClr val="accent1"/>
          </a:solidFill>
        </p:spPr>
        <p:txBody>
          <a:bodyPr>
            <a:normAutofit fontScale="90000"/>
          </a:bodyPr>
          <a:lstStyle/>
          <a:p>
            <a:pPr algn="l"/>
            <a:br>
              <a:rPr lang="en-US" dirty="0">
                <a:solidFill>
                  <a:schemeClr val="bg1"/>
                </a:solidFill>
                <a:latin typeface="Amasis MT Pro Black" panose="02040A04050005020304" pitchFamily="18" charset="0"/>
              </a:rPr>
            </a:br>
            <a:r>
              <a:rPr lang="en-US" dirty="0">
                <a:solidFill>
                  <a:schemeClr val="bg1"/>
                </a:solidFill>
                <a:latin typeface="Amasis MT Pro Black" panose="02040A04050005020304" pitchFamily="18" charset="0"/>
              </a:rPr>
              <a:t>      </a:t>
            </a:r>
            <a:br>
              <a:rPr lang="en-US" dirty="0">
                <a:solidFill>
                  <a:schemeClr val="bg1"/>
                </a:solidFill>
                <a:latin typeface="Amasis MT Pro Black" panose="02040A04050005020304" pitchFamily="18" charset="0"/>
              </a:rPr>
            </a:br>
            <a:r>
              <a:rPr lang="en-US" dirty="0">
                <a:solidFill>
                  <a:schemeClr val="bg1"/>
                </a:solidFill>
                <a:latin typeface="Amasis MT Pro Black" panose="02040A04050005020304" pitchFamily="18" charset="0"/>
              </a:rPr>
              <a:t>      Hotma: </a:t>
            </a:r>
            <a:r>
              <a:rPr lang="en-US" sz="2200" dirty="0">
                <a:solidFill>
                  <a:schemeClr val="bg1"/>
                </a:solidFill>
                <a:latin typeface="Amasis MT Pro Black" panose="02040A04050005020304" pitchFamily="18" charset="0"/>
              </a:rPr>
              <a:t>earned income of dependent full-time Students      </a:t>
            </a:r>
            <a:br>
              <a:rPr lang="en-US" dirty="0">
                <a:solidFill>
                  <a:schemeClr val="bg1"/>
                </a:solidFill>
                <a:latin typeface="Amasis MT Pro Black" panose="02040A04050005020304" pitchFamily="18" charset="0"/>
              </a:rPr>
            </a:br>
            <a:r>
              <a:rPr lang="en-US" dirty="0">
                <a:solidFill>
                  <a:schemeClr val="bg1"/>
                </a:solidFill>
                <a:latin typeface="Amasis MT Pro Black" panose="02040A04050005020304" pitchFamily="18" charset="0"/>
              </a:rPr>
              <a:t>              </a:t>
            </a:r>
          </a:p>
        </p:txBody>
      </p:sp>
      <p:sp>
        <p:nvSpPr>
          <p:cNvPr id="3" name="Content Placeholder 2">
            <a:extLst>
              <a:ext uri="{FF2B5EF4-FFF2-40B4-BE49-F238E27FC236}">
                <a16:creationId xmlns:a16="http://schemas.microsoft.com/office/drawing/2014/main" id="{EBF07D57-175C-F0CA-DD8B-DF737A913688}"/>
              </a:ext>
            </a:extLst>
          </p:cNvPr>
          <p:cNvSpPr>
            <a:spLocks noGrp="1"/>
          </p:cNvSpPr>
          <p:nvPr>
            <p:ph idx="1"/>
          </p:nvPr>
        </p:nvSpPr>
        <p:spPr>
          <a:noFill/>
        </p:spPr>
        <p:txBody>
          <a:bodyPr>
            <a:normAutofit/>
          </a:bodyPr>
          <a:lstStyle/>
          <a:p>
            <a:endParaRPr lang="en-US" sz="2800" dirty="0">
              <a:solidFill>
                <a:schemeClr val="bg1"/>
              </a:solidFill>
              <a:latin typeface="Amasis MT Pro Black" panose="02040A04050005020304" pitchFamily="18" charset="0"/>
            </a:endParaRPr>
          </a:p>
          <a:p>
            <a:r>
              <a:rPr lang="en-US" sz="2800" dirty="0">
                <a:solidFill>
                  <a:schemeClr val="bg1"/>
                </a:solidFill>
                <a:latin typeface="Amasis MT Pro Black" panose="02040A04050005020304" pitchFamily="18" charset="0"/>
              </a:rPr>
              <a:t>The first </a:t>
            </a:r>
            <a:r>
              <a:rPr lang="en-US" sz="4000" strike="sngStrike" dirty="0">
                <a:solidFill>
                  <a:schemeClr val="bg1"/>
                </a:solidFill>
                <a:latin typeface="Amasis MT Pro Black" panose="02040A04050005020304" pitchFamily="18" charset="0"/>
              </a:rPr>
              <a:t>$480 </a:t>
            </a:r>
            <a:r>
              <a:rPr lang="en-US" sz="4000" dirty="0">
                <a:latin typeface="Amasis MT Pro Black" panose="02040A04050005020304" pitchFamily="18" charset="0"/>
              </a:rPr>
              <a:t>$500 </a:t>
            </a:r>
            <a:r>
              <a:rPr lang="en-US" sz="2800" dirty="0">
                <a:solidFill>
                  <a:schemeClr val="bg1"/>
                </a:solidFill>
                <a:latin typeface="Amasis MT Pro Black" panose="02040A04050005020304" pitchFamily="18" charset="0"/>
              </a:rPr>
              <a:t>of the income earned by dependent full-time students will be included in the family’s calculation of annual income. </a:t>
            </a:r>
          </a:p>
          <a:p>
            <a:endParaRPr lang="en-US" sz="2800" dirty="0">
              <a:solidFill>
                <a:schemeClr val="bg1"/>
              </a:solidFill>
              <a:latin typeface="Amasis MT Pro Black" panose="02040A04050005020304" pitchFamily="18" charset="0"/>
            </a:endParaRPr>
          </a:p>
          <a:p>
            <a:pPr marL="0" indent="0">
              <a:buNone/>
            </a:pPr>
            <a:endParaRPr lang="en-US" sz="2800" dirty="0">
              <a:solidFill>
                <a:schemeClr val="bg1"/>
              </a:solidFill>
              <a:latin typeface="Amasis MT Pro Black" panose="02040A04050005020304" pitchFamily="18" charset="0"/>
            </a:endParaRPr>
          </a:p>
          <a:p>
            <a:pPr marL="0" indent="0">
              <a:buNone/>
            </a:pPr>
            <a:endParaRPr lang="en-US" sz="3600" dirty="0">
              <a:solidFill>
                <a:schemeClr val="bg1"/>
              </a:solidFill>
              <a:latin typeface="Amasis MT Pro Black" panose="02040A04050005020304" pitchFamily="18" charset="0"/>
            </a:endParaRPr>
          </a:p>
        </p:txBody>
      </p:sp>
      <p:sp>
        <p:nvSpPr>
          <p:cNvPr id="4" name="Slide Number Placeholder 3">
            <a:extLst>
              <a:ext uri="{FF2B5EF4-FFF2-40B4-BE49-F238E27FC236}">
                <a16:creationId xmlns:a16="http://schemas.microsoft.com/office/drawing/2014/main" id="{D8D61E37-43F2-3D6F-E94A-EEBBDB3932B3}"/>
              </a:ext>
            </a:extLst>
          </p:cNvPr>
          <p:cNvSpPr>
            <a:spLocks noGrp="1"/>
          </p:cNvSpPr>
          <p:nvPr>
            <p:ph type="sldNum" sz="quarter" idx="12"/>
          </p:nvPr>
        </p:nvSpPr>
        <p:spPr/>
        <p:txBody>
          <a:bodyPr/>
          <a:lstStyle/>
          <a:p>
            <a:fld id="{B5CEABB6-07DC-46E8-9B57-56EC44A396E5}" type="slidenum">
              <a:rPr lang="en-US" smtClean="0"/>
              <a:pPr/>
              <a:t>24</a:t>
            </a:fld>
            <a:endParaRPr lang="en-US" dirty="0"/>
          </a:p>
        </p:txBody>
      </p:sp>
    </p:spTree>
    <p:extLst>
      <p:ext uri="{BB962C8B-B14F-4D97-AF65-F5344CB8AC3E}">
        <p14:creationId xmlns:p14="http://schemas.microsoft.com/office/powerpoint/2010/main" val="13584060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4CC6-B8EA-F3AE-8C5F-3256C737262C}"/>
              </a:ext>
            </a:extLst>
          </p:cNvPr>
          <p:cNvSpPr>
            <a:spLocks noGrp="1"/>
          </p:cNvSpPr>
          <p:nvPr>
            <p:ph type="title"/>
          </p:nvPr>
        </p:nvSpPr>
        <p:spPr>
          <a:xfrm>
            <a:off x="1315616" y="764373"/>
            <a:ext cx="10190584" cy="663211"/>
          </a:xfrm>
        </p:spPr>
        <p:txBody>
          <a:bodyPr>
            <a:normAutofit/>
          </a:bodyPr>
          <a:lstStyle/>
          <a:p>
            <a:pPr algn="l"/>
            <a:r>
              <a:rPr lang="en-US" dirty="0">
                <a:solidFill>
                  <a:schemeClr val="bg1"/>
                </a:solidFill>
                <a:latin typeface="Amasis MT Pro Black" panose="02040A04050005020304" pitchFamily="18" charset="0"/>
              </a:rPr>
              <a:t> Hotma: </a:t>
            </a:r>
            <a:r>
              <a:rPr lang="en-US" sz="2400" dirty="0">
                <a:solidFill>
                  <a:schemeClr val="bg1"/>
                </a:solidFill>
                <a:latin typeface="Amasis MT Pro Black" panose="02040A04050005020304" pitchFamily="18" charset="0"/>
              </a:rPr>
              <a:t>student financial assistance</a:t>
            </a:r>
          </a:p>
        </p:txBody>
      </p:sp>
      <p:sp>
        <p:nvSpPr>
          <p:cNvPr id="3" name="Content Placeholder 2">
            <a:extLst>
              <a:ext uri="{FF2B5EF4-FFF2-40B4-BE49-F238E27FC236}">
                <a16:creationId xmlns:a16="http://schemas.microsoft.com/office/drawing/2014/main" id="{E9DED710-C703-6DFF-904F-207042DC58B2}"/>
              </a:ext>
            </a:extLst>
          </p:cNvPr>
          <p:cNvSpPr>
            <a:spLocks noGrp="1"/>
          </p:cNvSpPr>
          <p:nvPr>
            <p:ph idx="1"/>
          </p:nvPr>
        </p:nvSpPr>
        <p:spPr>
          <a:xfrm>
            <a:off x="685800" y="1847462"/>
            <a:ext cx="10820400" cy="4371224"/>
          </a:xfrm>
        </p:spPr>
        <p:txBody>
          <a:bodyPr>
            <a:normAutofit fontScale="92500"/>
          </a:bodyPr>
          <a:lstStyle/>
          <a:p>
            <a:r>
              <a:rPr lang="en-US" sz="2400" dirty="0">
                <a:solidFill>
                  <a:schemeClr val="bg1"/>
                </a:solidFill>
                <a:latin typeface="Amasis MT Pro Black" panose="02040A04050005020304" pitchFamily="18" charset="0"/>
              </a:rPr>
              <a:t>The treatment of student financial assistance depends on the HUD program, student/household characteristics, and the type of financial assistance received by the student. The student financial assistance rules apply to both full-time and part-time students. Staff may ensure that the student eligibility for the household has been met. </a:t>
            </a:r>
          </a:p>
          <a:p>
            <a:pPr marL="0" indent="0">
              <a:buNone/>
            </a:pPr>
            <a:endParaRPr lang="en-US" sz="2400" dirty="0">
              <a:solidFill>
                <a:schemeClr val="bg1"/>
              </a:solidFill>
              <a:latin typeface="Amasis MT Pro Black" panose="02040A04050005020304" pitchFamily="18" charset="0"/>
            </a:endParaRPr>
          </a:p>
          <a:p>
            <a:r>
              <a:rPr lang="en-US" sz="2400" dirty="0">
                <a:solidFill>
                  <a:schemeClr val="bg1"/>
                </a:solidFill>
                <a:latin typeface="Amasis MT Pro Black" panose="02040A04050005020304" pitchFamily="18" charset="0"/>
              </a:rPr>
              <a:t>Section 479B provides that certain types of student financial assistance are to be excluded in determining eligibility for benefits made available through federal, state, or local programs financed with federal funds. The types of financial assistance listed below are considered 479B student financial assistance programs; however, this list is not exhaustive, and 479B will be updated July every year.</a:t>
            </a:r>
          </a:p>
          <a:p>
            <a:endParaRPr lang="en-US" dirty="0"/>
          </a:p>
        </p:txBody>
      </p:sp>
      <p:sp>
        <p:nvSpPr>
          <p:cNvPr id="4" name="Slide Number Placeholder 3">
            <a:extLst>
              <a:ext uri="{FF2B5EF4-FFF2-40B4-BE49-F238E27FC236}">
                <a16:creationId xmlns:a16="http://schemas.microsoft.com/office/drawing/2014/main" id="{F63A72D5-8070-27B3-189F-34D2E156ACA5}"/>
              </a:ext>
            </a:extLst>
          </p:cNvPr>
          <p:cNvSpPr>
            <a:spLocks noGrp="1"/>
          </p:cNvSpPr>
          <p:nvPr>
            <p:ph type="sldNum" sz="quarter" idx="12"/>
          </p:nvPr>
        </p:nvSpPr>
        <p:spPr/>
        <p:txBody>
          <a:bodyPr/>
          <a:lstStyle/>
          <a:p>
            <a:fld id="{B5CEABB6-07DC-46E8-9B57-56EC44A396E5}" type="slidenum">
              <a:rPr lang="en-US" smtClean="0"/>
              <a:pPr/>
              <a:t>25</a:t>
            </a:fld>
            <a:endParaRPr lang="en-US" dirty="0"/>
          </a:p>
        </p:txBody>
      </p:sp>
    </p:spTree>
    <p:extLst>
      <p:ext uri="{BB962C8B-B14F-4D97-AF65-F5344CB8AC3E}">
        <p14:creationId xmlns:p14="http://schemas.microsoft.com/office/powerpoint/2010/main" val="254158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5C08-DCAA-9767-BBA8-BB7DFCCE1CA6}"/>
              </a:ext>
            </a:extLst>
          </p:cNvPr>
          <p:cNvSpPr>
            <a:spLocks noGrp="1"/>
          </p:cNvSpPr>
          <p:nvPr>
            <p:ph type="title"/>
          </p:nvPr>
        </p:nvSpPr>
        <p:spPr>
          <a:xfrm>
            <a:off x="923731" y="381000"/>
            <a:ext cx="10517155" cy="1086848"/>
          </a:xfrm>
          <a:solidFill>
            <a:schemeClr val="accent1"/>
          </a:solidFill>
        </p:spPr>
        <p:txBody>
          <a:bodyPr>
            <a:normAutofit fontScale="90000"/>
          </a:bodyPr>
          <a:lstStyle/>
          <a:p>
            <a:pPr algn="l"/>
            <a:r>
              <a:rPr lang="en-US" sz="3200" dirty="0">
                <a:solidFill>
                  <a:schemeClr val="bg1"/>
                </a:solidFill>
                <a:latin typeface="Amasis MT Pro Black" panose="02040A04050005020304" pitchFamily="18" charset="0"/>
              </a:rPr>
              <a:t>  </a:t>
            </a:r>
            <a:br>
              <a:rPr lang="en-US" sz="3200" dirty="0">
                <a:solidFill>
                  <a:schemeClr val="bg1"/>
                </a:solidFill>
                <a:latin typeface="Amasis MT Pro Black" panose="02040A04050005020304" pitchFamily="18" charset="0"/>
              </a:rPr>
            </a:br>
            <a:r>
              <a:rPr lang="en-US" sz="4400" dirty="0">
                <a:solidFill>
                  <a:schemeClr val="bg1"/>
                </a:solidFill>
                <a:latin typeface="Amasis MT Pro Black" panose="02040A04050005020304" pitchFamily="18" charset="0"/>
              </a:rPr>
              <a:t>Hotma:  </a:t>
            </a:r>
            <a:r>
              <a:rPr lang="en-US" sz="2400" dirty="0">
                <a:solidFill>
                  <a:schemeClr val="bg1"/>
                </a:solidFill>
                <a:latin typeface="Amasis MT Pro Black" panose="02040A04050005020304" pitchFamily="18" charset="0"/>
              </a:rPr>
              <a:t>amounts received under section 479b of the</a:t>
            </a:r>
            <a:br>
              <a:rPr lang="en-US" sz="2400" dirty="0">
                <a:solidFill>
                  <a:schemeClr val="bg1"/>
                </a:solidFill>
                <a:latin typeface="Amasis MT Pro Black" panose="02040A04050005020304" pitchFamily="18" charset="0"/>
              </a:rPr>
            </a:br>
            <a:r>
              <a:rPr lang="en-US" sz="2400" dirty="0">
                <a:solidFill>
                  <a:schemeClr val="bg1"/>
                </a:solidFill>
                <a:latin typeface="Amasis MT Pro Black" panose="02040A04050005020304" pitchFamily="18" charset="0"/>
              </a:rPr>
              <a:t>                      higher education act (hea)  </a:t>
            </a:r>
            <a:br>
              <a:rPr lang="en-US" sz="2400" dirty="0">
                <a:solidFill>
                  <a:schemeClr val="bg1"/>
                </a:solidFill>
                <a:latin typeface="Amasis MT Pro Black" panose="02040A04050005020304" pitchFamily="18" charset="0"/>
              </a:rPr>
            </a:br>
            <a:r>
              <a:rPr lang="en-US" sz="2400" dirty="0">
                <a:solidFill>
                  <a:schemeClr val="bg1"/>
                </a:solidFill>
                <a:latin typeface="Amasis MT Pro Black" panose="02040A04050005020304" pitchFamily="18" charset="0"/>
              </a:rPr>
              <a:t>         </a:t>
            </a:r>
          </a:p>
        </p:txBody>
      </p:sp>
      <p:sp>
        <p:nvSpPr>
          <p:cNvPr id="4" name="Slide Number Placeholder 3">
            <a:extLst>
              <a:ext uri="{FF2B5EF4-FFF2-40B4-BE49-F238E27FC236}">
                <a16:creationId xmlns:a16="http://schemas.microsoft.com/office/drawing/2014/main" id="{4D1C607E-80BD-55CD-EC77-DD9CE33D8C8F}"/>
              </a:ext>
            </a:extLst>
          </p:cNvPr>
          <p:cNvSpPr>
            <a:spLocks noGrp="1"/>
          </p:cNvSpPr>
          <p:nvPr>
            <p:ph type="sldNum" sz="quarter" idx="12"/>
          </p:nvPr>
        </p:nvSpPr>
        <p:spPr/>
        <p:txBody>
          <a:bodyPr/>
          <a:lstStyle/>
          <a:p>
            <a:fld id="{B5CEABB6-07DC-46E8-9B57-56EC44A396E5}" type="slidenum">
              <a:rPr lang="en-US" smtClean="0"/>
              <a:pPr/>
              <a:t>26</a:t>
            </a:fld>
            <a:endParaRPr lang="en-US" dirty="0"/>
          </a:p>
        </p:txBody>
      </p:sp>
      <p:sp>
        <p:nvSpPr>
          <p:cNvPr id="9" name="Content Placeholder 8">
            <a:extLst>
              <a:ext uri="{FF2B5EF4-FFF2-40B4-BE49-F238E27FC236}">
                <a16:creationId xmlns:a16="http://schemas.microsoft.com/office/drawing/2014/main" id="{B4AC0F5C-5F1E-FC30-3A30-707BB150BA4F}"/>
              </a:ext>
            </a:extLst>
          </p:cNvPr>
          <p:cNvSpPr>
            <a:spLocks noGrp="1"/>
          </p:cNvSpPr>
          <p:nvPr>
            <p:ph idx="1"/>
          </p:nvPr>
        </p:nvSpPr>
        <p:spPr>
          <a:xfrm>
            <a:off x="772108" y="1765352"/>
            <a:ext cx="10820400" cy="4934028"/>
          </a:xfrm>
        </p:spPr>
        <p:txBody>
          <a:bodyPr>
            <a:normAutofit lnSpcReduction="10000"/>
          </a:bodyPr>
          <a:lstStyle/>
          <a:p>
            <a:endParaRPr lang="en-US" dirty="0"/>
          </a:p>
          <a:p>
            <a:r>
              <a:rPr lang="en-US" sz="2600" dirty="0">
                <a:solidFill>
                  <a:schemeClr val="bg1"/>
                </a:solidFill>
                <a:latin typeface="Amasis MT Pro Black" panose="02040A04050005020304" pitchFamily="18" charset="0"/>
              </a:rPr>
              <a:t>Federal Pell Grants; </a:t>
            </a:r>
          </a:p>
          <a:p>
            <a:r>
              <a:rPr lang="en-US" sz="2600" dirty="0">
                <a:solidFill>
                  <a:schemeClr val="bg1"/>
                </a:solidFill>
                <a:latin typeface="Amasis MT Pro Black" panose="02040A04050005020304" pitchFamily="18" charset="0"/>
              </a:rPr>
              <a:t>Teach Grants; </a:t>
            </a:r>
          </a:p>
          <a:p>
            <a:r>
              <a:rPr lang="en-US" sz="2600" dirty="0">
                <a:solidFill>
                  <a:schemeClr val="bg1"/>
                </a:solidFill>
                <a:latin typeface="Amasis MT Pro Black" panose="02040A04050005020304" pitchFamily="18" charset="0"/>
              </a:rPr>
              <a:t> Federal Work Study Programs; </a:t>
            </a:r>
          </a:p>
          <a:p>
            <a:r>
              <a:rPr lang="en-US" sz="2600" dirty="0">
                <a:solidFill>
                  <a:schemeClr val="bg1"/>
                </a:solidFill>
                <a:latin typeface="Amasis MT Pro Black" panose="02040A04050005020304" pitchFamily="18" charset="0"/>
              </a:rPr>
              <a:t>Federal Perkins Loans; </a:t>
            </a:r>
          </a:p>
          <a:p>
            <a:r>
              <a:rPr lang="en-US" sz="2600" dirty="0">
                <a:solidFill>
                  <a:schemeClr val="bg1"/>
                </a:solidFill>
                <a:latin typeface="Amasis MT Pro Black" panose="02040A04050005020304" pitchFamily="18" charset="0"/>
              </a:rPr>
              <a:t>Student financial assistance received under the Bureau of Indian Education; </a:t>
            </a:r>
          </a:p>
          <a:p>
            <a:r>
              <a:rPr lang="en-US" sz="2600" dirty="0">
                <a:solidFill>
                  <a:schemeClr val="bg1"/>
                </a:solidFill>
                <a:latin typeface="Amasis MT Pro Black" panose="02040A04050005020304" pitchFamily="18" charset="0"/>
              </a:rPr>
              <a:t> Higher Education Tribal Grant; </a:t>
            </a:r>
          </a:p>
          <a:p>
            <a:r>
              <a:rPr lang="en-US" sz="2600" dirty="0">
                <a:solidFill>
                  <a:schemeClr val="bg1"/>
                </a:solidFill>
                <a:latin typeface="Amasis MT Pro Black" panose="02040A04050005020304" pitchFamily="18" charset="0"/>
              </a:rPr>
              <a:t> Tribally Controlled Colleges or Universities Grant Program; </a:t>
            </a:r>
          </a:p>
          <a:p>
            <a:r>
              <a:rPr lang="en-US" sz="2600" dirty="0">
                <a:solidFill>
                  <a:schemeClr val="bg1"/>
                </a:solidFill>
                <a:latin typeface="Amasis MT Pro Black" panose="02040A04050005020304" pitchFamily="18" charset="0"/>
              </a:rPr>
              <a:t> Employment training program under section 134 of the Workforce Innovation and Opportunity Act (WIOA). </a:t>
            </a:r>
          </a:p>
          <a:p>
            <a:endParaRPr lang="en-US" dirty="0"/>
          </a:p>
        </p:txBody>
      </p:sp>
    </p:spTree>
    <p:extLst>
      <p:ext uri="{BB962C8B-B14F-4D97-AF65-F5344CB8AC3E}">
        <p14:creationId xmlns:p14="http://schemas.microsoft.com/office/powerpoint/2010/main" val="3024457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1A83-B1FA-1A3B-FACD-D426D9F8E2AA}"/>
              </a:ext>
            </a:extLst>
          </p:cNvPr>
          <p:cNvSpPr>
            <a:spLocks noGrp="1"/>
          </p:cNvSpPr>
          <p:nvPr>
            <p:ph type="title"/>
          </p:nvPr>
        </p:nvSpPr>
        <p:spPr>
          <a:xfrm>
            <a:off x="429208" y="503690"/>
            <a:ext cx="10983686" cy="858417"/>
          </a:xfrm>
        </p:spPr>
        <p:txBody>
          <a:bodyPr>
            <a:normAutofit fontScale="90000"/>
          </a:bodyPr>
          <a:lstStyle/>
          <a:p>
            <a:pPr algn="l"/>
            <a:r>
              <a:rPr lang="en-US" dirty="0">
                <a:solidFill>
                  <a:schemeClr val="bg1"/>
                </a:solidFill>
                <a:latin typeface="Amasis MT Pro Black" panose="02040A04050005020304" pitchFamily="18" charset="0"/>
              </a:rPr>
              <a:t>  Hotma: </a:t>
            </a:r>
            <a:r>
              <a:rPr lang="en-US" sz="3200" dirty="0">
                <a:solidFill>
                  <a:schemeClr val="bg1"/>
                </a:solidFill>
                <a:latin typeface="Amasis MT Pro Black" panose="02040A04050005020304" pitchFamily="18" charset="0"/>
              </a:rPr>
              <a:t>other students financial assistance</a:t>
            </a:r>
          </a:p>
        </p:txBody>
      </p:sp>
      <p:sp>
        <p:nvSpPr>
          <p:cNvPr id="3" name="Content Placeholder 2">
            <a:extLst>
              <a:ext uri="{FF2B5EF4-FFF2-40B4-BE49-F238E27FC236}">
                <a16:creationId xmlns:a16="http://schemas.microsoft.com/office/drawing/2014/main" id="{6811764F-8F32-DDA2-4A68-FB34733E4194}"/>
              </a:ext>
            </a:extLst>
          </p:cNvPr>
          <p:cNvSpPr>
            <a:spLocks noGrp="1"/>
          </p:cNvSpPr>
          <p:nvPr>
            <p:ph idx="1"/>
          </p:nvPr>
        </p:nvSpPr>
        <p:spPr>
          <a:xfrm>
            <a:off x="685800" y="1129005"/>
            <a:ext cx="10820400" cy="5505074"/>
          </a:xfrm>
        </p:spPr>
        <p:txBody>
          <a:bodyPr>
            <a:normAutofit fontScale="77500" lnSpcReduction="20000"/>
          </a:bodyPr>
          <a:lstStyle/>
          <a:p>
            <a:endParaRPr lang="en-US" dirty="0">
              <a:solidFill>
                <a:schemeClr val="bg1"/>
              </a:solidFill>
              <a:latin typeface="Amasis MT Pro Black" panose="02040A04050005020304" pitchFamily="18" charset="0"/>
            </a:endParaRPr>
          </a:p>
          <a:p>
            <a:r>
              <a:rPr lang="en-US" sz="2300" dirty="0">
                <a:solidFill>
                  <a:schemeClr val="bg1"/>
                </a:solidFill>
                <a:latin typeface="Amasis MT Pro Black" panose="02040A04050005020304" pitchFamily="18" charset="0"/>
              </a:rPr>
              <a:t>Other student financial assistance includes grants or scholarships received from the following sources: </a:t>
            </a:r>
          </a:p>
          <a:p>
            <a:pPr lvl="1"/>
            <a:r>
              <a:rPr lang="en-US" sz="1800" dirty="0">
                <a:solidFill>
                  <a:schemeClr val="bg1"/>
                </a:solidFill>
                <a:latin typeface="Amasis MT Pro Black" panose="02040A04050005020304" pitchFamily="18" charset="0"/>
              </a:rPr>
              <a:t> </a:t>
            </a:r>
            <a:r>
              <a:rPr lang="en-US" sz="2100" dirty="0">
                <a:solidFill>
                  <a:schemeClr val="bg1"/>
                </a:solidFill>
                <a:latin typeface="Amasis MT Pro Black" panose="02040A04050005020304" pitchFamily="18" charset="0"/>
              </a:rPr>
              <a:t>The Federal government; </a:t>
            </a:r>
          </a:p>
          <a:p>
            <a:pPr marL="457200" lvl="1" indent="0">
              <a:buNone/>
            </a:pPr>
            <a:endParaRPr lang="en-US" sz="2100" dirty="0">
              <a:solidFill>
                <a:schemeClr val="bg1"/>
              </a:solidFill>
              <a:latin typeface="Amasis MT Pro Black" panose="02040A04050005020304" pitchFamily="18" charset="0"/>
            </a:endParaRPr>
          </a:p>
          <a:p>
            <a:pPr lvl="1"/>
            <a:r>
              <a:rPr lang="en-US" sz="2100" dirty="0">
                <a:solidFill>
                  <a:schemeClr val="bg1"/>
                </a:solidFill>
                <a:latin typeface="Amasis MT Pro Black" panose="02040A04050005020304" pitchFamily="18" charset="0"/>
              </a:rPr>
              <a:t> A state (including U.S. territories), Tribe, or local government; </a:t>
            </a:r>
          </a:p>
          <a:p>
            <a:pPr marL="457200" lvl="1" indent="0">
              <a:buNone/>
            </a:pPr>
            <a:endParaRPr lang="en-US" sz="2100" dirty="0">
              <a:solidFill>
                <a:schemeClr val="bg1"/>
              </a:solidFill>
              <a:latin typeface="Amasis MT Pro Black" panose="02040A04050005020304" pitchFamily="18" charset="0"/>
            </a:endParaRPr>
          </a:p>
          <a:p>
            <a:pPr lvl="1"/>
            <a:r>
              <a:rPr lang="en-US" sz="2100" dirty="0">
                <a:solidFill>
                  <a:schemeClr val="bg1"/>
                </a:solidFill>
                <a:latin typeface="Amasis MT Pro Black" panose="02040A04050005020304" pitchFamily="18" charset="0"/>
              </a:rPr>
              <a:t> A private foundation registered as a nonprofit under 26 U.S.C. 501(c)(3); </a:t>
            </a:r>
          </a:p>
          <a:p>
            <a:pPr marL="457200" lvl="1" indent="0">
              <a:buNone/>
            </a:pPr>
            <a:endParaRPr lang="en-US" sz="2100" dirty="0">
              <a:solidFill>
                <a:schemeClr val="bg1"/>
              </a:solidFill>
              <a:latin typeface="Amasis MT Pro Black" panose="02040A04050005020304" pitchFamily="18" charset="0"/>
            </a:endParaRPr>
          </a:p>
          <a:p>
            <a:pPr lvl="1"/>
            <a:r>
              <a:rPr lang="en-US" sz="2100" dirty="0">
                <a:solidFill>
                  <a:schemeClr val="bg1"/>
                </a:solidFill>
                <a:latin typeface="Amasis MT Pro Black" panose="02040A04050005020304" pitchFamily="18" charset="0"/>
              </a:rPr>
              <a:t> A business entity (such as a corporation, general partnership, limited liability company, limited partnership, joint venture, business trust, public benefit corporation, or nonprofit entity); or </a:t>
            </a:r>
          </a:p>
          <a:p>
            <a:pPr marL="457200" lvl="1" indent="0">
              <a:buNone/>
            </a:pPr>
            <a:endParaRPr lang="en-US" sz="2100" dirty="0">
              <a:solidFill>
                <a:schemeClr val="bg1"/>
              </a:solidFill>
              <a:latin typeface="Amasis MT Pro Black" panose="02040A04050005020304" pitchFamily="18" charset="0"/>
            </a:endParaRPr>
          </a:p>
          <a:p>
            <a:pPr lvl="1"/>
            <a:r>
              <a:rPr lang="en-US" sz="2100" dirty="0">
                <a:solidFill>
                  <a:schemeClr val="bg1"/>
                </a:solidFill>
                <a:latin typeface="Amasis MT Pro Black" panose="02040A04050005020304" pitchFamily="18" charset="0"/>
              </a:rPr>
              <a:t>   An institution of higher education. </a:t>
            </a:r>
          </a:p>
          <a:p>
            <a:pPr marL="457200" lvl="1" indent="0">
              <a:buNone/>
            </a:pPr>
            <a:endParaRPr lang="en-US" sz="1700" dirty="0">
              <a:solidFill>
                <a:schemeClr val="bg1"/>
              </a:solidFill>
              <a:latin typeface="Amasis MT Pro Black" panose="02040A04050005020304" pitchFamily="18" charset="0"/>
            </a:endParaRPr>
          </a:p>
          <a:p>
            <a:r>
              <a:rPr lang="en-US" sz="2300" dirty="0">
                <a:solidFill>
                  <a:schemeClr val="bg1"/>
                </a:solidFill>
                <a:latin typeface="Amasis MT Pro Black" panose="02040A04050005020304" pitchFamily="18" charset="0"/>
              </a:rPr>
              <a:t>Other student financial assistance does not include: </a:t>
            </a:r>
          </a:p>
          <a:p>
            <a:pPr lvl="1"/>
            <a:r>
              <a:rPr lang="en-US" sz="2100" dirty="0">
                <a:solidFill>
                  <a:schemeClr val="bg1"/>
                </a:solidFill>
                <a:latin typeface="Amasis MT Pro Black" panose="02040A04050005020304" pitchFamily="18" charset="0"/>
              </a:rPr>
              <a:t>Financial support provided to the student in the form of a fee for services performed (e.g., a work study or teaching fellowship that is not excluded under section 479B of the Higher Education Act HEA); or </a:t>
            </a:r>
          </a:p>
          <a:p>
            <a:pPr marL="457200" lvl="1" indent="0">
              <a:buNone/>
            </a:pPr>
            <a:endParaRPr lang="en-US" sz="2100" dirty="0">
              <a:solidFill>
                <a:schemeClr val="bg1"/>
              </a:solidFill>
              <a:latin typeface="Amasis MT Pro Black" panose="02040A04050005020304" pitchFamily="18" charset="0"/>
            </a:endParaRPr>
          </a:p>
          <a:p>
            <a:pPr lvl="1"/>
            <a:r>
              <a:rPr lang="en-US" sz="2100" dirty="0">
                <a:solidFill>
                  <a:schemeClr val="bg1"/>
                </a:solidFill>
                <a:latin typeface="Amasis MT Pro Black" panose="02040A04050005020304" pitchFamily="18" charset="0"/>
              </a:rPr>
              <a:t>Gifts, including gifts from family or friends. </a:t>
            </a:r>
          </a:p>
          <a:p>
            <a:pPr marL="457200" lvl="1" indent="0">
              <a:buNone/>
            </a:pPr>
            <a:endParaRPr lang="en-US" sz="1600" dirty="0">
              <a:solidFill>
                <a:schemeClr val="bg1"/>
              </a:solidFill>
              <a:latin typeface="Amasis MT Pro Black" panose="02040A04050005020304" pitchFamily="18" charset="0"/>
            </a:endParaRPr>
          </a:p>
          <a:p>
            <a:pPr lvl="1"/>
            <a:r>
              <a:rPr lang="en-US" b="1" dirty="0">
                <a:latin typeface="Amasis MT Pro Black" panose="02040A04050005020304" pitchFamily="18" charset="0"/>
              </a:rPr>
              <a:t>Note: </a:t>
            </a:r>
            <a:r>
              <a:rPr lang="en-US" dirty="0">
                <a:latin typeface="Amasis MT Pro Black" panose="02040A04050005020304" pitchFamily="18" charset="0"/>
              </a:rPr>
              <a:t>Other student financial assistance may be paid directly to the student or to the educational institution on the student’s behalf. The Owner may verify that the other student financial assistance is for the student’s actual covered costs.</a:t>
            </a:r>
          </a:p>
        </p:txBody>
      </p:sp>
      <p:sp>
        <p:nvSpPr>
          <p:cNvPr id="4" name="Slide Number Placeholder 3">
            <a:extLst>
              <a:ext uri="{FF2B5EF4-FFF2-40B4-BE49-F238E27FC236}">
                <a16:creationId xmlns:a16="http://schemas.microsoft.com/office/drawing/2014/main" id="{7A3D7815-DE40-017F-F096-7851EC9A4ACC}"/>
              </a:ext>
            </a:extLst>
          </p:cNvPr>
          <p:cNvSpPr>
            <a:spLocks noGrp="1"/>
          </p:cNvSpPr>
          <p:nvPr>
            <p:ph type="sldNum" sz="quarter" idx="12"/>
          </p:nvPr>
        </p:nvSpPr>
        <p:spPr/>
        <p:txBody>
          <a:bodyPr/>
          <a:lstStyle/>
          <a:p>
            <a:fld id="{B5CEABB6-07DC-46E8-9B57-56EC44A396E5}" type="slidenum">
              <a:rPr lang="en-US" smtClean="0"/>
              <a:pPr/>
              <a:t>27</a:t>
            </a:fld>
            <a:endParaRPr lang="en-US" dirty="0"/>
          </a:p>
        </p:txBody>
      </p:sp>
    </p:spTree>
    <p:extLst>
      <p:ext uri="{BB962C8B-B14F-4D97-AF65-F5344CB8AC3E}">
        <p14:creationId xmlns:p14="http://schemas.microsoft.com/office/powerpoint/2010/main" val="290615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EA4B-FEC0-44C8-CD5E-D918026B78F0}"/>
              </a:ext>
            </a:extLst>
          </p:cNvPr>
          <p:cNvSpPr>
            <a:spLocks noGrp="1"/>
          </p:cNvSpPr>
          <p:nvPr>
            <p:ph type="title"/>
          </p:nvPr>
        </p:nvSpPr>
        <p:spPr>
          <a:xfrm>
            <a:off x="1122782" y="782621"/>
            <a:ext cx="9691397" cy="1120823"/>
          </a:xfrm>
        </p:spPr>
        <p:txBody>
          <a:bodyPr/>
          <a:lstStyle/>
          <a:p>
            <a:pPr algn="l"/>
            <a:r>
              <a:rPr lang="en-US" dirty="0">
                <a:solidFill>
                  <a:schemeClr val="bg1"/>
                </a:solidFill>
                <a:latin typeface="Amasis MT Pro Black" panose="02040A04050005020304" pitchFamily="18" charset="0"/>
              </a:rPr>
              <a:t> Hotma: </a:t>
            </a:r>
            <a:r>
              <a:rPr lang="en-US" sz="2800" dirty="0">
                <a:solidFill>
                  <a:schemeClr val="bg1"/>
                </a:solidFill>
                <a:latin typeface="Amasis MT Pro Black" panose="02040A04050005020304" pitchFamily="18" charset="0"/>
              </a:rPr>
              <a:t>non-section 8 programs </a:t>
            </a:r>
          </a:p>
        </p:txBody>
      </p:sp>
      <p:sp>
        <p:nvSpPr>
          <p:cNvPr id="3" name="Content Placeholder 2">
            <a:extLst>
              <a:ext uri="{FF2B5EF4-FFF2-40B4-BE49-F238E27FC236}">
                <a16:creationId xmlns:a16="http://schemas.microsoft.com/office/drawing/2014/main" id="{4323A2E4-F745-8E93-6B79-F20B58D91118}"/>
              </a:ext>
            </a:extLst>
          </p:cNvPr>
          <p:cNvSpPr>
            <a:spLocks noGrp="1"/>
          </p:cNvSpPr>
          <p:nvPr>
            <p:ph idx="1"/>
          </p:nvPr>
        </p:nvSpPr>
        <p:spPr>
          <a:xfrm>
            <a:off x="685800" y="1707089"/>
            <a:ext cx="10820400" cy="4898983"/>
          </a:xfrm>
        </p:spPr>
        <p:txBody>
          <a:bodyPr>
            <a:normAutofit/>
          </a:bodyPr>
          <a:lstStyle/>
          <a:p>
            <a:endParaRPr lang="en-US" sz="1600" dirty="0">
              <a:solidFill>
                <a:schemeClr val="bg1"/>
              </a:solidFill>
              <a:latin typeface="Amasis MT Pro Black" panose="02040A04050005020304" pitchFamily="18" charset="0"/>
            </a:endParaRPr>
          </a:p>
          <a:p>
            <a:r>
              <a:rPr lang="en-US" sz="1600" dirty="0">
                <a:solidFill>
                  <a:schemeClr val="bg1"/>
                </a:solidFill>
                <a:latin typeface="Amasis MT Pro Black" panose="02040A04050005020304" pitchFamily="18" charset="0"/>
              </a:rPr>
              <a:t>All assistance received under 479B of the HEA (Higher Education Act) by students participating in the Public Housing or non–Section 8 programs administered by MFH is excluded from income. Other student financial assistance received by the student that, either by itself or in combination with HEA (Higher Education Act) assistance, exceeds the actual covered costs is not excluded from income. Prior to the final rule, the full amount of student financial assistance paid directly to the student or to the educational institution was excluded. </a:t>
            </a:r>
          </a:p>
          <a:p>
            <a:r>
              <a:rPr lang="en-US" sz="1600" dirty="0">
                <a:solidFill>
                  <a:schemeClr val="bg1"/>
                </a:solidFill>
                <a:latin typeface="Amasis MT Pro Black" panose="02040A04050005020304" pitchFamily="18" charset="0"/>
              </a:rPr>
              <a:t>Actual covered costs included: tuition, books, supplies (including supplies and equipment to support students with learning disabilities or other disabilities), room and board, and fees required and charged to a student by an institution of higher education (as defined under section 102 of the Higher Education Act of 1965 (20 U.S.C. 1087uu)). </a:t>
            </a:r>
            <a:r>
              <a:rPr lang="en-US" sz="1600" dirty="0">
                <a:latin typeface="Amasis MT Pro Black" panose="02040A04050005020304" pitchFamily="18" charset="0"/>
              </a:rPr>
              <a:t>For a student who is not the head of household, co-head, or spouse, actual covered costs also include the reasonable and actual costs of housing while attending the institution of higher education and not residing in an assisted unit. </a:t>
            </a:r>
          </a:p>
          <a:p>
            <a:pPr marL="0" indent="0">
              <a:buNone/>
            </a:pPr>
            <a:r>
              <a:rPr lang="en-US" sz="1700" b="1" dirty="0">
                <a:solidFill>
                  <a:schemeClr val="bg1"/>
                </a:solidFill>
                <a:latin typeface="Amasis MT Pro Black" panose="02040A04050005020304" pitchFamily="18" charset="0"/>
              </a:rPr>
              <a:t>Step 1: </a:t>
            </a:r>
            <a:r>
              <a:rPr lang="en-US" sz="1700" dirty="0">
                <a:solidFill>
                  <a:schemeClr val="bg1"/>
                </a:solidFill>
                <a:latin typeface="Amasis MT Pro Black" panose="02040A04050005020304" pitchFamily="18" charset="0"/>
              </a:rPr>
              <a:t>Subtract the </a:t>
            </a:r>
            <a:r>
              <a:rPr lang="en-US" sz="1700" b="1" dirty="0">
                <a:solidFill>
                  <a:schemeClr val="bg1"/>
                </a:solidFill>
                <a:latin typeface="Amasis MT Pro Black" panose="02040A04050005020304" pitchFamily="18" charset="0"/>
              </a:rPr>
              <a:t>amount received under section 479B of the HEA</a:t>
            </a:r>
            <a:r>
              <a:rPr lang="en-US" sz="1600" dirty="0">
                <a:solidFill>
                  <a:schemeClr val="bg1"/>
                </a:solidFill>
                <a:latin typeface="Amasis MT Pro Black" panose="02040A04050005020304" pitchFamily="18" charset="0"/>
              </a:rPr>
              <a:t> (Higher Education Act)</a:t>
            </a:r>
            <a:r>
              <a:rPr lang="en-US" sz="1700" b="1" dirty="0">
                <a:solidFill>
                  <a:schemeClr val="bg1"/>
                </a:solidFill>
                <a:latin typeface="Amasis MT Pro Black" panose="02040A04050005020304" pitchFamily="18" charset="0"/>
              </a:rPr>
              <a:t> </a:t>
            </a:r>
            <a:r>
              <a:rPr lang="en-US" sz="1700" dirty="0">
                <a:solidFill>
                  <a:schemeClr val="bg1"/>
                </a:solidFill>
                <a:latin typeface="Amasis MT Pro Black" panose="02040A04050005020304" pitchFamily="18" charset="0"/>
              </a:rPr>
              <a:t>from the </a:t>
            </a:r>
            <a:r>
              <a:rPr lang="en-US" sz="1700" b="1" dirty="0">
                <a:solidFill>
                  <a:schemeClr val="bg1"/>
                </a:solidFill>
                <a:latin typeface="Amasis MT Pro Black" panose="02040A04050005020304" pitchFamily="18" charset="0"/>
              </a:rPr>
              <a:t>actual covered costs </a:t>
            </a:r>
            <a:r>
              <a:rPr lang="en-US" sz="1700" dirty="0">
                <a:solidFill>
                  <a:schemeClr val="bg1"/>
                </a:solidFill>
                <a:latin typeface="Amasis MT Pro Black" panose="02040A04050005020304" pitchFamily="18" charset="0"/>
              </a:rPr>
              <a:t>to arrive at the </a:t>
            </a:r>
            <a:r>
              <a:rPr lang="en-US" sz="1700" b="1" dirty="0">
                <a:solidFill>
                  <a:schemeClr val="bg1"/>
                </a:solidFill>
                <a:latin typeface="Amasis MT Pro Black" panose="02040A04050005020304" pitchFamily="18" charset="0"/>
              </a:rPr>
              <a:t>amount of actual covered costs exceeding section 479B assistance</a:t>
            </a:r>
            <a:r>
              <a:rPr lang="en-US" sz="1700" dirty="0">
                <a:solidFill>
                  <a:schemeClr val="bg1"/>
                </a:solidFill>
                <a:latin typeface="Amasis MT Pro Black" panose="02040A04050005020304" pitchFamily="18" charset="0"/>
              </a:rPr>
              <a:t>. 	</a:t>
            </a:r>
          </a:p>
          <a:p>
            <a:pPr marL="0" indent="0">
              <a:buNone/>
            </a:pPr>
            <a:r>
              <a:rPr lang="en-US" sz="1700" b="1" dirty="0">
                <a:solidFill>
                  <a:schemeClr val="bg1"/>
                </a:solidFill>
                <a:latin typeface="Amasis MT Pro Black" panose="02040A04050005020304" pitchFamily="18" charset="0"/>
              </a:rPr>
              <a:t>Step 2: </a:t>
            </a:r>
            <a:r>
              <a:rPr lang="en-US" sz="1700" dirty="0">
                <a:solidFill>
                  <a:schemeClr val="bg1"/>
                </a:solidFill>
                <a:latin typeface="Amasis MT Pro Black" panose="02040A04050005020304" pitchFamily="18" charset="0"/>
              </a:rPr>
              <a:t>Subtract the </a:t>
            </a:r>
            <a:r>
              <a:rPr lang="en-US" sz="1700" b="1" dirty="0">
                <a:solidFill>
                  <a:schemeClr val="bg1"/>
                </a:solidFill>
                <a:latin typeface="Amasis MT Pro Black" panose="02040A04050005020304" pitchFamily="18" charset="0"/>
              </a:rPr>
              <a:t>actual covered costs exceeding section 479B assistance </a:t>
            </a:r>
            <a:r>
              <a:rPr lang="en-US" sz="1700" dirty="0">
                <a:solidFill>
                  <a:schemeClr val="bg1"/>
                </a:solidFill>
                <a:latin typeface="Amasis MT Pro Black" panose="02040A04050005020304" pitchFamily="18" charset="0"/>
              </a:rPr>
              <a:t>from the amount of </a:t>
            </a:r>
            <a:r>
              <a:rPr lang="en-US" sz="1700" b="1" dirty="0">
                <a:solidFill>
                  <a:schemeClr val="bg1"/>
                </a:solidFill>
                <a:latin typeface="Amasis MT Pro Black" panose="02040A04050005020304" pitchFamily="18" charset="0"/>
              </a:rPr>
              <a:t>other student financial assistance </a:t>
            </a:r>
            <a:r>
              <a:rPr lang="en-US" sz="1700" dirty="0">
                <a:solidFill>
                  <a:schemeClr val="bg1"/>
                </a:solidFill>
                <a:latin typeface="Amasis MT Pro Black" panose="02040A04050005020304" pitchFamily="18" charset="0"/>
              </a:rPr>
              <a:t>to arrive at the amount of </a:t>
            </a:r>
            <a:r>
              <a:rPr lang="en-US" sz="1700" b="1" dirty="0">
                <a:solidFill>
                  <a:schemeClr val="bg1"/>
                </a:solidFill>
                <a:latin typeface="Amasis MT Pro Black" panose="02040A04050005020304" pitchFamily="18" charset="0"/>
              </a:rPr>
              <a:t>student financial assistance included in income.</a:t>
            </a:r>
            <a:r>
              <a:rPr lang="en-US" sz="1700" dirty="0">
                <a:solidFill>
                  <a:schemeClr val="bg1"/>
                </a:solidFill>
                <a:latin typeface="Amasis MT Pro Black" panose="02040A04050005020304" pitchFamily="18" charset="0"/>
              </a:rPr>
              <a:t>	</a:t>
            </a:r>
          </a:p>
          <a:p>
            <a:endParaRPr lang="en-US" sz="1400" dirty="0">
              <a:solidFill>
                <a:schemeClr val="bg1"/>
              </a:solidFill>
              <a:latin typeface="Amasis MT Pro Black" panose="02040A04050005020304" pitchFamily="18" charset="0"/>
            </a:endParaRPr>
          </a:p>
        </p:txBody>
      </p:sp>
      <p:sp>
        <p:nvSpPr>
          <p:cNvPr id="4" name="Slide Number Placeholder 3">
            <a:extLst>
              <a:ext uri="{FF2B5EF4-FFF2-40B4-BE49-F238E27FC236}">
                <a16:creationId xmlns:a16="http://schemas.microsoft.com/office/drawing/2014/main" id="{37AC272B-3206-B02E-8A23-D537BC0E97C1}"/>
              </a:ext>
            </a:extLst>
          </p:cNvPr>
          <p:cNvSpPr>
            <a:spLocks noGrp="1"/>
          </p:cNvSpPr>
          <p:nvPr>
            <p:ph type="sldNum" sz="quarter" idx="12"/>
          </p:nvPr>
        </p:nvSpPr>
        <p:spPr/>
        <p:txBody>
          <a:bodyPr/>
          <a:lstStyle/>
          <a:p>
            <a:fld id="{B5CEABB6-07DC-46E8-9B57-56EC44A396E5}" type="slidenum">
              <a:rPr lang="en-US" smtClean="0"/>
              <a:pPr/>
              <a:t>28</a:t>
            </a:fld>
            <a:endParaRPr lang="en-US" dirty="0"/>
          </a:p>
        </p:txBody>
      </p:sp>
    </p:spTree>
    <p:extLst>
      <p:ext uri="{BB962C8B-B14F-4D97-AF65-F5344CB8AC3E}">
        <p14:creationId xmlns:p14="http://schemas.microsoft.com/office/powerpoint/2010/main" val="3127071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E4FD4-813F-E046-B1F1-82A3ACD697E9}"/>
              </a:ext>
            </a:extLst>
          </p:cNvPr>
          <p:cNvSpPr>
            <a:spLocks noGrp="1"/>
          </p:cNvSpPr>
          <p:nvPr>
            <p:ph type="sldNum" sz="quarter" idx="12"/>
          </p:nvPr>
        </p:nvSpPr>
        <p:spPr/>
        <p:txBody>
          <a:bodyPr/>
          <a:lstStyle/>
          <a:p>
            <a:fld id="{B5CEABB6-07DC-46E8-9B57-56EC44A396E5}" type="slidenum">
              <a:rPr lang="en-US" smtClean="0"/>
              <a:pPr/>
              <a:t>29</a:t>
            </a:fld>
            <a:endParaRPr lang="en-US" dirty="0"/>
          </a:p>
        </p:txBody>
      </p:sp>
      <p:sp>
        <p:nvSpPr>
          <p:cNvPr id="4" name="TextBox 3">
            <a:extLst>
              <a:ext uri="{FF2B5EF4-FFF2-40B4-BE49-F238E27FC236}">
                <a16:creationId xmlns:a16="http://schemas.microsoft.com/office/drawing/2014/main" id="{9BB1A382-191B-BA90-94BE-01718555B19B}"/>
              </a:ext>
            </a:extLst>
          </p:cNvPr>
          <p:cNvSpPr txBox="1"/>
          <p:nvPr/>
        </p:nvSpPr>
        <p:spPr>
          <a:xfrm>
            <a:off x="827315" y="563562"/>
            <a:ext cx="11154746" cy="5970865"/>
          </a:xfrm>
          <a:prstGeom prst="rect">
            <a:avLst/>
          </a:prstGeom>
          <a:noFill/>
        </p:spPr>
        <p:txBody>
          <a:bodyPr wrap="square">
            <a:spAutoFit/>
          </a:bodyPr>
          <a:lstStyle/>
          <a:p>
            <a:r>
              <a:rPr lang="en-US" sz="2000" b="1" i="0" u="none" strike="noStrike" baseline="0" dirty="0">
                <a:latin typeface="Amasis MT Pro Black" panose="02040A04050005020304" pitchFamily="18" charset="0"/>
              </a:rPr>
              <a:t>Example G10: Treatment of Student Financial Assistance in Non–Section 8 Programs </a:t>
            </a:r>
          </a:p>
          <a:p>
            <a:endParaRPr lang="en-US" sz="2000" b="1" dirty="0">
              <a:solidFill>
                <a:schemeClr val="bg1"/>
              </a:solidFill>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Juan is a full-time student, and he received the following grants and scholarships to cover his first year of college: Federal Pell Grant: $25,000; University Scholarship: $15,000; Rotary Club Scholarship: $3,000. </a:t>
            </a:r>
          </a:p>
          <a:p>
            <a:r>
              <a:rPr lang="en-US" dirty="0">
                <a:solidFill>
                  <a:schemeClr val="bg1"/>
                </a:solidFill>
                <a:latin typeface="Amasis MT Pro Black" panose="02040A04050005020304" pitchFamily="18" charset="0"/>
              </a:rPr>
              <a:t>_______________________________________________________________________________________________</a:t>
            </a:r>
            <a:endParaRPr lang="en-US" sz="1800" b="0" i="0" u="none" strike="noStrike" baseline="0" dirty="0">
              <a:solidFill>
                <a:schemeClr val="bg1"/>
              </a:solidFill>
              <a:highlight>
                <a:srgbClr val="000000"/>
              </a:highlight>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Total assistance received under 479B of HEA(Higher Education Act): $25,000 (Federal Pell Grant) </a:t>
            </a:r>
          </a:p>
          <a:p>
            <a:r>
              <a:rPr lang="en-US" sz="1800" b="0" i="0" u="none" strike="noStrike" baseline="0" dirty="0">
                <a:solidFill>
                  <a:schemeClr val="bg1"/>
                </a:solidFill>
                <a:latin typeface="Amasis MT Pro Black" panose="02040A04050005020304" pitchFamily="18" charset="0"/>
              </a:rPr>
              <a:t>Total other student financial assistance received: $18,000 </a:t>
            </a:r>
          </a:p>
          <a:p>
            <a:r>
              <a:rPr lang="en-US" dirty="0">
                <a:solidFill>
                  <a:schemeClr val="bg1"/>
                </a:solidFill>
                <a:latin typeface="Amasis MT Pro Black" panose="02040A04050005020304" pitchFamily="18" charset="0"/>
              </a:rPr>
              <a:t>_______________________________________________________________________________________________</a:t>
            </a:r>
            <a:endParaRPr lang="en-US" sz="1800" b="0" i="0" u="none" strike="noStrike" baseline="0" dirty="0">
              <a:solidFill>
                <a:schemeClr val="bg1"/>
              </a:solidFill>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	Juan’s actual covered costs: $28,000 </a:t>
            </a:r>
          </a:p>
          <a:p>
            <a:r>
              <a:rPr lang="en-US" dirty="0">
                <a:solidFill>
                  <a:schemeClr val="bg1"/>
                </a:solidFill>
                <a:latin typeface="Amasis MT Pro Black" panose="02040A04050005020304" pitchFamily="18" charset="0"/>
              </a:rPr>
              <a:t>_______________________________________________________________________________________________</a:t>
            </a:r>
            <a:endParaRPr lang="en-US" sz="1800" b="0" i="0" u="none" strike="noStrike" baseline="0" dirty="0">
              <a:solidFill>
                <a:schemeClr val="bg1"/>
              </a:solidFill>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Step 1: Determine amount of actual covered costs exceeding section 479B assistance. </a:t>
            </a:r>
          </a:p>
          <a:p>
            <a:r>
              <a:rPr lang="en-US" sz="1800" b="0" i="0" u="none" strike="noStrike" baseline="0" dirty="0">
                <a:solidFill>
                  <a:schemeClr val="bg1"/>
                </a:solidFill>
                <a:latin typeface="Amasis MT Pro Black" panose="02040A04050005020304" pitchFamily="18" charset="0"/>
              </a:rPr>
              <a:t>$28,000 (actual covered costs) </a:t>
            </a:r>
            <a:r>
              <a:rPr lang="en-US" sz="1800" b="1" i="0" u="none" strike="noStrike" baseline="0" dirty="0">
                <a:solidFill>
                  <a:schemeClr val="bg1"/>
                </a:solidFill>
                <a:latin typeface="Amasis MT Pro Black" panose="02040A04050005020304" pitchFamily="18" charset="0"/>
              </a:rPr>
              <a:t>minus </a:t>
            </a:r>
            <a:r>
              <a:rPr lang="en-US" sz="1800" b="0" i="0" u="none" strike="noStrike" baseline="0" dirty="0">
                <a:solidFill>
                  <a:schemeClr val="bg1"/>
                </a:solidFill>
                <a:latin typeface="Amasis MT Pro Black" panose="02040A04050005020304" pitchFamily="18" charset="0"/>
              </a:rPr>
              <a:t>$25,000 (total assistance received under 479B of HEA</a:t>
            </a:r>
            <a:r>
              <a:rPr lang="en-US" dirty="0">
                <a:solidFill>
                  <a:schemeClr val="bg1"/>
                </a:solidFill>
                <a:latin typeface="Amasis MT Pro Black" panose="02040A04050005020304" pitchFamily="18" charset="0"/>
              </a:rPr>
              <a:t> (Higher Education Act</a:t>
            </a:r>
            <a:r>
              <a:rPr lang="en-US" sz="1800" b="0" i="0" u="none" strike="noStrike" baseline="0" dirty="0">
                <a:solidFill>
                  <a:schemeClr val="bg1"/>
                </a:solidFill>
                <a:latin typeface="Amasis MT Pro Black" panose="02040A04050005020304" pitchFamily="18" charset="0"/>
              </a:rPr>
              <a:t>) </a:t>
            </a:r>
            <a:r>
              <a:rPr lang="en-US" sz="1800" b="1" i="0" u="none" strike="noStrike" baseline="0" dirty="0">
                <a:solidFill>
                  <a:schemeClr val="bg1"/>
                </a:solidFill>
                <a:latin typeface="Amasis MT Pro Black" panose="02040A04050005020304" pitchFamily="18" charset="0"/>
              </a:rPr>
              <a:t>equals </a:t>
            </a:r>
            <a:r>
              <a:rPr lang="en-US" sz="1800" b="0" i="0" u="none" strike="noStrike" baseline="0" dirty="0">
                <a:solidFill>
                  <a:schemeClr val="bg1"/>
                </a:solidFill>
                <a:latin typeface="Amasis MT Pro Black" panose="02040A04050005020304" pitchFamily="18" charset="0"/>
              </a:rPr>
              <a:t>$3,000 </a:t>
            </a:r>
          </a:p>
          <a:p>
            <a:r>
              <a:rPr lang="en-US" dirty="0">
                <a:solidFill>
                  <a:schemeClr val="bg1"/>
                </a:solidFill>
                <a:latin typeface="Amasis MT Pro Black" panose="02040A04050005020304" pitchFamily="18" charset="0"/>
              </a:rPr>
              <a:t>______________________________________________________________________________________________</a:t>
            </a:r>
          </a:p>
          <a:p>
            <a:r>
              <a:rPr lang="en-US" sz="1800" b="0" i="0" u="none" strike="noStrike" baseline="0" dirty="0">
                <a:solidFill>
                  <a:schemeClr val="bg1"/>
                </a:solidFill>
                <a:latin typeface="Amasis MT Pro Black" panose="02040A04050005020304" pitchFamily="18" charset="0"/>
              </a:rPr>
              <a:t>	Step 2: Determine amount of student financial assistance to include in income. </a:t>
            </a:r>
          </a:p>
          <a:p>
            <a:r>
              <a:rPr lang="en-US" sz="1800" b="0" i="0" u="none" strike="noStrike" baseline="0" dirty="0">
                <a:solidFill>
                  <a:schemeClr val="bg1"/>
                </a:solidFill>
                <a:latin typeface="Amasis MT Pro Black" panose="02040A04050005020304" pitchFamily="18" charset="0"/>
              </a:rPr>
              <a:t>$18,000 (other student financial assistance received) </a:t>
            </a:r>
            <a:r>
              <a:rPr lang="en-US" sz="1800" b="1" i="0" u="none" strike="noStrike" baseline="0" dirty="0">
                <a:solidFill>
                  <a:schemeClr val="bg1"/>
                </a:solidFill>
                <a:latin typeface="Amasis MT Pro Black" panose="02040A04050005020304" pitchFamily="18" charset="0"/>
              </a:rPr>
              <a:t>minus </a:t>
            </a:r>
            <a:r>
              <a:rPr lang="en-US" sz="1800" b="0" i="0" u="none" strike="noStrike" baseline="0" dirty="0">
                <a:solidFill>
                  <a:schemeClr val="bg1"/>
                </a:solidFill>
                <a:latin typeface="Amasis MT Pro Black" panose="02040A04050005020304" pitchFamily="18" charset="0"/>
              </a:rPr>
              <a:t>$3,000 (actual covered costs exceeding section 479B assistance) </a:t>
            </a:r>
            <a:r>
              <a:rPr lang="en-US" sz="1800" b="1" i="0" u="none" strike="noStrike" baseline="0" dirty="0">
                <a:solidFill>
                  <a:schemeClr val="bg1"/>
                </a:solidFill>
                <a:latin typeface="Amasis MT Pro Black" panose="02040A04050005020304" pitchFamily="18" charset="0"/>
              </a:rPr>
              <a:t>equals </a:t>
            </a:r>
            <a:r>
              <a:rPr lang="en-US" sz="1800" b="0" i="0" u="none" strike="noStrike" baseline="0" dirty="0">
                <a:solidFill>
                  <a:schemeClr val="bg1"/>
                </a:solidFill>
                <a:latin typeface="Amasis MT Pro Black" panose="02040A04050005020304" pitchFamily="18" charset="0"/>
              </a:rPr>
              <a:t>$15,000 (if negative, then use $0) </a:t>
            </a:r>
          </a:p>
          <a:p>
            <a:r>
              <a:rPr lang="en-US" dirty="0">
                <a:solidFill>
                  <a:schemeClr val="bg1"/>
                </a:solidFill>
                <a:latin typeface="Amasis MT Pro Black" panose="02040A04050005020304" pitchFamily="18" charset="0"/>
              </a:rPr>
              <a:t>_____________________________________________________________________________________________</a:t>
            </a:r>
            <a:endParaRPr lang="en-US" sz="1800" b="0" i="0" u="none" strike="noStrike" baseline="0" dirty="0">
              <a:solidFill>
                <a:schemeClr val="bg1"/>
              </a:solidFill>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Amount of student financial assistance included in Juan’s income: $15,000 	</a:t>
            </a:r>
          </a:p>
        </p:txBody>
      </p:sp>
    </p:spTree>
    <p:extLst>
      <p:ext uri="{BB962C8B-B14F-4D97-AF65-F5344CB8AC3E}">
        <p14:creationId xmlns:p14="http://schemas.microsoft.com/office/powerpoint/2010/main" val="283857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71CB-ECFD-C603-BF98-975F401B3AFC}"/>
              </a:ext>
            </a:extLst>
          </p:cNvPr>
          <p:cNvSpPr>
            <a:spLocks noGrp="1"/>
          </p:cNvSpPr>
          <p:nvPr>
            <p:ph type="title"/>
          </p:nvPr>
        </p:nvSpPr>
        <p:spPr>
          <a:xfrm>
            <a:off x="933855" y="381000"/>
            <a:ext cx="10572345" cy="1293028"/>
          </a:xfrm>
        </p:spPr>
        <p:txBody>
          <a:bodyPr/>
          <a:lstStyle/>
          <a:p>
            <a:pPr algn="l"/>
            <a:r>
              <a:rPr lang="en-US" dirty="0" err="1">
                <a:solidFill>
                  <a:schemeClr val="bg1"/>
                </a:solidFill>
                <a:latin typeface="Amasis MT Pro Black" panose="02040A04050005020304" pitchFamily="18" charset="0"/>
              </a:rPr>
              <a:t>HoTMA</a:t>
            </a:r>
            <a:r>
              <a:rPr lang="en-US" dirty="0">
                <a:solidFill>
                  <a:schemeClr val="bg1"/>
                </a:solidFill>
                <a:latin typeface="Amasis MT Pro Black" panose="02040A04050005020304" pitchFamily="18" charset="0"/>
              </a:rPr>
              <a:t>: </a:t>
            </a:r>
            <a:r>
              <a:rPr lang="en-US" sz="2800" dirty="0">
                <a:solidFill>
                  <a:schemeClr val="bg1"/>
                </a:solidFill>
                <a:latin typeface="Amasis MT Pro Black" panose="02040A04050005020304" pitchFamily="18" charset="0"/>
              </a:rPr>
              <a:t>Household composition</a:t>
            </a:r>
          </a:p>
        </p:txBody>
      </p:sp>
      <p:sp>
        <p:nvSpPr>
          <p:cNvPr id="3" name="Content Placeholder 2">
            <a:extLst>
              <a:ext uri="{FF2B5EF4-FFF2-40B4-BE49-F238E27FC236}">
                <a16:creationId xmlns:a16="http://schemas.microsoft.com/office/drawing/2014/main" id="{70400887-F985-310B-3283-6DFC751D5924}"/>
              </a:ext>
            </a:extLst>
          </p:cNvPr>
          <p:cNvSpPr>
            <a:spLocks noGrp="1"/>
          </p:cNvSpPr>
          <p:nvPr>
            <p:ph idx="1"/>
          </p:nvPr>
        </p:nvSpPr>
        <p:spPr>
          <a:xfrm>
            <a:off x="685800" y="1922106"/>
            <a:ext cx="10820400" cy="4554894"/>
          </a:xfrm>
        </p:spPr>
        <p:txBody>
          <a:bodyPr/>
          <a:lstStyle/>
          <a:p>
            <a:r>
              <a:rPr lang="en-US" sz="1800" dirty="0">
                <a:solidFill>
                  <a:schemeClr val="bg1"/>
                </a:solidFill>
                <a:latin typeface="Amasis MT Pro Black" panose="02040A04050005020304" pitchFamily="18" charset="0"/>
              </a:rPr>
              <a:t>Foster adults/children are not considered </a:t>
            </a:r>
            <a:r>
              <a:rPr lang="en-US" sz="1800" b="1" dirty="0">
                <a:solidFill>
                  <a:schemeClr val="bg1"/>
                </a:solidFill>
                <a:latin typeface="Amasis MT Pro Black" panose="02040A04050005020304" pitchFamily="18" charset="0"/>
              </a:rPr>
              <a:t>family members </a:t>
            </a:r>
            <a:r>
              <a:rPr lang="en-US" sz="1800" dirty="0">
                <a:solidFill>
                  <a:schemeClr val="bg1"/>
                </a:solidFill>
                <a:latin typeface="Amasis MT Pro Black" panose="02040A04050005020304" pitchFamily="18" charset="0"/>
              </a:rPr>
              <a:t>and </a:t>
            </a:r>
            <a:r>
              <a:rPr lang="en-US" sz="1800" dirty="0">
                <a:latin typeface="Amasis MT Pro Black" panose="02040A04050005020304" pitchFamily="18" charset="0"/>
              </a:rPr>
              <a:t>may</a:t>
            </a:r>
            <a:r>
              <a:rPr lang="en-US" sz="1800" dirty="0">
                <a:solidFill>
                  <a:schemeClr val="bg1"/>
                </a:solidFill>
                <a:latin typeface="Amasis MT Pro Black" panose="02040A04050005020304" pitchFamily="18" charset="0"/>
              </a:rPr>
              <a:t> not be included in calculations of income for eligibility and rent determination purposes. However, foster adults/children are considered </a:t>
            </a:r>
            <a:r>
              <a:rPr lang="en-US" sz="1800" b="1" dirty="0">
                <a:solidFill>
                  <a:schemeClr val="bg1"/>
                </a:solidFill>
                <a:latin typeface="Amasis MT Pro Black" panose="02040A04050005020304" pitchFamily="18" charset="0"/>
              </a:rPr>
              <a:t>household members </a:t>
            </a:r>
            <a:r>
              <a:rPr lang="en-US" sz="1800" dirty="0">
                <a:solidFill>
                  <a:schemeClr val="bg1"/>
                </a:solidFill>
                <a:latin typeface="Amasis MT Pro Black" panose="02040A04050005020304" pitchFamily="18" charset="0"/>
              </a:rPr>
              <a:t>and </a:t>
            </a:r>
            <a:r>
              <a:rPr lang="en-US" sz="1800" dirty="0">
                <a:latin typeface="Amasis MT Pro Black" panose="02040A04050005020304" pitchFamily="18" charset="0"/>
              </a:rPr>
              <a:t>may</a:t>
            </a:r>
            <a:r>
              <a:rPr lang="en-US" sz="1800" dirty="0">
                <a:solidFill>
                  <a:schemeClr val="bg1"/>
                </a:solidFill>
                <a:latin typeface="Amasis MT Pro Black" panose="02040A04050005020304" pitchFamily="18" charset="0"/>
              </a:rPr>
              <a:t> be included when determining unit size.</a:t>
            </a:r>
          </a:p>
          <a:p>
            <a:r>
              <a:rPr lang="en-US" sz="1800" dirty="0">
                <a:solidFill>
                  <a:schemeClr val="bg1"/>
                </a:solidFill>
                <a:latin typeface="Amasis MT Pro Black" panose="02040A04050005020304" pitchFamily="18" charset="0"/>
              </a:rPr>
              <a:t>When a member of an assisted family is temporarily placed in foster care (as confirmed by the state child welfare agency), the member is still counted as a family member in the unit from which they were removed .</a:t>
            </a:r>
          </a:p>
          <a:p>
            <a:pPr marL="0" indent="0">
              <a:buNone/>
            </a:pPr>
            <a:endParaRPr lang="en-US" sz="1800" dirty="0">
              <a:solidFill>
                <a:schemeClr val="bg1"/>
              </a:solidFill>
              <a:latin typeface="Amasis MT Pro Black" panose="02040A04050005020304" pitchFamily="18" charset="0"/>
            </a:endParaRPr>
          </a:p>
          <a:p>
            <a:r>
              <a:rPr lang="en-US" sz="1800" dirty="0">
                <a:solidFill>
                  <a:schemeClr val="bg1"/>
                </a:solidFill>
                <a:latin typeface="Amasis MT Pro Black" panose="02040A04050005020304" pitchFamily="18" charset="0"/>
              </a:rPr>
              <a:t>Live-in Aide household members will continue to be excluded in calculations of income for eligibility and rent determination, if required, but will be included for purposes of determining the required unit size.</a:t>
            </a:r>
          </a:p>
          <a:p>
            <a:pPr lvl="1"/>
            <a:r>
              <a:rPr lang="en-US" sz="1600" dirty="0">
                <a:latin typeface="Amasis MT Pro Black" panose="02040A04050005020304" pitchFamily="18" charset="0"/>
              </a:rPr>
              <a:t>For example, a live-in aide may be considered for bedroom size requirements for a unit, but their income, assets and expenses would not be included for the proposes of income eligibility and rent determination, if applicable.</a:t>
            </a:r>
          </a:p>
          <a:p>
            <a:endParaRPr lang="en-US" dirty="0"/>
          </a:p>
        </p:txBody>
      </p:sp>
      <p:sp>
        <p:nvSpPr>
          <p:cNvPr id="4" name="Slide Number Placeholder 3">
            <a:extLst>
              <a:ext uri="{FF2B5EF4-FFF2-40B4-BE49-F238E27FC236}">
                <a16:creationId xmlns:a16="http://schemas.microsoft.com/office/drawing/2014/main" id="{430B42C8-D45F-A916-228C-1E1D2327C9DF}"/>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2738555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D12DDD-FA85-392D-6487-1B734A616025}"/>
              </a:ext>
            </a:extLst>
          </p:cNvPr>
          <p:cNvSpPr>
            <a:spLocks noGrp="1"/>
          </p:cNvSpPr>
          <p:nvPr>
            <p:ph type="sldNum" sz="quarter" idx="12"/>
          </p:nvPr>
        </p:nvSpPr>
        <p:spPr/>
        <p:txBody>
          <a:bodyPr/>
          <a:lstStyle/>
          <a:p>
            <a:fld id="{B5CEABB6-07DC-46E8-9B57-56EC44A396E5}" type="slidenum">
              <a:rPr lang="en-US" smtClean="0"/>
              <a:pPr/>
              <a:t>30</a:t>
            </a:fld>
            <a:endParaRPr lang="en-US" dirty="0"/>
          </a:p>
        </p:txBody>
      </p:sp>
      <p:sp>
        <p:nvSpPr>
          <p:cNvPr id="4" name="TextBox 3">
            <a:extLst>
              <a:ext uri="{FF2B5EF4-FFF2-40B4-BE49-F238E27FC236}">
                <a16:creationId xmlns:a16="http://schemas.microsoft.com/office/drawing/2014/main" id="{9BE8FE07-AD45-BA19-2516-D2BF396B7CAB}"/>
              </a:ext>
            </a:extLst>
          </p:cNvPr>
          <p:cNvSpPr txBox="1"/>
          <p:nvPr/>
        </p:nvSpPr>
        <p:spPr>
          <a:xfrm>
            <a:off x="195943" y="496241"/>
            <a:ext cx="11996057" cy="5909310"/>
          </a:xfrm>
          <a:prstGeom prst="rect">
            <a:avLst/>
          </a:prstGeom>
          <a:noFill/>
        </p:spPr>
        <p:txBody>
          <a:bodyPr wrap="square">
            <a:spAutoFit/>
          </a:bodyPr>
          <a:lstStyle/>
          <a:p>
            <a:r>
              <a:rPr lang="en-US" sz="3200" b="1" i="0" u="none" strike="noStrike" baseline="0" dirty="0">
                <a:solidFill>
                  <a:srgbClr val="000000"/>
                </a:solidFill>
                <a:latin typeface="Times New Roman" panose="02020603050405020304" pitchFamily="18" charset="0"/>
              </a:rPr>
              <a:t>    </a:t>
            </a:r>
            <a:r>
              <a:rPr lang="en-US" sz="4000" b="1" i="0" u="none" strike="noStrike" baseline="0" dirty="0">
                <a:solidFill>
                  <a:srgbClr val="000000"/>
                </a:solidFill>
                <a:latin typeface="Amasis MT Pro Black" panose="02040A04050005020304" pitchFamily="18" charset="0"/>
              </a:rPr>
              <a:t>HOTMA: </a:t>
            </a:r>
            <a:r>
              <a:rPr lang="en-US" sz="2400" b="1" i="0" u="none" strike="noStrike" baseline="0" dirty="0">
                <a:solidFill>
                  <a:srgbClr val="000000"/>
                </a:solidFill>
                <a:latin typeface="Amasis MT Pro Black" panose="02040A04050005020304" pitchFamily="18" charset="0"/>
              </a:rPr>
              <a:t>Section 8 (Including HCV and 202/8) </a:t>
            </a:r>
          </a:p>
          <a:p>
            <a:r>
              <a:rPr lang="en-US" sz="1800" b="0" i="0" u="none" strike="noStrike" baseline="0" dirty="0">
                <a:solidFill>
                  <a:srgbClr val="000000"/>
                </a:solidFill>
                <a:latin typeface="Times New Roman" panose="02020603050405020304" pitchFamily="18" charset="0"/>
              </a:rPr>
              <a:t>	</a:t>
            </a:r>
            <a:r>
              <a:rPr lang="en-US" sz="1600" b="0" i="0" u="none" strike="noStrike" baseline="0" dirty="0">
                <a:solidFill>
                  <a:schemeClr val="bg1"/>
                </a:solidFill>
                <a:latin typeface="Amasis MT Pro Black" panose="02040A04050005020304" pitchFamily="18" charset="0"/>
              </a:rPr>
              <a:t>There are distinct differences in the treatment of student financial assistance between the Section 8 program and the Public Housing and non–Section 8 programs administered by MFH due to language in the annual appropriations acts. Section 210(b) of the Consolidated Appropriations Act, 2023,G5 requires that, “for purposes of determining the eligibility of a person to receive assistance under section 8 of the United States Housing Act of 1937 (42 U.S.C. 1437f), any financial assistance (in excess of amounts received for tuition and any other required fees and charges) that an individual receives under the Higher Education Act of 1965 (20 U.S.C. 1001 et seq.), from private sources, or from an institution of higher education (as defined under section 102 of the Higher Education Act of 1965 (20 U.S.C. 1002)), shall be considered income to that individual, except for a person over the age of 23 with dependent children.” HUD interprets that “a person over the age of 23” is 24 years old. </a:t>
            </a:r>
          </a:p>
          <a:p>
            <a:endParaRPr lang="en-US" sz="1600" b="0" i="0" u="none" strike="noStrike" baseline="0" dirty="0">
              <a:solidFill>
                <a:schemeClr val="bg1"/>
              </a:solidFill>
              <a:latin typeface="Amasis MT Pro Black" panose="02040A04050005020304" pitchFamily="18" charset="0"/>
            </a:endParaRPr>
          </a:p>
          <a:p>
            <a:r>
              <a:rPr lang="en-US" sz="1600" b="0" i="0" u="none" strike="noStrike" baseline="0" dirty="0">
                <a:solidFill>
                  <a:schemeClr val="bg1"/>
                </a:solidFill>
                <a:latin typeface="Amasis MT Pro Black" panose="02040A04050005020304" pitchFamily="18" charset="0"/>
              </a:rPr>
              <a:t>	While the Consolidated Appropriations Act, 2023, language is limited to federal fiscal year 2023, this does not rule out the possibility that similar language will be included in future years’ appropriations bills. For any funds from a year where HUD’s appropriations include this Section 8 student financial assistance limitation, if the student is the head of household, co-head, or spouse and is under the age of 23 or without dependent children, then both the assistance received under 479B of the HEA</a:t>
            </a:r>
            <a:r>
              <a:rPr lang="en-US" sz="1600" dirty="0">
                <a:solidFill>
                  <a:schemeClr val="bg1"/>
                </a:solidFill>
                <a:latin typeface="Amasis MT Pro Black" panose="02040A04050005020304" pitchFamily="18" charset="0"/>
              </a:rPr>
              <a:t> (Higher Education Act)</a:t>
            </a:r>
            <a:r>
              <a:rPr lang="en-US" sz="1600" b="0" i="0" u="none" strike="noStrike" baseline="0" dirty="0">
                <a:solidFill>
                  <a:schemeClr val="bg1"/>
                </a:solidFill>
                <a:latin typeface="Amasis MT Pro Black" panose="02040A04050005020304" pitchFamily="18" charset="0"/>
              </a:rPr>
              <a:t> and other student financial assistance received by the student will be counted as income to the extent that it exceeds the total of tuition and any other required fees and charges.G6 In contrast, the student financial assistance received by a Section 8 student who is the head of household, spouse, or co-head of household and is over the age of 23 with dependent children will be treated in a manner identical to the student financial aid received by students who participate in the Public Housing and non–Section 8 programs administered by MFH. </a:t>
            </a:r>
          </a:p>
          <a:p>
            <a:endParaRPr lang="en-US" sz="1600" dirty="0">
              <a:solidFill>
                <a:schemeClr val="bg1"/>
              </a:solidFill>
              <a:latin typeface="Amasis MT Pro Black" panose="02040A04050005020304" pitchFamily="18" charset="0"/>
            </a:endParaRPr>
          </a:p>
        </p:txBody>
      </p:sp>
    </p:spTree>
    <p:extLst>
      <p:ext uri="{BB962C8B-B14F-4D97-AF65-F5344CB8AC3E}">
        <p14:creationId xmlns:p14="http://schemas.microsoft.com/office/powerpoint/2010/main" val="375910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BC3343-396B-DBD3-17E8-018DA7A85AC0}"/>
              </a:ext>
            </a:extLst>
          </p:cNvPr>
          <p:cNvSpPr>
            <a:spLocks noGrp="1"/>
          </p:cNvSpPr>
          <p:nvPr>
            <p:ph type="sldNum" sz="quarter" idx="12"/>
          </p:nvPr>
        </p:nvSpPr>
        <p:spPr/>
        <p:txBody>
          <a:bodyPr/>
          <a:lstStyle/>
          <a:p>
            <a:fld id="{B5CEABB6-07DC-46E8-9B57-56EC44A396E5}" type="slidenum">
              <a:rPr lang="en-US" smtClean="0"/>
              <a:pPr/>
              <a:t>31</a:t>
            </a:fld>
            <a:endParaRPr lang="en-US" dirty="0"/>
          </a:p>
        </p:txBody>
      </p:sp>
      <p:sp>
        <p:nvSpPr>
          <p:cNvPr id="4" name="TextBox 3">
            <a:extLst>
              <a:ext uri="{FF2B5EF4-FFF2-40B4-BE49-F238E27FC236}">
                <a16:creationId xmlns:a16="http://schemas.microsoft.com/office/drawing/2014/main" id="{32C0B2F5-D8FA-CDD9-4144-0563A9C9B0C5}"/>
              </a:ext>
            </a:extLst>
          </p:cNvPr>
          <p:cNvSpPr txBox="1"/>
          <p:nvPr/>
        </p:nvSpPr>
        <p:spPr>
          <a:xfrm>
            <a:off x="655863" y="381000"/>
            <a:ext cx="11198290" cy="707886"/>
          </a:xfrm>
          <a:prstGeom prst="rect">
            <a:avLst/>
          </a:prstGeom>
          <a:noFill/>
        </p:spPr>
        <p:txBody>
          <a:bodyPr wrap="square">
            <a:spAutoFit/>
          </a:bodyPr>
          <a:lstStyle/>
          <a:p>
            <a:r>
              <a:rPr lang="en-US" sz="4000" b="1" i="0" u="none" strike="noStrike" baseline="0" dirty="0">
                <a:solidFill>
                  <a:srgbClr val="000000"/>
                </a:solidFill>
                <a:latin typeface="Amasis MT Pro Black" panose="02040A04050005020304" pitchFamily="18" charset="0"/>
              </a:rPr>
              <a:t>HOTMA: </a:t>
            </a:r>
            <a:r>
              <a:rPr lang="en-US" sz="2400" b="1" i="0" u="none" strike="noStrike" baseline="0" dirty="0">
                <a:solidFill>
                  <a:srgbClr val="000000"/>
                </a:solidFill>
                <a:latin typeface="Amasis MT Pro Black" panose="02040A04050005020304" pitchFamily="18" charset="0"/>
              </a:rPr>
              <a:t>Section 8 (Including HCV and 202/8) </a:t>
            </a:r>
            <a:endParaRPr lang="en-US" sz="2400" b="0" i="0" u="none" strike="noStrike" baseline="0" dirty="0">
              <a:solidFill>
                <a:srgbClr val="000000"/>
              </a:solidFill>
              <a:latin typeface="Amasis MT Pro Black" panose="02040A04050005020304" pitchFamily="18" charset="0"/>
            </a:endParaRPr>
          </a:p>
        </p:txBody>
      </p:sp>
      <p:sp>
        <p:nvSpPr>
          <p:cNvPr id="6" name="TextBox 5">
            <a:extLst>
              <a:ext uri="{FF2B5EF4-FFF2-40B4-BE49-F238E27FC236}">
                <a16:creationId xmlns:a16="http://schemas.microsoft.com/office/drawing/2014/main" id="{ABBC6FEE-F72C-3318-3798-2B4AA95D0392}"/>
              </a:ext>
            </a:extLst>
          </p:cNvPr>
          <p:cNvSpPr txBox="1"/>
          <p:nvPr/>
        </p:nvSpPr>
        <p:spPr>
          <a:xfrm>
            <a:off x="408213" y="1027331"/>
            <a:ext cx="11693589" cy="5632311"/>
          </a:xfrm>
          <a:prstGeom prst="rect">
            <a:avLst/>
          </a:prstGeom>
          <a:noFill/>
        </p:spPr>
        <p:txBody>
          <a:bodyPr wrap="square">
            <a:spAutoFit/>
          </a:bodyPr>
          <a:lstStyle/>
          <a:p>
            <a:endParaRPr lang="en-US" sz="1800" b="0" i="0" u="none" strike="noStrike" baseline="0" dirty="0">
              <a:solidFill>
                <a:schemeClr val="bg1"/>
              </a:solidFill>
              <a:latin typeface="Amasis MT Pro Black" panose="02040A04050005020304" pitchFamily="18" charset="0"/>
            </a:endParaRPr>
          </a:p>
          <a:p>
            <a:r>
              <a:rPr lang="en-US" sz="1800" b="0" i="0" u="none" strike="noStrike" baseline="0" dirty="0">
                <a:solidFill>
                  <a:schemeClr val="bg1"/>
                </a:solidFill>
                <a:latin typeface="Amasis MT Pro Black" panose="02040A04050005020304" pitchFamily="18" charset="0"/>
              </a:rPr>
              <a:t>There are two steps required as part of the calculation for Section 8 students, </a:t>
            </a:r>
            <a:r>
              <a:rPr lang="en-US" sz="1800" b="0" i="0" strike="noStrike" baseline="0" dirty="0">
                <a:solidFill>
                  <a:schemeClr val="bg1"/>
                </a:solidFill>
                <a:latin typeface="Amasis MT Pro Black" panose="02040A04050005020304" pitchFamily="18" charset="0"/>
              </a:rPr>
              <a:t>the first of which is to determine the student’s </a:t>
            </a:r>
          </a:p>
          <a:p>
            <a:pPr marL="457200" indent="-457200">
              <a:buFont typeface="Wingdings" panose="05000000000000000000" pitchFamily="2" charset="2"/>
              <a:buChar char="v"/>
            </a:pPr>
            <a:r>
              <a:rPr lang="en-US" sz="2800" dirty="0">
                <a:latin typeface="Amasis MT Pro Black" panose="02040A04050005020304" pitchFamily="18" charset="0"/>
              </a:rPr>
              <a:t>R</a:t>
            </a:r>
            <a:r>
              <a:rPr lang="en-US" sz="2800" b="0" i="0" strike="noStrike" baseline="0" dirty="0">
                <a:latin typeface="Amasis MT Pro Black" panose="02040A04050005020304" pitchFamily="18" charset="0"/>
              </a:rPr>
              <a:t>elationship to the household</a:t>
            </a:r>
          </a:p>
          <a:p>
            <a:pPr marL="457200" indent="-457200">
              <a:buFont typeface="Wingdings" panose="05000000000000000000" pitchFamily="2" charset="2"/>
              <a:buChar char="v"/>
            </a:pPr>
            <a:r>
              <a:rPr lang="en-US" sz="2800" b="0" i="0" strike="noStrike" baseline="0" dirty="0">
                <a:latin typeface="Amasis MT Pro Black" panose="02040A04050005020304" pitchFamily="18" charset="0"/>
              </a:rPr>
              <a:t> Age</a:t>
            </a:r>
            <a:endParaRPr lang="en-US" sz="2800" dirty="0">
              <a:latin typeface="Amasis MT Pro Black" panose="02040A04050005020304" pitchFamily="18" charset="0"/>
            </a:endParaRPr>
          </a:p>
          <a:p>
            <a:pPr marL="457200" indent="-457200">
              <a:buFont typeface="Wingdings" panose="05000000000000000000" pitchFamily="2" charset="2"/>
              <a:buChar char="v"/>
            </a:pPr>
            <a:r>
              <a:rPr lang="en-US" sz="2800" b="0" i="0" strike="noStrike" baseline="0" dirty="0">
                <a:latin typeface="Amasis MT Pro Black" panose="02040A04050005020304" pitchFamily="18" charset="0"/>
              </a:rPr>
              <a:t>If the have Dependent children</a:t>
            </a:r>
          </a:p>
          <a:p>
            <a:r>
              <a:rPr lang="en-US" dirty="0">
                <a:solidFill>
                  <a:schemeClr val="bg1"/>
                </a:solidFill>
                <a:latin typeface="Amasis MT Pro Black" panose="02040A04050005020304" pitchFamily="18" charset="0"/>
              </a:rPr>
              <a:t>T</a:t>
            </a:r>
            <a:r>
              <a:rPr lang="en-US" sz="1800" b="0" i="0" strike="noStrike" baseline="0" dirty="0">
                <a:solidFill>
                  <a:schemeClr val="bg1"/>
                </a:solidFill>
                <a:latin typeface="Amasis MT Pro Black" panose="02040A04050005020304" pitchFamily="18" charset="0"/>
              </a:rPr>
              <a:t>he second step is to calculate whether any excess student financial assistance should be included in the family’s income.</a:t>
            </a:r>
          </a:p>
          <a:p>
            <a:r>
              <a:rPr lang="en-US" sz="1800" b="0" i="0" u="none" strike="noStrike" baseline="0" dirty="0">
                <a:solidFill>
                  <a:schemeClr val="bg1"/>
                </a:solidFill>
                <a:latin typeface="Amasis MT Pro Black" panose="02040A04050005020304" pitchFamily="18" charset="0"/>
              </a:rPr>
              <a:t> </a:t>
            </a:r>
            <a:r>
              <a:rPr lang="en-US" sz="3200" b="0" i="0" u="none" strike="noStrike" baseline="0" dirty="0">
                <a:latin typeface="Amasis MT Pro Black" panose="02040A04050005020304" pitchFamily="18" charset="0"/>
              </a:rPr>
              <a:t>If</a:t>
            </a:r>
            <a:r>
              <a:rPr lang="en-US" sz="1800" b="0" i="0" u="none" strike="noStrike" baseline="0" dirty="0">
                <a:solidFill>
                  <a:schemeClr val="bg1"/>
                </a:solidFill>
                <a:latin typeface="Amasis MT Pro Black" panose="02040A04050005020304" pitchFamily="18" charset="0"/>
              </a:rPr>
              <a:t> the student is the head of household, co-</a:t>
            </a:r>
            <a:r>
              <a:rPr lang="en-US" dirty="0">
                <a:solidFill>
                  <a:schemeClr val="bg1"/>
                </a:solidFill>
                <a:latin typeface="Amasis MT Pro Black" panose="02040A04050005020304" pitchFamily="18" charset="0"/>
              </a:rPr>
              <a:t>head, or spouse and is 23 or younger or does not have dependent children, then 479B assistance </a:t>
            </a:r>
            <a:r>
              <a:rPr lang="en-US" b="1" dirty="0">
                <a:solidFill>
                  <a:schemeClr val="bg1"/>
                </a:solidFill>
                <a:latin typeface="Amasis MT Pro Black" panose="02040A04050005020304" pitchFamily="18" charset="0"/>
              </a:rPr>
              <a:t>will </a:t>
            </a:r>
            <a:r>
              <a:rPr lang="en-US" dirty="0">
                <a:solidFill>
                  <a:schemeClr val="bg1"/>
                </a:solidFill>
                <a:latin typeface="Amasis MT Pro Black" panose="02040A04050005020304" pitchFamily="18" charset="0"/>
              </a:rPr>
              <a:t>be part of the total equation (see example G13). </a:t>
            </a:r>
          </a:p>
          <a:p>
            <a:r>
              <a:rPr lang="en-US" sz="2800" dirty="0">
                <a:latin typeface="Amasis MT Pro Black" panose="02040A04050005020304" pitchFamily="18" charset="0"/>
              </a:rPr>
              <a:t>If</a:t>
            </a:r>
            <a:r>
              <a:rPr lang="en-US" dirty="0">
                <a:solidFill>
                  <a:schemeClr val="bg1"/>
                </a:solidFill>
                <a:latin typeface="Amasis MT Pro Black" panose="02040A04050005020304" pitchFamily="18" charset="0"/>
              </a:rPr>
              <a:t> the student is over 23 with dependent children, then the calculation will be identical for Public Housing and non–Section 8 MFH students, as described above. </a:t>
            </a:r>
          </a:p>
          <a:p>
            <a:endParaRPr lang="en-US" dirty="0">
              <a:solidFill>
                <a:schemeClr val="bg1"/>
              </a:solidFill>
              <a:latin typeface="Amasis MT Pro Black" panose="02040A04050005020304" pitchFamily="18" charset="0"/>
            </a:endParaRPr>
          </a:p>
          <a:p>
            <a:r>
              <a:rPr lang="en-US" dirty="0">
                <a:solidFill>
                  <a:schemeClr val="bg1"/>
                </a:solidFill>
                <a:latin typeface="Amasis MT Pro Black" panose="02040A04050005020304" pitchFamily="18" charset="0"/>
              </a:rPr>
              <a:t>	The formula for calculating the excess amounts of financial assistance included in annual income is a one-step process of subtracting the total student financial assistance from all sources from the total tuition plus required fees and charges. The one-step calculation is illustrated in G15, below. </a:t>
            </a:r>
          </a:p>
        </p:txBody>
      </p:sp>
    </p:spTree>
    <p:extLst>
      <p:ext uri="{BB962C8B-B14F-4D97-AF65-F5344CB8AC3E}">
        <p14:creationId xmlns:p14="http://schemas.microsoft.com/office/powerpoint/2010/main" val="20682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heel(8)">
                                      <p:cBhvr>
                                        <p:cTn id="7" dur="2000"/>
                                        <p:tgtEl>
                                          <p:spTgt spid="6">
                                            <p:txEl>
                                              <p:pRg st="2" end="2"/>
                                            </p:txEl>
                                          </p:spTgt>
                                        </p:tgtEl>
                                      </p:cBhvr>
                                    </p:animEffect>
                                  </p:childTnLst>
                                </p:cTn>
                              </p:par>
                            </p:childTnLst>
                          </p:cTn>
                        </p:par>
                        <p:par>
                          <p:cTn id="8" fill="hold">
                            <p:stCondLst>
                              <p:cond delay="2000"/>
                            </p:stCondLst>
                            <p:childTnLst>
                              <p:par>
                                <p:cTn id="9" presetID="21" presetClass="entr" presetSubtype="8" fill="hold" nodeType="afterEffect">
                                  <p:stCondLst>
                                    <p:cond delay="25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wheel(8)">
                                      <p:cBhvr>
                                        <p:cTn id="11" dur="2000"/>
                                        <p:tgtEl>
                                          <p:spTgt spid="6">
                                            <p:txEl>
                                              <p:pRg st="3" end="3"/>
                                            </p:txEl>
                                          </p:spTgt>
                                        </p:tgtEl>
                                      </p:cBhvr>
                                    </p:animEffect>
                                  </p:childTnLst>
                                </p:cTn>
                              </p:par>
                            </p:childTnLst>
                          </p:cTn>
                        </p:par>
                        <p:par>
                          <p:cTn id="12" fill="hold">
                            <p:stCondLst>
                              <p:cond delay="4250"/>
                            </p:stCondLst>
                            <p:childTnLst>
                              <p:par>
                                <p:cTn id="13" presetID="21" presetClass="entr" presetSubtype="8" fill="hold" nodeType="afterEffect">
                                  <p:stCondLst>
                                    <p:cond delay="25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heel(8)">
                                      <p:cBhvr>
                                        <p:cTn id="15" dur="20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 calcmode="lin" valueType="num">
                                      <p:cBhvr>
                                        <p:cTn id="20"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 calcmode="lin" valueType="num">
                                      <p:cBhvr>
                                        <p:cTn id="27"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02F2A-82F9-F747-E53D-80825C2FA7C5}"/>
              </a:ext>
            </a:extLst>
          </p:cNvPr>
          <p:cNvSpPr>
            <a:spLocks noGrp="1"/>
          </p:cNvSpPr>
          <p:nvPr>
            <p:ph type="sldNum" sz="quarter" idx="12"/>
          </p:nvPr>
        </p:nvSpPr>
        <p:spPr/>
        <p:txBody>
          <a:bodyPr/>
          <a:lstStyle/>
          <a:p>
            <a:fld id="{B5CEABB6-07DC-46E8-9B57-56EC44A396E5}" type="slidenum">
              <a:rPr lang="en-US" smtClean="0"/>
              <a:pPr/>
              <a:t>32</a:t>
            </a:fld>
            <a:endParaRPr lang="en-US" dirty="0"/>
          </a:p>
        </p:txBody>
      </p:sp>
      <p:sp>
        <p:nvSpPr>
          <p:cNvPr id="4" name="TextBox 3">
            <a:extLst>
              <a:ext uri="{FF2B5EF4-FFF2-40B4-BE49-F238E27FC236}">
                <a16:creationId xmlns:a16="http://schemas.microsoft.com/office/drawing/2014/main" id="{E8D2E122-7BBD-3D03-AE2D-D5B1544E9F23}"/>
              </a:ext>
            </a:extLst>
          </p:cNvPr>
          <p:cNvSpPr txBox="1"/>
          <p:nvPr/>
        </p:nvSpPr>
        <p:spPr>
          <a:xfrm>
            <a:off x="139959" y="158621"/>
            <a:ext cx="11607282" cy="6309420"/>
          </a:xfrm>
          <a:prstGeom prst="rect">
            <a:avLst/>
          </a:prstGeom>
          <a:noFill/>
        </p:spPr>
        <p:txBody>
          <a:bodyPr wrap="square">
            <a:spAutoFit/>
          </a:bodyPr>
          <a:lstStyle/>
          <a:p>
            <a:r>
              <a:rPr lang="en-US" sz="1600" b="1" dirty="0">
                <a:latin typeface="Amasis MT Pro Black" panose="02040A04050005020304" pitchFamily="18" charset="0"/>
              </a:rPr>
              <a:t>Example G13: Treatment of Student Financial Assistance in Section 8 Programs</a:t>
            </a:r>
            <a:r>
              <a:rPr lang="en-US" sz="1600" dirty="0"/>
              <a:t> </a:t>
            </a:r>
          </a:p>
          <a:p>
            <a:endParaRPr lang="en-US" sz="1600" dirty="0">
              <a:latin typeface="Amasis MT Pro Black" panose="02040A04050005020304" pitchFamily="18" charset="0"/>
            </a:endParaRPr>
          </a:p>
          <a:p>
            <a:r>
              <a:rPr lang="en-US" sz="1600" b="1" dirty="0">
                <a:solidFill>
                  <a:schemeClr val="bg1"/>
                </a:solidFill>
                <a:latin typeface="Amasis MT Pro Black" panose="02040A04050005020304" pitchFamily="18" charset="0"/>
              </a:rPr>
              <a:t>Roberto is a 22-year-old full-time student without dependent children. Since Roberto is a Section 8 participant head of household who is not over 23 with dependent children, the Owner follows the Appropriations Act policy to determine if Roberto receives student financial assistance in excess of tuition from both HEA</a:t>
            </a:r>
            <a:r>
              <a:rPr lang="en-US" sz="1600" dirty="0">
                <a:solidFill>
                  <a:schemeClr val="bg1"/>
                </a:solidFill>
                <a:latin typeface="Amasis MT Pro Black" panose="02040A04050005020304" pitchFamily="18" charset="0"/>
              </a:rPr>
              <a:t> (Higher Education Act)</a:t>
            </a:r>
            <a:r>
              <a:rPr lang="en-US" sz="1600" b="1" dirty="0">
                <a:solidFill>
                  <a:schemeClr val="bg1"/>
                </a:solidFill>
                <a:latin typeface="Amasis MT Pro Black" panose="02040A04050005020304" pitchFamily="18" charset="0"/>
              </a:rPr>
              <a:t> and other sources. Roberto received the following amounts to cover his first year of college: Federal Pell Grant: $12,000; University Scholarship: $22,000; City Scholarship: $3,000. </a:t>
            </a:r>
          </a:p>
          <a:p>
            <a:r>
              <a:rPr lang="en-US" sz="1600" b="1" dirty="0">
                <a:solidFill>
                  <a:schemeClr val="bg1"/>
                </a:solidFill>
                <a:latin typeface="Amasis MT Pro Black" panose="02040A04050005020304" pitchFamily="18" charset="0"/>
              </a:rPr>
              <a:t>________________________________________________________________________________________</a:t>
            </a:r>
          </a:p>
          <a:p>
            <a:r>
              <a:rPr lang="en-US" sz="1600" b="1" dirty="0">
                <a:solidFill>
                  <a:schemeClr val="bg1"/>
                </a:solidFill>
                <a:latin typeface="Amasis MT Pro Black" panose="02040A04050005020304" pitchFamily="18" charset="0"/>
              </a:rPr>
              <a:t>Total assistance received under 479B of HEA</a:t>
            </a:r>
            <a:r>
              <a:rPr lang="en-US" sz="1600" dirty="0">
                <a:solidFill>
                  <a:schemeClr val="bg1"/>
                </a:solidFill>
                <a:latin typeface="Amasis MT Pro Black" panose="02040A04050005020304" pitchFamily="18" charset="0"/>
              </a:rPr>
              <a:t> (Higher Education Act) </a:t>
            </a:r>
            <a:r>
              <a:rPr lang="en-US" sz="1600" b="1" dirty="0">
                <a:solidFill>
                  <a:schemeClr val="bg1"/>
                </a:solidFill>
                <a:latin typeface="Amasis MT Pro Black" panose="02040A04050005020304" pitchFamily="18" charset="0"/>
              </a:rPr>
              <a:t>: $12,000 (Federal Pell Grant) </a:t>
            </a:r>
          </a:p>
          <a:p>
            <a:endParaRPr lang="en-US" sz="1600" b="1" dirty="0">
              <a:solidFill>
                <a:schemeClr val="bg1"/>
              </a:solidFill>
              <a:latin typeface="Amasis MT Pro Black" panose="02040A04050005020304" pitchFamily="18" charset="0"/>
            </a:endParaRPr>
          </a:p>
          <a:p>
            <a:r>
              <a:rPr lang="en-US" sz="1600" b="1" dirty="0">
                <a:solidFill>
                  <a:schemeClr val="bg1"/>
                </a:solidFill>
                <a:latin typeface="Amasis MT Pro Black" panose="02040A04050005020304" pitchFamily="18" charset="0"/>
              </a:rPr>
              <a:t>Total other student financial assistance received: $25,000 </a:t>
            </a:r>
          </a:p>
          <a:p>
            <a:endParaRPr lang="en-US" sz="1600" b="1" dirty="0">
              <a:solidFill>
                <a:schemeClr val="bg1"/>
              </a:solidFill>
              <a:latin typeface="Amasis MT Pro Black" panose="02040A04050005020304" pitchFamily="18" charset="0"/>
            </a:endParaRPr>
          </a:p>
          <a:p>
            <a:r>
              <a:rPr lang="en-US" sz="1600" b="1" dirty="0">
                <a:solidFill>
                  <a:schemeClr val="bg1"/>
                </a:solidFill>
                <a:latin typeface="Amasis MT Pro Black" panose="02040A04050005020304" pitchFamily="18" charset="0"/>
              </a:rPr>
              <a:t>Total student financial assistance from all sources: $37,000 </a:t>
            </a:r>
          </a:p>
          <a:p>
            <a:r>
              <a:rPr lang="en-US" sz="1600" b="1" dirty="0">
                <a:solidFill>
                  <a:schemeClr val="bg1"/>
                </a:solidFill>
                <a:latin typeface="Amasis MT Pro Black" panose="02040A04050005020304" pitchFamily="18" charset="0"/>
              </a:rPr>
              <a:t>________________________________________________________________________________________</a:t>
            </a:r>
          </a:p>
          <a:p>
            <a:r>
              <a:rPr lang="en-US" sz="1600" b="1" dirty="0">
                <a:solidFill>
                  <a:schemeClr val="bg1"/>
                </a:solidFill>
                <a:latin typeface="Amasis MT Pro Black" panose="02040A04050005020304" pitchFamily="18" charset="0"/>
              </a:rPr>
              <a:t>Total tuition + required fees and charges: $27,000 </a:t>
            </a:r>
          </a:p>
          <a:p>
            <a:r>
              <a:rPr lang="en-US" sz="1600" b="1" dirty="0">
                <a:solidFill>
                  <a:schemeClr val="bg1"/>
                </a:solidFill>
                <a:latin typeface="Amasis MT Pro Black" panose="02040A04050005020304" pitchFamily="18" charset="0"/>
              </a:rPr>
              <a:t>________________________________________________________________________________________</a:t>
            </a:r>
          </a:p>
          <a:p>
            <a:r>
              <a:rPr lang="en-US" sz="1600" b="1" dirty="0">
                <a:solidFill>
                  <a:schemeClr val="bg1"/>
                </a:solidFill>
                <a:latin typeface="Amasis MT Pro Black" panose="02040A04050005020304" pitchFamily="18" charset="0"/>
              </a:rPr>
              <a:t>Subtract the total cost of tuition + required fees and charges from the total amount of student financial assistance: $37,000 – $27,000 = $10,000 </a:t>
            </a:r>
          </a:p>
          <a:p>
            <a:r>
              <a:rPr lang="en-US" sz="1600" b="1" dirty="0">
                <a:solidFill>
                  <a:schemeClr val="bg1"/>
                </a:solidFill>
                <a:latin typeface="Amasis MT Pro Black" panose="02040A04050005020304" pitchFamily="18" charset="0"/>
              </a:rPr>
              <a:t>____________________________________________________________________________________________________</a:t>
            </a:r>
            <a:br>
              <a:rPr lang="en-US" sz="1600" b="1" dirty="0">
                <a:solidFill>
                  <a:schemeClr val="bg1"/>
                </a:solidFill>
                <a:latin typeface="Amasis MT Pro Black" panose="02040A04050005020304" pitchFamily="18" charset="0"/>
              </a:rPr>
            </a:br>
            <a:r>
              <a:rPr lang="en-US" sz="1600" b="1" dirty="0">
                <a:solidFill>
                  <a:schemeClr val="bg1"/>
                </a:solidFill>
                <a:latin typeface="Amasis MT Pro Black" panose="02040A04050005020304" pitchFamily="18" charset="0"/>
              </a:rPr>
              <a:t>The total amount of student financial assistance from all sources received by Roberto exceeds the total amount of tuition and required fees and charges. </a:t>
            </a:r>
          </a:p>
          <a:p>
            <a:r>
              <a:rPr lang="en-US" sz="1600" b="1" dirty="0">
                <a:solidFill>
                  <a:schemeClr val="bg1"/>
                </a:solidFill>
                <a:latin typeface="Amasis MT Pro Black" panose="02040A04050005020304" pitchFamily="18" charset="0"/>
              </a:rPr>
              <a:t>____________________________________________________________________________________________________</a:t>
            </a:r>
          </a:p>
          <a:p>
            <a:r>
              <a:rPr lang="en-US" sz="1600" b="1" dirty="0">
                <a:solidFill>
                  <a:schemeClr val="bg1"/>
                </a:solidFill>
                <a:latin typeface="Amasis MT Pro Black" panose="02040A04050005020304" pitchFamily="18" charset="0"/>
              </a:rPr>
              <a:t>Excess student financial assistance: $10,000 </a:t>
            </a:r>
          </a:p>
          <a:p>
            <a:r>
              <a:rPr lang="en-US" sz="1600" b="1" dirty="0">
                <a:solidFill>
                  <a:schemeClr val="bg1"/>
                </a:solidFill>
                <a:latin typeface="Amasis MT Pro Black" panose="02040A04050005020304" pitchFamily="18" charset="0"/>
              </a:rPr>
              <a:t>____________________________________________________________________________________________________</a:t>
            </a:r>
          </a:p>
          <a:p>
            <a:r>
              <a:rPr lang="en-US" sz="1600" b="1" dirty="0">
                <a:solidFill>
                  <a:schemeClr val="bg1"/>
                </a:solidFill>
                <a:latin typeface="Amasis MT Pro Black" panose="02040A04050005020304" pitchFamily="18" charset="0"/>
              </a:rPr>
              <a:t>Amount of student financial assistance included in Roberto’s income: $10,000</a:t>
            </a:r>
          </a:p>
        </p:txBody>
      </p:sp>
    </p:spTree>
    <p:extLst>
      <p:ext uri="{BB962C8B-B14F-4D97-AF65-F5344CB8AC3E}">
        <p14:creationId xmlns:p14="http://schemas.microsoft.com/office/powerpoint/2010/main" val="367674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12F020-7C40-9F51-F5ED-20454651925A}"/>
              </a:ext>
            </a:extLst>
          </p:cNvPr>
          <p:cNvSpPr>
            <a:spLocks noGrp="1"/>
          </p:cNvSpPr>
          <p:nvPr>
            <p:ph type="sldNum" sz="quarter" idx="12"/>
          </p:nvPr>
        </p:nvSpPr>
        <p:spPr/>
        <p:txBody>
          <a:bodyPr/>
          <a:lstStyle/>
          <a:p>
            <a:fld id="{B5CEABB6-07DC-46E8-9B57-56EC44A396E5}" type="slidenum">
              <a:rPr lang="en-US" smtClean="0"/>
              <a:pPr/>
              <a:t>33</a:t>
            </a:fld>
            <a:endParaRPr lang="en-US" dirty="0"/>
          </a:p>
        </p:txBody>
      </p:sp>
      <p:sp>
        <p:nvSpPr>
          <p:cNvPr id="4" name="TextBox 3">
            <a:extLst>
              <a:ext uri="{FF2B5EF4-FFF2-40B4-BE49-F238E27FC236}">
                <a16:creationId xmlns:a16="http://schemas.microsoft.com/office/drawing/2014/main" id="{109CF791-E75B-2A52-3FEA-72F4DB410CB9}"/>
              </a:ext>
            </a:extLst>
          </p:cNvPr>
          <p:cNvSpPr txBox="1"/>
          <p:nvPr/>
        </p:nvSpPr>
        <p:spPr>
          <a:xfrm>
            <a:off x="345233" y="381000"/>
            <a:ext cx="11737909" cy="6155531"/>
          </a:xfrm>
          <a:prstGeom prst="rect">
            <a:avLst/>
          </a:prstGeom>
          <a:noFill/>
        </p:spPr>
        <p:txBody>
          <a:bodyPr wrap="square">
            <a:spAutoFit/>
          </a:bodyPr>
          <a:lstStyle/>
          <a:p>
            <a:r>
              <a:rPr lang="en-US" sz="2000" b="1" dirty="0">
                <a:latin typeface="Amasis MT Pro Black" panose="02040A04050005020304" pitchFamily="18" charset="0"/>
              </a:rPr>
              <a:t>Example G14: Treatment of Student Financial Assistance in Section 8 Programs </a:t>
            </a:r>
          </a:p>
          <a:p>
            <a:endParaRPr lang="en-US" dirty="0"/>
          </a:p>
          <a:p>
            <a:r>
              <a:rPr lang="en-US" sz="1600" dirty="0">
                <a:solidFill>
                  <a:schemeClr val="bg1"/>
                </a:solidFill>
                <a:latin typeface="Amasis MT Pro Black" panose="02040A04050005020304" pitchFamily="18" charset="0"/>
              </a:rPr>
              <a:t>Cedric is a 28-year-old head of household and a full-time student with a 5-year-old daughter and a 9- year-old son who are his dependents. The Owner will follow the rules under § 5.609(b)(9) (the same as for non–Section 8 programs) as described in the previous section. Cedric received the following amounts to cover his first year of college: Teach Grant: $8,000; Federal Pell Grant: $3,000; College Scholarship: $6,000. </a:t>
            </a:r>
          </a:p>
          <a:p>
            <a:r>
              <a:rPr lang="en-US" sz="1600" dirty="0">
                <a:solidFill>
                  <a:schemeClr val="bg1"/>
                </a:solidFill>
                <a:latin typeface="Amasis MT Pro Black" panose="02040A04050005020304" pitchFamily="18" charset="0"/>
              </a:rPr>
              <a:t>_________________________________________________________________________________________________________________</a:t>
            </a:r>
          </a:p>
          <a:p>
            <a:r>
              <a:rPr lang="en-US" sz="1600" dirty="0">
                <a:solidFill>
                  <a:schemeClr val="bg1"/>
                </a:solidFill>
                <a:latin typeface="Amasis MT Pro Black" panose="02040A04050005020304" pitchFamily="18" charset="0"/>
              </a:rPr>
              <a:t>Total assistance received under 479B of HEA: $11,000 (Teach Grant plus Federal Pell Grant) </a:t>
            </a:r>
          </a:p>
          <a:p>
            <a:endParaRPr lang="en-US" sz="1600" dirty="0">
              <a:solidFill>
                <a:schemeClr val="bg1"/>
              </a:solidFill>
              <a:latin typeface="Amasis MT Pro Black" panose="02040A04050005020304" pitchFamily="18" charset="0"/>
            </a:endParaRPr>
          </a:p>
          <a:p>
            <a:r>
              <a:rPr lang="en-US" sz="1600" dirty="0">
                <a:solidFill>
                  <a:schemeClr val="bg1"/>
                </a:solidFill>
                <a:latin typeface="Amasis MT Pro Black" panose="02040A04050005020304" pitchFamily="18" charset="0"/>
              </a:rPr>
              <a:t>Total other student financial assistance received: $6,000.</a:t>
            </a:r>
          </a:p>
          <a:p>
            <a:r>
              <a:rPr lang="en-US" sz="1600" dirty="0">
                <a:solidFill>
                  <a:schemeClr val="bg1"/>
                </a:solidFill>
                <a:latin typeface="Amasis MT Pro Black" panose="02040A04050005020304" pitchFamily="18" charset="0"/>
              </a:rPr>
              <a:t>_________________________________________________________________________________________________________________</a:t>
            </a:r>
          </a:p>
          <a:p>
            <a:r>
              <a:rPr lang="en-US" sz="1600" dirty="0">
                <a:solidFill>
                  <a:schemeClr val="bg1"/>
                </a:solidFill>
                <a:latin typeface="Amasis MT Pro Black" panose="02040A04050005020304" pitchFamily="18" charset="0"/>
              </a:rPr>
              <a:t>Total tuition + required fees and charges: $26,000 </a:t>
            </a:r>
          </a:p>
          <a:p>
            <a:r>
              <a:rPr lang="en-US" sz="1600" dirty="0">
                <a:solidFill>
                  <a:schemeClr val="bg1"/>
                </a:solidFill>
                <a:latin typeface="Amasis MT Pro Black" panose="02040A04050005020304" pitchFamily="18" charset="0"/>
              </a:rPr>
              <a:t>_________________________________________________________________________________________________________________</a:t>
            </a:r>
          </a:p>
          <a:p>
            <a:r>
              <a:rPr lang="en-US" sz="1600" dirty="0">
                <a:solidFill>
                  <a:schemeClr val="bg1"/>
                </a:solidFill>
                <a:latin typeface="Amasis MT Pro Black" panose="02040A04050005020304" pitchFamily="18" charset="0"/>
              </a:rPr>
              <a:t>Step 1: Determine amount of tuition plus required fees exceeding 479B assistance. $26,000 (total tuition + required fees and charges) minus $11,000 (total assistance received under 479B of HEA (Higher Education Act) equals $15,000 </a:t>
            </a:r>
          </a:p>
          <a:p>
            <a:endParaRPr lang="en-US" sz="1600" dirty="0">
              <a:solidFill>
                <a:schemeClr val="bg1"/>
              </a:solidFill>
              <a:latin typeface="Amasis MT Pro Black" panose="02040A04050005020304" pitchFamily="18" charset="0"/>
            </a:endParaRPr>
          </a:p>
          <a:p>
            <a:r>
              <a:rPr lang="en-US" sz="1600" dirty="0">
                <a:solidFill>
                  <a:schemeClr val="bg1"/>
                </a:solidFill>
                <a:latin typeface="Amasis MT Pro Black" panose="02040A04050005020304" pitchFamily="18" charset="0"/>
              </a:rPr>
              <a:t>Step 2: Determine amount of student financial assistance to include in income. $6,000 (other student financial assistance received) minus $15,000 (amount of tuition + required fees and charges exceeding 479B assistance) equals –$9,000 (if negative, then use $0) </a:t>
            </a:r>
          </a:p>
          <a:p>
            <a:r>
              <a:rPr lang="en-US" sz="1600" dirty="0">
                <a:solidFill>
                  <a:schemeClr val="bg1"/>
                </a:solidFill>
                <a:latin typeface="Amasis MT Pro Black" panose="02040A04050005020304" pitchFamily="18" charset="0"/>
              </a:rPr>
              <a:t>_________________________________________________________________________________________________________________</a:t>
            </a:r>
          </a:p>
          <a:p>
            <a:r>
              <a:rPr lang="en-US" sz="1600" dirty="0">
                <a:solidFill>
                  <a:schemeClr val="bg1"/>
                </a:solidFill>
                <a:latin typeface="Amasis MT Pro Black" panose="02040A04050005020304" pitchFamily="18" charset="0"/>
              </a:rPr>
              <a:t>The amount of other student financial assistance received by Cedric does not exceed the total amount of tuition and required fees and charges. Excess student financial assistance: $0 Amount of student financial assistance included in Cedric’s income: $0</a:t>
            </a:r>
          </a:p>
        </p:txBody>
      </p:sp>
    </p:spTree>
    <p:extLst>
      <p:ext uri="{BB962C8B-B14F-4D97-AF65-F5344CB8AC3E}">
        <p14:creationId xmlns:p14="http://schemas.microsoft.com/office/powerpoint/2010/main" val="3549371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40BC9-7A76-761D-2D5D-158C7E8323D2}"/>
              </a:ext>
            </a:extLst>
          </p:cNvPr>
          <p:cNvSpPr>
            <a:spLocks noGrp="1"/>
          </p:cNvSpPr>
          <p:nvPr>
            <p:ph type="sldNum" sz="quarter" idx="12"/>
          </p:nvPr>
        </p:nvSpPr>
        <p:spPr/>
        <p:txBody>
          <a:bodyPr/>
          <a:lstStyle/>
          <a:p>
            <a:fld id="{B5CEABB6-07DC-46E8-9B57-56EC44A396E5}" type="slidenum">
              <a:rPr lang="en-US" smtClean="0"/>
              <a:pPr/>
              <a:t>34</a:t>
            </a:fld>
            <a:endParaRPr lang="en-US" dirty="0"/>
          </a:p>
        </p:txBody>
      </p:sp>
      <p:sp>
        <p:nvSpPr>
          <p:cNvPr id="4" name="TextBox 3">
            <a:extLst>
              <a:ext uri="{FF2B5EF4-FFF2-40B4-BE49-F238E27FC236}">
                <a16:creationId xmlns:a16="http://schemas.microsoft.com/office/drawing/2014/main" id="{5259636E-6D2F-3128-48A8-ECA83CF4BBA5}"/>
              </a:ext>
            </a:extLst>
          </p:cNvPr>
          <p:cNvSpPr txBox="1"/>
          <p:nvPr/>
        </p:nvSpPr>
        <p:spPr>
          <a:xfrm>
            <a:off x="631372" y="1121688"/>
            <a:ext cx="11560628" cy="4801314"/>
          </a:xfrm>
          <a:prstGeom prst="rect">
            <a:avLst/>
          </a:prstGeom>
          <a:noFill/>
        </p:spPr>
        <p:txBody>
          <a:bodyPr wrap="square">
            <a:spAutoFit/>
          </a:bodyPr>
          <a:lstStyle/>
          <a:p>
            <a:pPr algn="ctr"/>
            <a:r>
              <a:rPr lang="en-US" sz="1800" b="1" i="0" u="none" strike="noStrike" baseline="0" dirty="0">
                <a:latin typeface="Amasis MT Pro Black" panose="02040A04050005020304" pitchFamily="18" charset="0"/>
              </a:rPr>
              <a:t>Example G15: Treatment of Student Financial Assistance in Section 8 Programs</a:t>
            </a:r>
          </a:p>
          <a:p>
            <a:endParaRPr lang="en-US" sz="1800" b="1"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 </a:t>
            </a:r>
            <a:r>
              <a:rPr lang="en-US" sz="1800" b="0" i="0" u="none" strike="noStrike" baseline="0" dirty="0">
                <a:solidFill>
                  <a:srgbClr val="000000"/>
                </a:solidFill>
                <a:latin typeface="Amasis MT Pro Black" panose="02040A04050005020304" pitchFamily="18" charset="0"/>
              </a:rPr>
              <a:t>Angel is a 38-year-old full time student, head of household, without dependent children. Since Angel does not have dependent children, the Appropriations Act policy does not apply, and </a:t>
            </a:r>
            <a:r>
              <a:rPr lang="en-US" sz="1800" b="0" i="0" u="none" strike="noStrike" baseline="0">
                <a:solidFill>
                  <a:srgbClr val="000000"/>
                </a:solidFill>
                <a:latin typeface="Amasis MT Pro Black" panose="02040A04050005020304" pitchFamily="18" charset="0"/>
              </a:rPr>
              <a:t>the Owner </a:t>
            </a:r>
            <a:r>
              <a:rPr lang="en-US" sz="1800" b="0" i="0" u="none" strike="noStrike" baseline="0" dirty="0">
                <a:latin typeface="Amasis MT Pro Black" panose="02040A04050005020304" pitchFamily="18" charset="0"/>
              </a:rPr>
              <a:t>may</a:t>
            </a:r>
            <a:r>
              <a:rPr lang="en-US" sz="1800" b="0" i="0" u="none" strike="noStrike" baseline="0" dirty="0">
                <a:solidFill>
                  <a:srgbClr val="000000"/>
                </a:solidFill>
                <a:latin typeface="Amasis MT Pro Black" panose="02040A04050005020304" pitchFamily="18" charset="0"/>
              </a:rPr>
              <a:t> include assistance received under 479B of the HEA</a:t>
            </a:r>
            <a:r>
              <a:rPr lang="en-US" dirty="0">
                <a:solidFill>
                  <a:schemeClr val="bg1"/>
                </a:solidFill>
                <a:latin typeface="Amasis MT Pro Black" panose="02040A04050005020304" pitchFamily="18" charset="0"/>
              </a:rPr>
              <a:t> (Higher Education Act)</a:t>
            </a:r>
            <a:r>
              <a:rPr lang="en-US" sz="1800" b="0" i="0" u="none" strike="noStrike" baseline="0" dirty="0">
                <a:solidFill>
                  <a:srgbClr val="000000"/>
                </a:solidFill>
                <a:latin typeface="Amasis MT Pro Black" panose="02040A04050005020304" pitchFamily="18" charset="0"/>
              </a:rPr>
              <a:t> as part of the excess student financial aid calculation. Angel received the following amounts to cover her first year of college: Perkins Loan: $8,000. </a:t>
            </a:r>
          </a:p>
          <a:p>
            <a:r>
              <a:rPr lang="en-US" dirty="0">
                <a:solidFill>
                  <a:srgbClr val="000000"/>
                </a:solidFill>
                <a:latin typeface="Amasis MT Pro Black" panose="02040A04050005020304" pitchFamily="18" charset="0"/>
              </a:rPr>
              <a:t>_______________________________________________________________________________________</a:t>
            </a:r>
            <a:r>
              <a:rPr lang="en-US" sz="1800" b="0" i="0" u="none" strike="noStrike" baseline="0" dirty="0">
                <a:solidFill>
                  <a:srgbClr val="000000"/>
                </a:solidFill>
                <a:latin typeface="Amasis MT Pro Black" panose="02040A04050005020304" pitchFamily="18" charset="0"/>
              </a:rPr>
              <a:t>	</a:t>
            </a:r>
          </a:p>
          <a:p>
            <a:r>
              <a:rPr lang="en-US" sz="1800" b="0" i="0" u="none" strike="noStrike" baseline="0" dirty="0">
                <a:solidFill>
                  <a:srgbClr val="000000"/>
                </a:solidFill>
                <a:latin typeface="Amasis MT Pro Black" panose="02040A04050005020304" pitchFamily="18" charset="0"/>
              </a:rPr>
              <a:t>Total assistance received under 479B of HEA</a:t>
            </a:r>
            <a:r>
              <a:rPr lang="en-US" dirty="0">
                <a:solidFill>
                  <a:schemeClr val="bg1"/>
                </a:solidFill>
                <a:latin typeface="Amasis MT Pro Black" panose="02040A04050005020304" pitchFamily="18" charset="0"/>
              </a:rPr>
              <a:t> (Higher Education Act) </a:t>
            </a:r>
            <a:r>
              <a:rPr lang="en-US" sz="1800" b="0" i="0" u="none" strike="noStrike" baseline="0" dirty="0">
                <a:solidFill>
                  <a:srgbClr val="000000"/>
                </a:solidFill>
                <a:latin typeface="Amasis MT Pro Black" panose="02040A04050005020304" pitchFamily="18" charset="0"/>
              </a:rPr>
              <a:t>: $8,000 (Perkins Loan) 	Total tuition + other fees and charges: $6,200</a:t>
            </a:r>
          </a:p>
          <a:p>
            <a:r>
              <a:rPr lang="en-US" dirty="0">
                <a:solidFill>
                  <a:srgbClr val="000000"/>
                </a:solidFill>
                <a:latin typeface="Amasis MT Pro Black" panose="02040A04050005020304" pitchFamily="18" charset="0"/>
              </a:rPr>
              <a:t>_______________________________________________________________________________________</a:t>
            </a:r>
            <a:r>
              <a:rPr lang="en-US" sz="1800" b="0" i="0" u="none" strike="noStrike" baseline="0" dirty="0">
                <a:solidFill>
                  <a:srgbClr val="000000"/>
                </a:solidFill>
                <a:latin typeface="Amasis MT Pro Black" panose="02040A04050005020304" pitchFamily="18" charset="0"/>
              </a:rPr>
              <a:t> 	</a:t>
            </a:r>
          </a:p>
          <a:p>
            <a:r>
              <a:rPr lang="en-US" sz="1800" b="0" i="0" u="none" strike="noStrike" baseline="0" dirty="0">
                <a:solidFill>
                  <a:srgbClr val="000000"/>
                </a:solidFill>
                <a:latin typeface="Amasis MT Pro Black" panose="02040A04050005020304" pitchFamily="18" charset="0"/>
              </a:rPr>
              <a:t>Determine whether the amount of student financial assistance, including 479B assistance, exceeds the total of tuition + required fees and charges: $8,000 – $6,200 = $1,800</a:t>
            </a:r>
          </a:p>
          <a:p>
            <a:r>
              <a:rPr lang="en-US" dirty="0">
                <a:solidFill>
                  <a:srgbClr val="000000"/>
                </a:solidFill>
                <a:latin typeface="Amasis MT Pro Black" panose="02040A04050005020304" pitchFamily="18" charset="0"/>
              </a:rPr>
              <a:t>______________________________________________________________________________________</a:t>
            </a:r>
            <a:r>
              <a:rPr lang="en-US" sz="1800" b="0" i="0" u="none" strike="noStrike" baseline="0" dirty="0">
                <a:solidFill>
                  <a:srgbClr val="000000"/>
                </a:solidFill>
                <a:latin typeface="Amasis MT Pro Black" panose="02040A04050005020304" pitchFamily="18" charset="0"/>
              </a:rPr>
              <a:t> 	</a:t>
            </a:r>
          </a:p>
          <a:p>
            <a:r>
              <a:rPr lang="en-US" sz="1800" b="0" i="0" u="none" strike="noStrike" baseline="0" dirty="0">
                <a:solidFill>
                  <a:srgbClr val="000000"/>
                </a:solidFill>
                <a:latin typeface="Amasis MT Pro Black" panose="02040A04050005020304" pitchFamily="18" charset="0"/>
              </a:rPr>
              <a:t>Excess student financial assistance: $1,800 	</a:t>
            </a:r>
          </a:p>
          <a:p>
            <a:r>
              <a:rPr lang="en-US" dirty="0">
                <a:solidFill>
                  <a:srgbClr val="000000"/>
                </a:solidFill>
                <a:latin typeface="Amasis MT Pro Black" panose="02040A04050005020304" pitchFamily="18" charset="0"/>
              </a:rPr>
              <a:t>______________________________________________________________________________________</a:t>
            </a:r>
            <a:endParaRPr lang="en-US" sz="1800" b="0" i="0" u="none" strike="noStrike" baseline="0" dirty="0">
              <a:solidFill>
                <a:srgbClr val="000000"/>
              </a:solidFill>
              <a:latin typeface="Amasis MT Pro Black" panose="02040A04050005020304" pitchFamily="18" charset="0"/>
            </a:endParaRPr>
          </a:p>
          <a:p>
            <a:r>
              <a:rPr lang="en-US" sz="1800" b="0" i="0" u="none" strike="noStrike" baseline="0" dirty="0">
                <a:solidFill>
                  <a:srgbClr val="000000"/>
                </a:solidFill>
                <a:latin typeface="Amasis MT Pro Black" panose="02040A04050005020304" pitchFamily="18" charset="0"/>
              </a:rPr>
              <a:t>Amount of student financial assistance included in Angel’s income: $1,800 	</a:t>
            </a:r>
          </a:p>
        </p:txBody>
      </p:sp>
    </p:spTree>
    <p:extLst>
      <p:ext uri="{BB962C8B-B14F-4D97-AF65-F5344CB8AC3E}">
        <p14:creationId xmlns:p14="http://schemas.microsoft.com/office/powerpoint/2010/main" val="4091376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5DB2-65DB-09A7-68D7-DB63B1F8CBF0}"/>
              </a:ext>
            </a:extLst>
          </p:cNvPr>
          <p:cNvSpPr>
            <a:spLocks noGrp="1"/>
          </p:cNvSpPr>
          <p:nvPr>
            <p:ph type="title"/>
          </p:nvPr>
        </p:nvSpPr>
        <p:spPr>
          <a:xfrm>
            <a:off x="149290" y="764373"/>
            <a:ext cx="11356910" cy="1293028"/>
          </a:xfrm>
        </p:spPr>
        <p:txBody>
          <a:bodyPr/>
          <a:lstStyle/>
          <a:p>
            <a:pPr algn="ctr"/>
            <a:r>
              <a:rPr lang="en-US" dirty="0">
                <a:solidFill>
                  <a:schemeClr val="bg1"/>
                </a:solidFill>
                <a:latin typeface="Amasis MT Pro Black" panose="02040A04050005020304" pitchFamily="18" charset="0"/>
              </a:rPr>
              <a:t>Hotma: self - employment</a:t>
            </a:r>
          </a:p>
        </p:txBody>
      </p:sp>
      <p:sp>
        <p:nvSpPr>
          <p:cNvPr id="3" name="Content Placeholder 2">
            <a:extLst>
              <a:ext uri="{FF2B5EF4-FFF2-40B4-BE49-F238E27FC236}">
                <a16:creationId xmlns:a16="http://schemas.microsoft.com/office/drawing/2014/main" id="{20B77259-9D62-B82D-0807-E58A9F120188}"/>
              </a:ext>
            </a:extLst>
          </p:cNvPr>
          <p:cNvSpPr>
            <a:spLocks noGrp="1"/>
          </p:cNvSpPr>
          <p:nvPr>
            <p:ph idx="1"/>
          </p:nvPr>
        </p:nvSpPr>
        <p:spPr>
          <a:xfrm>
            <a:off x="149290" y="2194560"/>
            <a:ext cx="11356910" cy="4402183"/>
          </a:xfrm>
        </p:spPr>
        <p:txBody>
          <a:bodyPr>
            <a:normAutofit/>
          </a:bodyPr>
          <a:lstStyle/>
          <a:p>
            <a:pPr marL="0" indent="0">
              <a:buNone/>
            </a:pPr>
            <a:r>
              <a:rPr lang="en-US" sz="2400" dirty="0">
                <a:latin typeface="Amasis MT Pro Black" panose="02040A04050005020304" pitchFamily="18" charset="0"/>
              </a:rPr>
              <a:t> G19: </a:t>
            </a:r>
            <a:r>
              <a:rPr lang="en-US" sz="2000" dirty="0">
                <a:latin typeface="Amasis MT Pro Black" panose="02040A04050005020304" pitchFamily="18" charset="0"/>
              </a:rPr>
              <a:t>Gross Income from Self-Employment or Operation of a Business</a:t>
            </a:r>
            <a:br>
              <a:rPr lang="en-US" sz="2400" dirty="0">
                <a:latin typeface="Amasis MT Pro Black" panose="02040A04050005020304" pitchFamily="18" charset="0"/>
              </a:rPr>
            </a:br>
            <a:endParaRPr lang="en-US" sz="2400" dirty="0">
              <a:latin typeface="Amasis MT Pro Black" panose="02040A04050005020304" pitchFamily="18" charset="0"/>
            </a:endParaRPr>
          </a:p>
          <a:p>
            <a:pPr marL="0" indent="0">
              <a:buNone/>
            </a:pPr>
            <a:r>
              <a:rPr lang="en-US" sz="2400" b="1" dirty="0">
                <a:solidFill>
                  <a:schemeClr val="bg1"/>
                </a:solidFill>
                <a:latin typeface="Amasis MT Pro Black" panose="02040A04050005020304" pitchFamily="18" charset="0"/>
              </a:rPr>
              <a:t>Summary:</a:t>
            </a:r>
            <a:r>
              <a:rPr lang="en-US" sz="2400" dirty="0">
                <a:solidFill>
                  <a:schemeClr val="bg1"/>
                </a:solidFill>
                <a:latin typeface="Amasis MT Pro Black" panose="02040A04050005020304" pitchFamily="18" charset="0"/>
              </a:rPr>
              <a:t> </a:t>
            </a:r>
            <a:r>
              <a:rPr lang="en-US" sz="2000" dirty="0">
                <a:solidFill>
                  <a:schemeClr val="bg1"/>
                </a:solidFill>
                <a:latin typeface="Amasis MT Pro Black" panose="02040A04050005020304" pitchFamily="18" charset="0"/>
              </a:rPr>
              <a:t>The gross income received by a family through self-employment or the operation of a business is excluded from income. Gross income is all income amounts received into the business, prior to the deduction of business expenses. To determine the amount of business or self-employment income included in a family’s annual income, the net income of the business </a:t>
            </a:r>
            <a:r>
              <a:rPr lang="en-US" sz="2000" dirty="0">
                <a:latin typeface="Amasis MT Pro Black" panose="02040A04050005020304" pitchFamily="18" charset="0"/>
              </a:rPr>
              <a:t>may</a:t>
            </a:r>
            <a:r>
              <a:rPr lang="en-US" sz="2000" dirty="0">
                <a:solidFill>
                  <a:schemeClr val="bg1"/>
                </a:solidFill>
                <a:latin typeface="Amasis MT Pro Black" panose="02040A04050005020304" pitchFamily="18" charset="0"/>
              </a:rPr>
              <a:t> first be determined.</a:t>
            </a:r>
          </a:p>
          <a:p>
            <a:pPr marL="0" indent="0">
              <a:buNone/>
            </a:pPr>
            <a:r>
              <a:rPr lang="en-US" sz="2000" dirty="0">
                <a:solidFill>
                  <a:schemeClr val="bg1"/>
                </a:solidFill>
                <a:latin typeface="Amasis MT Pro Black" panose="02040A04050005020304" pitchFamily="18" charset="0"/>
              </a:rPr>
              <a:t> Net income is the “gross income amount minus business expenses” that allows the business to operate.</a:t>
            </a:r>
          </a:p>
          <a:p>
            <a:pPr marL="0" indent="0">
              <a:buNone/>
            </a:pPr>
            <a:r>
              <a:rPr lang="en-US" sz="2000" dirty="0">
                <a:solidFill>
                  <a:schemeClr val="bg1"/>
                </a:solidFill>
                <a:latin typeface="Amasis MT Pro Black" panose="02040A04050005020304" pitchFamily="18" charset="0"/>
              </a:rPr>
              <a:t> </a:t>
            </a:r>
            <a:r>
              <a:rPr lang="en-US" sz="2000" dirty="0">
                <a:latin typeface="Amasis MT Pro Black" panose="02040A04050005020304" pitchFamily="18" charset="0"/>
              </a:rPr>
              <a:t>The net income from self-employment or the operation of a business is considered income.</a:t>
            </a:r>
            <a:endParaRPr lang="en-US" sz="2000" dirty="0"/>
          </a:p>
        </p:txBody>
      </p:sp>
      <p:sp>
        <p:nvSpPr>
          <p:cNvPr id="4" name="Slide Number Placeholder 3">
            <a:extLst>
              <a:ext uri="{FF2B5EF4-FFF2-40B4-BE49-F238E27FC236}">
                <a16:creationId xmlns:a16="http://schemas.microsoft.com/office/drawing/2014/main" id="{C8801CED-8511-F8D9-E905-E36A29CB24B9}"/>
              </a:ext>
            </a:extLst>
          </p:cNvPr>
          <p:cNvSpPr>
            <a:spLocks noGrp="1"/>
          </p:cNvSpPr>
          <p:nvPr>
            <p:ph type="sldNum" sz="quarter" idx="12"/>
          </p:nvPr>
        </p:nvSpPr>
        <p:spPr/>
        <p:txBody>
          <a:bodyPr/>
          <a:lstStyle/>
          <a:p>
            <a:fld id="{B5CEABB6-07DC-46E8-9B57-56EC44A396E5}" type="slidenum">
              <a:rPr lang="en-US" smtClean="0"/>
              <a:pPr/>
              <a:t>35</a:t>
            </a:fld>
            <a:endParaRPr lang="en-US" dirty="0"/>
          </a:p>
        </p:txBody>
      </p:sp>
    </p:spTree>
    <p:extLst>
      <p:ext uri="{BB962C8B-B14F-4D97-AF65-F5344CB8AC3E}">
        <p14:creationId xmlns:p14="http://schemas.microsoft.com/office/powerpoint/2010/main" val="164190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D6A9-B754-B22C-9C28-BAED448A2078}"/>
              </a:ext>
            </a:extLst>
          </p:cNvPr>
          <p:cNvSpPr>
            <a:spLocks noGrp="1"/>
          </p:cNvSpPr>
          <p:nvPr>
            <p:ph type="title"/>
          </p:nvPr>
        </p:nvSpPr>
        <p:spPr>
          <a:xfrm>
            <a:off x="685800" y="264695"/>
            <a:ext cx="10638453" cy="650541"/>
          </a:xfrm>
          <a:solidFill>
            <a:schemeClr val="accent1"/>
          </a:solidFill>
        </p:spPr>
        <p:txBody>
          <a:bodyPr/>
          <a:lstStyle/>
          <a:p>
            <a:pPr algn="ctr"/>
            <a:r>
              <a:rPr lang="en-US" dirty="0">
                <a:solidFill>
                  <a:schemeClr val="bg1"/>
                </a:solidFill>
                <a:latin typeface="Amasis MT Pro Black" panose="02040A04050005020304" pitchFamily="18" charset="0"/>
              </a:rPr>
              <a:t>Hotma:</a:t>
            </a:r>
            <a:r>
              <a:rPr lang="en-US" sz="3200" dirty="0">
                <a:solidFill>
                  <a:schemeClr val="bg1"/>
                </a:solidFill>
                <a:latin typeface="Amasis MT Pro Black" panose="02040A04050005020304" pitchFamily="18" charset="0"/>
              </a:rPr>
              <a:t> Verification hierarchy</a:t>
            </a:r>
          </a:p>
        </p:txBody>
      </p:sp>
      <p:sp>
        <p:nvSpPr>
          <p:cNvPr id="3" name="Content Placeholder 2">
            <a:extLst>
              <a:ext uri="{FF2B5EF4-FFF2-40B4-BE49-F238E27FC236}">
                <a16:creationId xmlns:a16="http://schemas.microsoft.com/office/drawing/2014/main" id="{A41E68D5-3339-C80C-FC81-9ED645F3866D}"/>
              </a:ext>
            </a:extLst>
          </p:cNvPr>
          <p:cNvSpPr>
            <a:spLocks noGrp="1"/>
          </p:cNvSpPr>
          <p:nvPr>
            <p:ph idx="1"/>
          </p:nvPr>
        </p:nvSpPr>
        <p:spPr>
          <a:xfrm>
            <a:off x="419240" y="1031541"/>
            <a:ext cx="11160050" cy="5561764"/>
          </a:xfrm>
        </p:spPr>
        <p:txBody>
          <a:bodyPr>
            <a:normAutofit/>
          </a:bodyPr>
          <a:lstStyle/>
          <a:p>
            <a:pPr marL="0" indent="0">
              <a:buNone/>
            </a:pPr>
            <a:r>
              <a:rPr lang="en-US" sz="1900" dirty="0">
                <a:solidFill>
                  <a:schemeClr val="bg1"/>
                </a:solidFill>
                <a:latin typeface="Amasis MT Pro Black" panose="02040A04050005020304" pitchFamily="18" charset="0"/>
              </a:rPr>
              <a:t>HUD developed a hierarchy that describes verification documentation from </a:t>
            </a:r>
            <a:r>
              <a:rPr lang="en-US" sz="1900" i="1" dirty="0">
                <a:solidFill>
                  <a:schemeClr val="bg1"/>
                </a:solidFill>
                <a:latin typeface="Amasis MT Pro Black" panose="02040A04050005020304" pitchFamily="18" charset="0"/>
              </a:rPr>
              <a:t>most</a:t>
            </a:r>
            <a:r>
              <a:rPr lang="en-US" sz="1900" dirty="0">
                <a:solidFill>
                  <a:schemeClr val="bg1"/>
                </a:solidFill>
                <a:latin typeface="Amasis MT Pro Black" panose="02040A04050005020304" pitchFamily="18" charset="0"/>
              </a:rPr>
              <a:t> acceptable to </a:t>
            </a:r>
            <a:r>
              <a:rPr lang="en-US" sz="1900" i="1" dirty="0">
                <a:solidFill>
                  <a:schemeClr val="bg1"/>
                </a:solidFill>
                <a:latin typeface="Amasis MT Pro Black" panose="02040A04050005020304" pitchFamily="18" charset="0"/>
              </a:rPr>
              <a:t>least</a:t>
            </a:r>
            <a:r>
              <a:rPr lang="en-US" sz="1900" dirty="0">
                <a:solidFill>
                  <a:schemeClr val="bg1"/>
                </a:solidFill>
                <a:latin typeface="Amasis MT Pro Black" panose="02040A04050005020304" pitchFamily="18" charset="0"/>
              </a:rPr>
              <a:t> acceptable.</a:t>
            </a:r>
            <a:br>
              <a:rPr lang="en-US" sz="1900" dirty="0">
                <a:solidFill>
                  <a:schemeClr val="bg1"/>
                </a:solidFill>
                <a:latin typeface="Amasis MT Pro Black" panose="02040A04050005020304" pitchFamily="18" charset="0"/>
              </a:rPr>
            </a:br>
            <a:endParaRPr lang="en-US" sz="800" dirty="0">
              <a:solidFill>
                <a:schemeClr val="bg1"/>
              </a:solidFill>
              <a:latin typeface="Amasis MT Pro Black" panose="02040A04050005020304" pitchFamily="18" charset="0"/>
            </a:endParaRPr>
          </a:p>
          <a:p>
            <a:r>
              <a:rPr lang="en-US" sz="1900" dirty="0">
                <a:latin typeface="Amasis MT Pro Black" panose="02040A04050005020304" pitchFamily="18" charset="0"/>
              </a:rPr>
              <a:t>Level 6 </a:t>
            </a:r>
            <a:r>
              <a:rPr lang="en-US" sz="1900" dirty="0">
                <a:solidFill>
                  <a:schemeClr val="bg1"/>
                </a:solidFill>
                <a:latin typeface="Amasis MT Pro Black" panose="02040A04050005020304" pitchFamily="18" charset="0"/>
              </a:rPr>
              <a:t>- Enterprise Income Verification (EIV). EIV is </a:t>
            </a:r>
            <a:r>
              <a:rPr lang="en-US" sz="1900" dirty="0">
                <a:latin typeface="Amasis MT Pro Black" panose="02040A04050005020304" pitchFamily="18" charset="0"/>
              </a:rPr>
              <a:t>not allowed </a:t>
            </a:r>
            <a:r>
              <a:rPr lang="en-US" sz="1900" dirty="0">
                <a:solidFill>
                  <a:schemeClr val="bg1"/>
                </a:solidFill>
                <a:latin typeface="Amasis MT Pro Black" panose="02040A04050005020304" pitchFamily="18" charset="0"/>
              </a:rPr>
              <a:t>in the Housing Credit Program.</a:t>
            </a:r>
            <a:br>
              <a:rPr lang="en-US" sz="1900" dirty="0">
                <a:solidFill>
                  <a:schemeClr val="bg1"/>
                </a:solidFill>
                <a:latin typeface="Amasis MT Pro Black" panose="02040A04050005020304" pitchFamily="18" charset="0"/>
              </a:rPr>
            </a:br>
            <a:endParaRPr lang="en-US" sz="1900" dirty="0">
              <a:solidFill>
                <a:schemeClr val="bg1"/>
              </a:solidFill>
              <a:latin typeface="Amasis MT Pro Black" panose="02040A04050005020304" pitchFamily="18" charset="0"/>
            </a:endParaRPr>
          </a:p>
          <a:p>
            <a:r>
              <a:rPr lang="en-US" sz="1900" dirty="0">
                <a:latin typeface="Amasis MT Pro Black" panose="02040A04050005020304" pitchFamily="18" charset="0"/>
              </a:rPr>
              <a:t>Level 5 </a:t>
            </a:r>
            <a:r>
              <a:rPr lang="en-US" sz="1900" dirty="0">
                <a:solidFill>
                  <a:schemeClr val="bg1"/>
                </a:solidFill>
                <a:latin typeface="Amasis MT Pro Black" panose="02040A04050005020304" pitchFamily="18" charset="0"/>
              </a:rPr>
              <a:t>- Upfront Income Verification (UIV) using non-EIV, web-based state benefit systems such as The Work Number, truv, Finicity, Experian, Plaid, and Argyte.</a:t>
            </a:r>
            <a:br>
              <a:rPr lang="en-US" sz="1900" dirty="0">
                <a:solidFill>
                  <a:schemeClr val="bg1"/>
                </a:solidFill>
                <a:latin typeface="Amasis MT Pro Black" panose="02040A04050005020304" pitchFamily="18" charset="0"/>
              </a:rPr>
            </a:br>
            <a:endParaRPr lang="en-US" sz="1900" dirty="0">
              <a:solidFill>
                <a:schemeClr val="bg1"/>
              </a:solidFill>
              <a:latin typeface="Amasis MT Pro Black" panose="02040A04050005020304" pitchFamily="18" charset="0"/>
            </a:endParaRPr>
          </a:p>
          <a:p>
            <a:r>
              <a:rPr lang="en-US" sz="1900" dirty="0">
                <a:latin typeface="Amasis MT Pro Black" panose="02040A04050005020304" pitchFamily="18" charset="0"/>
              </a:rPr>
              <a:t>Level 4 </a:t>
            </a:r>
            <a:r>
              <a:rPr lang="en-US" sz="1900" dirty="0">
                <a:solidFill>
                  <a:schemeClr val="bg1"/>
                </a:solidFill>
                <a:latin typeface="Amasis MT Pro Black" panose="02040A04050005020304" pitchFamily="18" charset="0"/>
              </a:rPr>
              <a:t>- Written, third-party verification from the source, also known as </a:t>
            </a:r>
            <a:r>
              <a:rPr lang="en-US" sz="1900" dirty="0">
                <a:latin typeface="Amasis MT Pro Black" panose="02040A04050005020304" pitchFamily="18" charset="0"/>
              </a:rPr>
              <a:t>“tenant-provided verification”</a:t>
            </a:r>
            <a:r>
              <a:rPr lang="en-US" sz="1900" dirty="0">
                <a:solidFill>
                  <a:schemeClr val="bg1"/>
                </a:solidFill>
                <a:latin typeface="Amasis MT Pro Black" panose="02040A04050005020304" pitchFamily="18" charset="0"/>
              </a:rPr>
              <a:t>.</a:t>
            </a:r>
            <a:r>
              <a:rPr lang="en-US" sz="1900" dirty="0">
                <a:latin typeface="Amasis MT Pro Black" panose="02040A04050005020304" pitchFamily="18" charset="0"/>
              </a:rPr>
              <a:t>  </a:t>
            </a:r>
            <a:r>
              <a:rPr lang="en-US" sz="1900" dirty="0">
                <a:solidFill>
                  <a:schemeClr val="bg1"/>
                </a:solidFill>
                <a:latin typeface="Amasis MT Pro Black" panose="02040A04050005020304" pitchFamily="18" charset="0"/>
              </a:rPr>
              <a:t>Some examples are Self-Employment, Go Fund Me accounts, Veterans Benefits, Pay Stubs (required minimum of 2 current and consecutive), Letter of Hire, SSA Benefits Letter, and Bank Statement. The Owner must document in the tenant file why third-party verification was not available from Level 5.</a:t>
            </a:r>
          </a:p>
          <a:p>
            <a:pPr lvl="1"/>
            <a:r>
              <a:rPr lang="en-US" sz="1800" dirty="0">
                <a:latin typeface="Amasis MT Pro Black" panose="02040A04050005020304" pitchFamily="18" charset="0"/>
              </a:rPr>
              <a:t>When verification of assets is required, Owners are required to obtain a minimum of one statement that reflects the current balance of banking/financial accounts.</a:t>
            </a:r>
          </a:p>
          <a:p>
            <a:endParaRPr lang="en-US" sz="1800"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C7FCE94-0BB6-8B34-4385-D20DF7D47ED3}"/>
              </a:ext>
            </a:extLst>
          </p:cNvPr>
          <p:cNvSpPr>
            <a:spLocks noGrp="1"/>
          </p:cNvSpPr>
          <p:nvPr>
            <p:ph type="sldNum" sz="quarter" idx="12"/>
          </p:nvPr>
        </p:nvSpPr>
        <p:spPr/>
        <p:txBody>
          <a:bodyPr/>
          <a:lstStyle/>
          <a:p>
            <a:fld id="{B5CEABB6-07DC-46E8-9B57-56EC44A396E5}" type="slidenum">
              <a:rPr lang="en-US" smtClean="0"/>
              <a:pPr/>
              <a:t>36</a:t>
            </a:fld>
            <a:endParaRPr lang="en-US" dirty="0"/>
          </a:p>
        </p:txBody>
      </p:sp>
    </p:spTree>
    <p:extLst>
      <p:ext uri="{BB962C8B-B14F-4D97-AF65-F5344CB8AC3E}">
        <p14:creationId xmlns:p14="http://schemas.microsoft.com/office/powerpoint/2010/main" val="432890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E659-B3D5-A0FA-41DE-024C995B50B1}"/>
              </a:ext>
            </a:extLst>
          </p:cNvPr>
          <p:cNvSpPr>
            <a:spLocks noGrp="1"/>
          </p:cNvSpPr>
          <p:nvPr>
            <p:ph type="title"/>
          </p:nvPr>
        </p:nvSpPr>
        <p:spPr>
          <a:xfrm>
            <a:off x="1122784" y="470709"/>
            <a:ext cx="10339873" cy="774765"/>
          </a:xfrm>
          <a:solidFill>
            <a:schemeClr val="accent1"/>
          </a:solidFill>
        </p:spPr>
        <p:txBody>
          <a:bodyPr/>
          <a:lstStyle/>
          <a:p>
            <a:r>
              <a:rPr lang="en-US" dirty="0">
                <a:solidFill>
                  <a:schemeClr val="bg1"/>
                </a:solidFill>
                <a:latin typeface="Amasis MT Pro Black" panose="02040A04050005020304" pitchFamily="18" charset="0"/>
              </a:rPr>
              <a:t>Hotma: </a:t>
            </a:r>
            <a:r>
              <a:rPr lang="en-US" sz="3200" dirty="0">
                <a:solidFill>
                  <a:schemeClr val="bg1"/>
                </a:solidFill>
                <a:latin typeface="Amasis MT Pro Black" panose="02040A04050005020304" pitchFamily="18" charset="0"/>
              </a:rPr>
              <a:t>verification hierarchy</a:t>
            </a:r>
          </a:p>
        </p:txBody>
      </p:sp>
      <p:sp>
        <p:nvSpPr>
          <p:cNvPr id="3" name="Content Placeholder 2">
            <a:extLst>
              <a:ext uri="{FF2B5EF4-FFF2-40B4-BE49-F238E27FC236}">
                <a16:creationId xmlns:a16="http://schemas.microsoft.com/office/drawing/2014/main" id="{096A3789-1883-DBDE-8BAE-7771284A60F0}"/>
              </a:ext>
            </a:extLst>
          </p:cNvPr>
          <p:cNvSpPr>
            <a:spLocks noGrp="1"/>
          </p:cNvSpPr>
          <p:nvPr>
            <p:ph idx="1"/>
          </p:nvPr>
        </p:nvSpPr>
        <p:spPr>
          <a:xfrm>
            <a:off x="685800" y="1436914"/>
            <a:ext cx="10820400" cy="5215813"/>
          </a:xfrm>
        </p:spPr>
        <p:txBody>
          <a:bodyPr>
            <a:normAutofit lnSpcReduction="10000"/>
          </a:bodyPr>
          <a:lstStyle/>
          <a:p>
            <a:r>
              <a:rPr lang="en-US" sz="2000" dirty="0">
                <a:latin typeface="Amasis MT Pro Black" panose="02040A04050005020304" pitchFamily="18" charset="0"/>
              </a:rPr>
              <a:t>Level 3 </a:t>
            </a:r>
            <a:r>
              <a:rPr lang="en-US" sz="2000" dirty="0">
                <a:solidFill>
                  <a:schemeClr val="bg1"/>
                </a:solidFill>
                <a:latin typeface="Amasis MT Pro Black" panose="02040A04050005020304" pitchFamily="18" charset="0"/>
              </a:rPr>
              <a:t>– Written, Traditional Third-Party Verification: The form is completed by the third party by hand (in writing or typeset). Owners send the form directly to the third-party source by mail, fax, or email. The Owners </a:t>
            </a:r>
            <a:r>
              <a:rPr lang="en-US" sz="2000" dirty="0">
                <a:latin typeface="Amasis MT Pro Black" panose="02040A04050005020304" pitchFamily="18" charset="0"/>
              </a:rPr>
              <a:t>may</a:t>
            </a:r>
            <a:r>
              <a:rPr lang="en-US" sz="2000" dirty="0">
                <a:solidFill>
                  <a:schemeClr val="bg1"/>
                </a:solidFill>
                <a:latin typeface="Amasis MT Pro Black" panose="02040A04050005020304" pitchFamily="18" charset="0"/>
              </a:rPr>
              <a:t> document in the tenant file why third-party verification was not available from Levels 5 and 4.</a:t>
            </a:r>
          </a:p>
          <a:p>
            <a:endParaRPr lang="en-US" sz="2000" dirty="0">
              <a:solidFill>
                <a:schemeClr val="bg1"/>
              </a:solidFill>
              <a:latin typeface="Amasis MT Pro Black" panose="02040A04050005020304" pitchFamily="18" charset="0"/>
            </a:endParaRPr>
          </a:p>
          <a:p>
            <a:r>
              <a:rPr lang="en-US" sz="2000" dirty="0">
                <a:latin typeface="Amasis MT Pro Black" panose="02040A04050005020304" pitchFamily="18" charset="0"/>
              </a:rPr>
              <a:t>Level 2 </a:t>
            </a:r>
            <a:r>
              <a:rPr lang="en-US" sz="2000" dirty="0">
                <a:solidFill>
                  <a:schemeClr val="bg1"/>
                </a:solidFill>
                <a:latin typeface="Amasis MT Pro Black" panose="02040A04050005020304" pitchFamily="18" charset="0"/>
              </a:rPr>
              <a:t>– Oral Third-Party Verification: This verification method is commonly used when the independent source does not respond to the Owner’s faxed, mailed, or e-mailed request for information in a reasonable time frame (e.g., 10 business days). The Owner </a:t>
            </a:r>
            <a:r>
              <a:rPr lang="en-US" sz="2000" dirty="0">
                <a:latin typeface="Amasis MT Pro Black" panose="02040A04050005020304" pitchFamily="18" charset="0"/>
              </a:rPr>
              <a:t>may</a:t>
            </a:r>
            <a:r>
              <a:rPr lang="en-US" sz="2000" dirty="0">
                <a:solidFill>
                  <a:schemeClr val="bg1"/>
                </a:solidFill>
                <a:latin typeface="Amasis MT Pro Black" panose="02040A04050005020304" pitchFamily="18" charset="0"/>
              </a:rPr>
              <a:t> document in the tenant file why third-party verification was not available from Levels 5 through 3.</a:t>
            </a:r>
          </a:p>
          <a:p>
            <a:pPr marL="0" indent="0">
              <a:buNone/>
            </a:pPr>
            <a:r>
              <a:rPr lang="en-US" sz="2000" dirty="0">
                <a:solidFill>
                  <a:schemeClr val="bg1"/>
                </a:solidFill>
                <a:latin typeface="Amasis MT Pro Black" panose="02040A04050005020304" pitchFamily="18" charset="0"/>
              </a:rPr>
              <a:t> </a:t>
            </a:r>
          </a:p>
          <a:p>
            <a:r>
              <a:rPr lang="en-US" sz="2000" b="1" dirty="0">
                <a:latin typeface="Amasis MT Pro Black" panose="02040A04050005020304" pitchFamily="18" charset="0"/>
              </a:rPr>
              <a:t>Level 1 </a:t>
            </a:r>
            <a:r>
              <a:rPr lang="en-US" sz="2000" b="1" dirty="0">
                <a:solidFill>
                  <a:schemeClr val="bg1"/>
                </a:solidFill>
                <a:latin typeface="Amasis MT Pro Black" panose="02040A04050005020304" pitchFamily="18" charset="0"/>
              </a:rPr>
              <a:t>– Self-Certification Non-Third-Party Verification:   </a:t>
            </a:r>
            <a:r>
              <a:rPr lang="en-US" sz="2000" dirty="0">
                <a:solidFill>
                  <a:schemeClr val="bg1"/>
                </a:solidFill>
                <a:latin typeface="Amasis MT Pro Black" panose="02040A04050005020304" pitchFamily="18" charset="0"/>
              </a:rPr>
              <a:t>The tenant submits a signed statement of reported income and/or expenses to the Owner. The Owner </a:t>
            </a:r>
            <a:r>
              <a:rPr lang="en-US" sz="2000" dirty="0">
                <a:latin typeface="Amasis MT Pro Black" panose="02040A04050005020304" pitchFamily="18" charset="0"/>
              </a:rPr>
              <a:t>may</a:t>
            </a:r>
            <a:r>
              <a:rPr lang="en-US" sz="2000" dirty="0">
                <a:solidFill>
                  <a:schemeClr val="bg1"/>
                </a:solidFill>
                <a:latin typeface="Amasis MT Pro Black" panose="02040A04050005020304" pitchFamily="18" charset="0"/>
              </a:rPr>
              <a:t> document in the tenant file why third-party verification was not available.</a:t>
            </a:r>
          </a:p>
          <a:p>
            <a:pPr lvl="1"/>
            <a:r>
              <a:rPr lang="en-US" sz="1800" dirty="0">
                <a:latin typeface="Amasis MT Pro Black" panose="02040A04050005020304" pitchFamily="18" charset="0"/>
              </a:rPr>
              <a:t>HUD does not require that a self-certification be notarized; however, HUD recommends including language on any self-certification to ensure the certifier understands the consequences of knowingly providing false information.</a:t>
            </a:r>
          </a:p>
          <a:p>
            <a:endParaRPr lang="en-US" dirty="0"/>
          </a:p>
        </p:txBody>
      </p:sp>
      <p:sp>
        <p:nvSpPr>
          <p:cNvPr id="4" name="Slide Number Placeholder 3">
            <a:extLst>
              <a:ext uri="{FF2B5EF4-FFF2-40B4-BE49-F238E27FC236}">
                <a16:creationId xmlns:a16="http://schemas.microsoft.com/office/drawing/2014/main" id="{54C57EA4-95B4-D352-9123-89D5E4CE1A85}"/>
              </a:ext>
            </a:extLst>
          </p:cNvPr>
          <p:cNvSpPr>
            <a:spLocks noGrp="1"/>
          </p:cNvSpPr>
          <p:nvPr>
            <p:ph type="sldNum" sz="quarter" idx="12"/>
          </p:nvPr>
        </p:nvSpPr>
        <p:spPr/>
        <p:txBody>
          <a:bodyPr/>
          <a:lstStyle/>
          <a:p>
            <a:fld id="{B5CEABB6-07DC-46E8-9B57-56EC44A396E5}" type="slidenum">
              <a:rPr lang="en-US" smtClean="0"/>
              <a:pPr/>
              <a:t>37</a:t>
            </a:fld>
            <a:endParaRPr lang="en-US" dirty="0"/>
          </a:p>
        </p:txBody>
      </p:sp>
    </p:spTree>
    <p:extLst>
      <p:ext uri="{BB962C8B-B14F-4D97-AF65-F5344CB8AC3E}">
        <p14:creationId xmlns:p14="http://schemas.microsoft.com/office/powerpoint/2010/main" val="394113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0D4-4D95-5C79-E307-A93269CB2825}"/>
              </a:ext>
            </a:extLst>
          </p:cNvPr>
          <p:cNvSpPr>
            <a:spLocks noGrp="1"/>
          </p:cNvSpPr>
          <p:nvPr>
            <p:ph type="title"/>
          </p:nvPr>
        </p:nvSpPr>
        <p:spPr>
          <a:xfrm>
            <a:off x="762001" y="896112"/>
            <a:ext cx="6589150" cy="1315243"/>
          </a:xfrm>
        </p:spPr>
        <p:txBody>
          <a:bodyPr>
            <a:normAutofit fontScale="90000"/>
          </a:bodyPr>
          <a:lstStyle/>
          <a:p>
            <a:pPr algn="ctr"/>
            <a:r>
              <a:rPr lang="en-US" sz="5400" dirty="0">
                <a:solidFill>
                  <a:schemeClr val="bg1"/>
                </a:solidFill>
                <a:latin typeface="Amasis MT Pro Black" panose="02040A04050005020304" pitchFamily="18" charset="0"/>
              </a:rPr>
              <a:t>Hotma</a:t>
            </a:r>
            <a:br>
              <a:rPr lang="en-US" dirty="0">
                <a:solidFill>
                  <a:schemeClr val="bg1"/>
                </a:solidFill>
                <a:latin typeface="Amasis MT Pro Black" panose="02040A04050005020304" pitchFamily="18" charset="0"/>
              </a:rPr>
            </a:br>
            <a:r>
              <a:rPr lang="en-US" sz="3600" dirty="0">
                <a:solidFill>
                  <a:schemeClr val="bg1"/>
                </a:solidFill>
                <a:highlight>
                  <a:srgbClr val="FF0000"/>
                </a:highlight>
                <a:latin typeface="Amasis MT Pro Black" panose="02040A04050005020304" pitchFamily="18" charset="0"/>
              </a:rPr>
              <a:t>zero income reviews</a:t>
            </a:r>
          </a:p>
        </p:txBody>
      </p:sp>
      <p:sp>
        <p:nvSpPr>
          <p:cNvPr id="3" name="Slide Number Placeholder 2">
            <a:extLst>
              <a:ext uri="{FF2B5EF4-FFF2-40B4-BE49-F238E27FC236}">
                <a16:creationId xmlns:a16="http://schemas.microsoft.com/office/drawing/2014/main" id="{B059791C-2594-ABA0-A821-C1CEA0ABE1A9}"/>
              </a:ext>
            </a:extLst>
          </p:cNvPr>
          <p:cNvSpPr>
            <a:spLocks noGrp="1"/>
          </p:cNvSpPr>
          <p:nvPr>
            <p:ph type="sldNum" sz="quarter" idx="12"/>
          </p:nvPr>
        </p:nvSpPr>
        <p:spPr/>
        <p:txBody>
          <a:bodyPr/>
          <a:lstStyle/>
          <a:p>
            <a:fld id="{B5CEABB6-07DC-46E8-9B57-56EC44A396E5}" type="slidenum">
              <a:rPr lang="en-US" smtClean="0"/>
              <a:pPr/>
              <a:t>38</a:t>
            </a:fld>
            <a:endParaRPr lang="en-US" dirty="0"/>
          </a:p>
        </p:txBody>
      </p:sp>
      <p:sp>
        <p:nvSpPr>
          <p:cNvPr id="4" name="Content Placeholder 3">
            <a:extLst>
              <a:ext uri="{FF2B5EF4-FFF2-40B4-BE49-F238E27FC236}">
                <a16:creationId xmlns:a16="http://schemas.microsoft.com/office/drawing/2014/main" id="{E9F7D60A-9117-8B60-1798-8E564B5FAA20}"/>
              </a:ext>
            </a:extLst>
          </p:cNvPr>
          <p:cNvSpPr>
            <a:spLocks noGrp="1"/>
          </p:cNvSpPr>
          <p:nvPr>
            <p:ph sz="half" idx="14"/>
          </p:nvPr>
        </p:nvSpPr>
        <p:spPr>
          <a:xfrm>
            <a:off x="662473" y="2304661"/>
            <a:ext cx="6036907" cy="4050419"/>
          </a:xfrm>
        </p:spPr>
        <p:txBody>
          <a:bodyPr>
            <a:normAutofit/>
          </a:bodyPr>
          <a:lstStyle/>
          <a:p>
            <a:pPr marL="342900" indent="-342900">
              <a:buFont typeface="Arial" panose="020B0604020202020204" pitchFamily="34" charset="0"/>
              <a:buChar char="•"/>
            </a:pPr>
            <a:r>
              <a:rPr lang="en-US" sz="2000" dirty="0">
                <a:latin typeface="Amasis MT Pro Black" panose="02040A04050005020304" pitchFamily="18" charset="0"/>
              </a:rPr>
              <a:t>Owners may accept a self-certification of zero income from the family at admission and at reexamination without taking any additional steps to verify zero reported income. </a:t>
            </a:r>
          </a:p>
          <a:p>
            <a:pPr marL="342900" indent="-342900">
              <a:buFont typeface="Arial" panose="020B0604020202020204" pitchFamily="34" charset="0"/>
              <a:buChar char="•"/>
            </a:pPr>
            <a:endParaRPr lang="en-US" sz="2000" dirty="0">
              <a:latin typeface="Amasis MT Pro Black" panose="02040A04050005020304" pitchFamily="18" charset="0"/>
            </a:endParaRPr>
          </a:p>
          <a:p>
            <a:pPr marL="342900" indent="-342900">
              <a:buFont typeface="Arial" panose="020B0604020202020204" pitchFamily="34" charset="0"/>
              <a:buChar char="•"/>
            </a:pPr>
            <a:r>
              <a:rPr lang="en-US" sz="2000" dirty="0">
                <a:latin typeface="Amasis MT Pro Black" panose="02040A04050005020304" pitchFamily="18" charset="0"/>
              </a:rPr>
              <a:t>The </a:t>
            </a:r>
            <a:r>
              <a:rPr lang="en-US" sz="2000" dirty="0">
                <a:solidFill>
                  <a:schemeClr val="tx1"/>
                </a:solidFill>
                <a:latin typeface="Amasis MT Pro Black" panose="02040A04050005020304" pitchFamily="18" charset="0"/>
              </a:rPr>
              <a:t>Certification for Zero Income </a:t>
            </a:r>
            <a:r>
              <a:rPr lang="en-US" sz="2000" dirty="0">
                <a:latin typeface="Amasis MT Pro Black" panose="02040A04050005020304" pitchFamily="18" charset="0"/>
              </a:rPr>
              <a:t>form can be used in conjunction with HOTMA self-certifications.</a:t>
            </a:r>
            <a:endParaRPr lang="en-US" sz="2000" dirty="0"/>
          </a:p>
        </p:txBody>
      </p:sp>
    </p:spTree>
    <p:extLst>
      <p:ext uri="{BB962C8B-B14F-4D97-AF65-F5344CB8AC3E}">
        <p14:creationId xmlns:p14="http://schemas.microsoft.com/office/powerpoint/2010/main" val="3273380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1E6E-4D72-9BA8-5FBC-C3E15D5594ED}"/>
              </a:ext>
            </a:extLst>
          </p:cNvPr>
          <p:cNvSpPr>
            <a:spLocks noGrp="1"/>
          </p:cNvSpPr>
          <p:nvPr>
            <p:ph type="title"/>
          </p:nvPr>
        </p:nvSpPr>
        <p:spPr>
          <a:xfrm>
            <a:off x="-178676" y="983565"/>
            <a:ext cx="3540599" cy="5148371"/>
          </a:xfrm>
        </p:spPr>
        <p:txBody>
          <a:bodyPr>
            <a:normAutofit/>
          </a:bodyPr>
          <a:lstStyle/>
          <a:p>
            <a:r>
              <a:rPr lang="en-US" sz="3200" dirty="0">
                <a:latin typeface="Amasis MT Pro Black" panose="02040A04050005020304" pitchFamily="18" charset="0"/>
              </a:rPr>
              <a:t>Hotma: Key Updates</a:t>
            </a:r>
          </a:p>
        </p:txBody>
      </p:sp>
      <p:sp>
        <p:nvSpPr>
          <p:cNvPr id="4" name="Slide Number Placeholder 3">
            <a:extLst>
              <a:ext uri="{FF2B5EF4-FFF2-40B4-BE49-F238E27FC236}">
                <a16:creationId xmlns:a16="http://schemas.microsoft.com/office/drawing/2014/main" id="{00789B87-AA23-621E-61FD-879628EF5440}"/>
              </a:ext>
            </a:extLst>
          </p:cNvPr>
          <p:cNvSpPr>
            <a:spLocks noGrp="1"/>
          </p:cNvSpPr>
          <p:nvPr>
            <p:ph type="sldNum" sz="quarter" idx="12"/>
          </p:nvPr>
        </p:nvSpPr>
        <p:spPr>
          <a:xfrm>
            <a:off x="8763000" y="381000"/>
            <a:ext cx="2743200" cy="365125"/>
          </a:xfrm>
        </p:spPr>
        <p:txBody>
          <a:bodyPr>
            <a:normAutofit/>
          </a:bodyPr>
          <a:lstStyle/>
          <a:p>
            <a:pPr>
              <a:spcAft>
                <a:spcPts val="600"/>
              </a:spcAft>
            </a:pPr>
            <a:fld id="{B5CEABB6-07DC-46E8-9B57-56EC44A396E5}" type="slidenum">
              <a:rPr lang="en-US" smtClean="0"/>
              <a:pPr>
                <a:spcAft>
                  <a:spcPts val="600"/>
                </a:spcAft>
              </a:pPr>
              <a:t>39</a:t>
            </a:fld>
            <a:endParaRPr lang="en-US" dirty="0"/>
          </a:p>
        </p:txBody>
      </p:sp>
      <p:graphicFrame>
        <p:nvGraphicFramePr>
          <p:cNvPr id="36" name="Content Placeholder 2">
            <a:extLst>
              <a:ext uri="{FF2B5EF4-FFF2-40B4-BE49-F238E27FC236}">
                <a16:creationId xmlns:a16="http://schemas.microsoft.com/office/drawing/2014/main" id="{C964691D-75F1-4819-F5BB-82ED40E5102F}"/>
              </a:ext>
            </a:extLst>
          </p:cNvPr>
          <p:cNvGraphicFramePr>
            <a:graphicFrameLocks noGrp="1"/>
          </p:cNvGraphicFramePr>
          <p:nvPr>
            <p:ph idx="1"/>
            <p:extLst>
              <p:ext uri="{D42A27DB-BD31-4B8C-83A1-F6EECF244321}">
                <p14:modId xmlns:p14="http://schemas.microsoft.com/office/powerpoint/2010/main" val="3035794168"/>
              </p:ext>
            </p:extLst>
          </p:nvPr>
        </p:nvGraphicFramePr>
        <p:xfrm>
          <a:off x="3563007" y="546538"/>
          <a:ext cx="7943193" cy="6022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38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35D0BC-D900-DF13-EC9E-1ACC5F8B4EEC}"/>
              </a:ext>
            </a:extLst>
          </p:cNvPr>
          <p:cNvSpPr>
            <a:spLocks noGrp="1"/>
          </p:cNvSpPr>
          <p:nvPr>
            <p:ph type="sldNum" sz="quarter" idx="12"/>
          </p:nvPr>
        </p:nvSpPr>
        <p:spPr/>
        <p:txBody>
          <a:bodyPr/>
          <a:lstStyle/>
          <a:p>
            <a:fld id="{B5CEABB6-07DC-46E8-9B57-56EC44A396E5}" type="slidenum">
              <a:rPr lang="en-US" smtClean="0"/>
              <a:pPr/>
              <a:t>4</a:t>
            </a:fld>
            <a:endParaRPr lang="en-US" dirty="0"/>
          </a:p>
        </p:txBody>
      </p:sp>
      <p:graphicFrame>
        <p:nvGraphicFramePr>
          <p:cNvPr id="3" name="Table 2">
            <a:extLst>
              <a:ext uri="{FF2B5EF4-FFF2-40B4-BE49-F238E27FC236}">
                <a16:creationId xmlns:a16="http://schemas.microsoft.com/office/drawing/2014/main" id="{72A840F4-2F23-A7BE-A407-1E6DCDF5FB3B}"/>
              </a:ext>
            </a:extLst>
          </p:cNvPr>
          <p:cNvGraphicFramePr>
            <a:graphicFrameLocks noGrp="1"/>
          </p:cNvGraphicFramePr>
          <p:nvPr>
            <p:extLst>
              <p:ext uri="{D42A27DB-BD31-4B8C-83A1-F6EECF244321}">
                <p14:modId xmlns:p14="http://schemas.microsoft.com/office/powerpoint/2010/main" val="363587252"/>
              </p:ext>
            </p:extLst>
          </p:nvPr>
        </p:nvGraphicFramePr>
        <p:xfrm>
          <a:off x="1119673" y="1688842"/>
          <a:ext cx="10608906" cy="5019870"/>
        </p:xfrm>
        <a:graphic>
          <a:graphicData uri="http://schemas.openxmlformats.org/drawingml/2006/table">
            <a:tbl>
              <a:tblPr firstRow="1" bandRow="1">
                <a:tableStyleId>{21E4AEA4-8DFA-4A89-87EB-49C32662AFE0}</a:tableStyleId>
              </a:tblPr>
              <a:tblGrid>
                <a:gridCol w="4338155">
                  <a:extLst>
                    <a:ext uri="{9D8B030D-6E8A-4147-A177-3AD203B41FA5}">
                      <a16:colId xmlns:a16="http://schemas.microsoft.com/office/drawing/2014/main" val="639839131"/>
                    </a:ext>
                  </a:extLst>
                </a:gridCol>
                <a:gridCol w="2922429">
                  <a:extLst>
                    <a:ext uri="{9D8B030D-6E8A-4147-A177-3AD203B41FA5}">
                      <a16:colId xmlns:a16="http://schemas.microsoft.com/office/drawing/2014/main" val="577242610"/>
                    </a:ext>
                  </a:extLst>
                </a:gridCol>
                <a:gridCol w="3348322">
                  <a:extLst>
                    <a:ext uri="{9D8B030D-6E8A-4147-A177-3AD203B41FA5}">
                      <a16:colId xmlns:a16="http://schemas.microsoft.com/office/drawing/2014/main" val="2793324021"/>
                    </a:ext>
                  </a:extLst>
                </a:gridCol>
              </a:tblGrid>
              <a:tr h="595065">
                <a:tc>
                  <a:txBody>
                    <a:bodyPr/>
                    <a:lstStyle/>
                    <a:p>
                      <a:pPr algn="ctr"/>
                      <a:r>
                        <a:rPr lang="en-US" dirty="0">
                          <a:solidFill>
                            <a:schemeClr val="bg1"/>
                          </a:solidFill>
                          <a:latin typeface="Amasis MT Pro Black" panose="02040A04050005020304" pitchFamily="18" charset="0"/>
                        </a:rPr>
                        <a:t>Members</a:t>
                      </a:r>
                    </a:p>
                  </a:txBody>
                  <a:tcPr/>
                </a:tc>
                <a:tc>
                  <a:txBody>
                    <a:bodyPr/>
                    <a:lstStyle/>
                    <a:p>
                      <a:pPr algn="ctr"/>
                      <a:r>
                        <a:rPr lang="en-US" dirty="0">
                          <a:solidFill>
                            <a:schemeClr val="bg1"/>
                          </a:solidFill>
                          <a:latin typeface="Amasis MT Pro Black" panose="02040A04050005020304" pitchFamily="18" charset="0"/>
                        </a:rPr>
                        <a:t>Earned Income</a:t>
                      </a:r>
                    </a:p>
                  </a:txBody>
                  <a:tcPr/>
                </a:tc>
                <a:tc>
                  <a:txBody>
                    <a:bodyPr/>
                    <a:lstStyle/>
                    <a:p>
                      <a:pPr algn="ctr"/>
                      <a:r>
                        <a:rPr lang="en-US" dirty="0">
                          <a:solidFill>
                            <a:schemeClr val="bg1"/>
                          </a:solidFill>
                          <a:latin typeface="Amasis MT Pro Black" panose="02040A04050005020304" pitchFamily="18" charset="0"/>
                        </a:rPr>
                        <a:t>Other Income</a:t>
                      </a:r>
                    </a:p>
                    <a:p>
                      <a:r>
                        <a:rPr lang="en-US" sz="1000" dirty="0">
                          <a:solidFill>
                            <a:schemeClr val="bg1"/>
                          </a:solidFill>
                          <a:latin typeface="Amasis MT Pro Black" panose="02040A04050005020304" pitchFamily="18" charset="0"/>
                        </a:rPr>
                        <a:t>              (including income from assets</a:t>
                      </a:r>
                      <a:r>
                        <a:rPr lang="en-US" sz="1000" dirty="0">
                          <a:solidFill>
                            <a:schemeClr val="bg1"/>
                          </a:solidFill>
                        </a:rPr>
                        <a:t>)</a:t>
                      </a:r>
                    </a:p>
                  </a:txBody>
                  <a:tcPr/>
                </a:tc>
                <a:extLst>
                  <a:ext uri="{0D108BD9-81ED-4DB2-BD59-A6C34878D82A}">
                    <a16:rowId xmlns:a16="http://schemas.microsoft.com/office/drawing/2014/main" val="3851460997"/>
                  </a:ext>
                </a:extLst>
              </a:tr>
              <a:tr h="390191">
                <a:tc>
                  <a:txBody>
                    <a:bodyPr/>
                    <a:lstStyle/>
                    <a:p>
                      <a:r>
                        <a:rPr lang="en-US" sz="1400" dirty="0">
                          <a:latin typeface="Amasis MT Pro Black" panose="02040A04050005020304" pitchFamily="18" charset="0"/>
                        </a:rPr>
                        <a:t>Head</a:t>
                      </a:r>
                    </a:p>
                  </a:txBody>
                  <a:tcPr/>
                </a:tc>
                <a:tc>
                  <a:txBody>
                    <a:bodyPr/>
                    <a:lstStyle/>
                    <a:p>
                      <a:pPr algn="ctr"/>
                      <a:r>
                        <a:rPr lang="en-US" sz="1400" dirty="0">
                          <a:latin typeface="Amasis MT Pro Black" panose="02040A04050005020304" pitchFamily="18" charset="0"/>
                        </a:rPr>
                        <a:t>Yes</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663010964"/>
                  </a:ext>
                </a:extLst>
              </a:tr>
              <a:tr h="401605">
                <a:tc>
                  <a:txBody>
                    <a:bodyPr/>
                    <a:lstStyle/>
                    <a:p>
                      <a:r>
                        <a:rPr lang="en-US" sz="1400" dirty="0">
                          <a:latin typeface="Amasis MT Pro Black" panose="02040A04050005020304" pitchFamily="18" charset="0"/>
                        </a:rPr>
                        <a:t>Spouse</a:t>
                      </a:r>
                    </a:p>
                  </a:txBody>
                  <a:tcPr/>
                </a:tc>
                <a:tc>
                  <a:txBody>
                    <a:bodyPr/>
                    <a:lstStyle/>
                    <a:p>
                      <a:pPr algn="ctr"/>
                      <a:r>
                        <a:rPr lang="en-US" sz="1400" dirty="0">
                          <a:latin typeface="Amasis MT Pro Black" panose="02040A04050005020304" pitchFamily="18" charset="0"/>
                        </a:rPr>
                        <a:t>Yes</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3958211121"/>
                  </a:ext>
                </a:extLst>
              </a:tr>
              <a:tr h="381524">
                <a:tc>
                  <a:txBody>
                    <a:bodyPr/>
                    <a:lstStyle/>
                    <a:p>
                      <a:r>
                        <a:rPr lang="en-US" sz="1400" dirty="0">
                          <a:latin typeface="Amasis MT Pro Black" panose="02040A04050005020304" pitchFamily="18" charset="0"/>
                        </a:rPr>
                        <a:t>Co-Head</a:t>
                      </a:r>
                    </a:p>
                  </a:txBody>
                  <a:tcPr/>
                </a:tc>
                <a:tc>
                  <a:txBody>
                    <a:bodyPr/>
                    <a:lstStyle/>
                    <a:p>
                      <a:pPr algn="ctr"/>
                      <a:r>
                        <a:rPr lang="en-US" sz="1400" dirty="0">
                          <a:latin typeface="Amasis MT Pro Black" panose="02040A04050005020304" pitchFamily="18" charset="0"/>
                        </a:rPr>
                        <a:t>Yes</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2497250760"/>
                  </a:ext>
                </a:extLst>
              </a:tr>
              <a:tr h="401604">
                <a:tc>
                  <a:txBody>
                    <a:bodyPr/>
                    <a:lstStyle/>
                    <a:p>
                      <a:r>
                        <a:rPr lang="en-US" sz="1400" dirty="0">
                          <a:latin typeface="Amasis MT Pro Black" panose="02040A04050005020304" pitchFamily="18" charset="0"/>
                        </a:rPr>
                        <a:t>Other Adult</a:t>
                      </a:r>
                    </a:p>
                  </a:txBody>
                  <a:tcPr/>
                </a:tc>
                <a:tc>
                  <a:txBody>
                    <a:bodyPr/>
                    <a:lstStyle/>
                    <a:p>
                      <a:pPr algn="ctr"/>
                      <a:r>
                        <a:rPr lang="en-US" sz="1400" dirty="0">
                          <a:latin typeface="Amasis MT Pro Black" panose="02040A04050005020304" pitchFamily="18" charset="0"/>
                        </a:rPr>
                        <a:t>Yes</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765882812"/>
                  </a:ext>
                </a:extLst>
              </a:tr>
              <a:tr h="401605">
                <a:tc>
                  <a:txBody>
                    <a:bodyPr/>
                    <a:lstStyle/>
                    <a:p>
                      <a:r>
                        <a:rPr lang="en-US" sz="1400" dirty="0">
                          <a:latin typeface="Amasis MT Pro Black" panose="02040A04050005020304" pitchFamily="18" charset="0"/>
                        </a:rPr>
                        <a:t>Dependents (under18)</a:t>
                      </a:r>
                    </a:p>
                  </a:txBody>
                  <a:tcPr/>
                </a:tc>
                <a:tc>
                  <a:txBody>
                    <a:bodyPr/>
                    <a:lstStyle/>
                    <a:p>
                      <a:pPr algn="ctr"/>
                      <a:r>
                        <a:rPr lang="en-US" sz="1400" dirty="0">
                          <a:latin typeface="Amasis MT Pro Black" panose="02040A04050005020304" pitchFamily="18" charset="0"/>
                        </a:rPr>
                        <a:t>No</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1226342523"/>
                  </a:ext>
                </a:extLst>
              </a:tr>
              <a:tr h="381524">
                <a:tc>
                  <a:txBody>
                    <a:bodyPr/>
                    <a:lstStyle/>
                    <a:p>
                      <a:r>
                        <a:rPr lang="en-US" sz="1400" dirty="0">
                          <a:latin typeface="Amasis MT Pro Black" panose="02040A04050005020304" pitchFamily="18" charset="0"/>
                        </a:rPr>
                        <a:t>Full-time Student – 18 or older</a:t>
                      </a:r>
                    </a:p>
                  </a:txBody>
                  <a:tcPr/>
                </a:tc>
                <a:tc>
                  <a:txBody>
                    <a:bodyPr/>
                    <a:lstStyle/>
                    <a:p>
                      <a:pPr algn="ctr"/>
                      <a:r>
                        <a:rPr lang="en-US" sz="1400" dirty="0">
                          <a:latin typeface="Amasis MT Pro Black" panose="02040A04050005020304" pitchFamily="18" charset="0"/>
                        </a:rPr>
                        <a:t>Yes**</a:t>
                      </a:r>
                    </a:p>
                  </a:txBody>
                  <a:tcPr/>
                </a:tc>
                <a:tc>
                  <a:txBody>
                    <a:bodyPr/>
                    <a:lstStyle/>
                    <a:p>
                      <a:pPr algn="ctr"/>
                      <a:r>
                        <a:rPr lang="en-US" sz="1400" dirty="0">
                          <a:latin typeface="Amasis MT Pro Black" panose="02040A04050005020304" pitchFamily="18" charset="0"/>
                        </a:rPr>
                        <a:t>Yes</a:t>
                      </a:r>
                    </a:p>
                  </a:txBody>
                  <a:tcPr/>
                </a:tc>
                <a:extLst>
                  <a:ext uri="{0D108BD9-81ED-4DB2-BD59-A6C34878D82A}">
                    <a16:rowId xmlns:a16="http://schemas.microsoft.com/office/drawing/2014/main" val="4140765557"/>
                  </a:ext>
                </a:extLst>
              </a:tr>
              <a:tr h="590359">
                <a:tc>
                  <a:txBody>
                    <a:bodyPr/>
                    <a:lstStyle/>
                    <a:p>
                      <a:pPr algn="ctr"/>
                      <a:r>
                        <a:rPr lang="en-US" sz="1400" dirty="0">
                          <a:latin typeface="Amasis MT Pro Black" panose="02040A04050005020304" pitchFamily="18" charset="0"/>
                        </a:rPr>
                        <a:t>Non-Members</a:t>
                      </a:r>
                    </a:p>
                  </a:txBody>
                  <a:tcPr>
                    <a:solidFill>
                      <a:schemeClr val="accent2"/>
                    </a:solidFill>
                  </a:tcPr>
                </a:tc>
                <a:tc>
                  <a:txBody>
                    <a:bodyPr/>
                    <a:lstStyle/>
                    <a:p>
                      <a:pPr algn="ctr"/>
                      <a:r>
                        <a:rPr lang="en-US" sz="1400" dirty="0">
                          <a:latin typeface="Amasis MT Pro Black" panose="02040A04050005020304" pitchFamily="18" charset="0"/>
                        </a:rPr>
                        <a:t>Earned Income</a:t>
                      </a:r>
                    </a:p>
                  </a:txBody>
                  <a:tcPr>
                    <a:solidFill>
                      <a:schemeClr val="accent2"/>
                    </a:solidFill>
                  </a:tcPr>
                </a:tc>
                <a:tc>
                  <a:txBody>
                    <a:bodyPr/>
                    <a:lstStyle/>
                    <a:p>
                      <a:pPr algn="ctr"/>
                      <a:r>
                        <a:rPr lang="en-US" sz="1600" dirty="0">
                          <a:latin typeface="Amasis MT Pro Black" panose="02040A04050005020304" pitchFamily="18" charset="0"/>
                        </a:rPr>
                        <a:t>Other Income</a:t>
                      </a:r>
                    </a:p>
                    <a:p>
                      <a:pPr algn="ctr"/>
                      <a:r>
                        <a:rPr lang="en-US" sz="1000" dirty="0">
                          <a:latin typeface="Amasis MT Pro Black" panose="02040A04050005020304" pitchFamily="18" charset="0"/>
                        </a:rPr>
                        <a:t>(including income from assets</a:t>
                      </a:r>
                      <a:r>
                        <a:rPr lang="en-US" sz="1400" dirty="0">
                          <a:latin typeface="Amasis MT Pro Black" panose="02040A04050005020304" pitchFamily="18" charset="0"/>
                        </a:rPr>
                        <a:t>)</a:t>
                      </a:r>
                    </a:p>
                  </a:txBody>
                  <a:tcPr>
                    <a:solidFill>
                      <a:schemeClr val="accent2"/>
                    </a:solidFill>
                  </a:tcPr>
                </a:tc>
                <a:extLst>
                  <a:ext uri="{0D108BD9-81ED-4DB2-BD59-A6C34878D82A}">
                    <a16:rowId xmlns:a16="http://schemas.microsoft.com/office/drawing/2014/main" val="1582309835"/>
                  </a:ext>
                </a:extLst>
              </a:tr>
              <a:tr h="492131">
                <a:tc>
                  <a:txBody>
                    <a:bodyPr/>
                    <a:lstStyle/>
                    <a:p>
                      <a:r>
                        <a:rPr lang="en-US" sz="1400" dirty="0">
                          <a:latin typeface="Amasis MT Pro Black" panose="02040A04050005020304" pitchFamily="18" charset="0"/>
                        </a:rPr>
                        <a:t>Live-in Aide</a:t>
                      </a:r>
                    </a:p>
                  </a:txBody>
                  <a:tcPr/>
                </a:tc>
                <a:tc>
                  <a:txBody>
                    <a:bodyPr/>
                    <a:lstStyle/>
                    <a:p>
                      <a:pPr algn="ctr"/>
                      <a:r>
                        <a:rPr lang="en-US" sz="1400" dirty="0">
                          <a:latin typeface="Amasis MT Pro Black" panose="02040A04050005020304" pitchFamily="18" charset="0"/>
                        </a:rPr>
                        <a:t>No</a:t>
                      </a:r>
                    </a:p>
                  </a:txBody>
                  <a:tcPr/>
                </a:tc>
                <a:tc>
                  <a:txBody>
                    <a:bodyPr/>
                    <a:lstStyle/>
                    <a:p>
                      <a:pPr algn="ctr"/>
                      <a:r>
                        <a:rPr lang="en-US" sz="1400" dirty="0">
                          <a:latin typeface="Amasis MT Pro Black" panose="02040A04050005020304" pitchFamily="18" charset="0"/>
                        </a:rPr>
                        <a:t>No</a:t>
                      </a:r>
                    </a:p>
                  </a:txBody>
                  <a:tcPr/>
                </a:tc>
                <a:extLst>
                  <a:ext uri="{0D108BD9-81ED-4DB2-BD59-A6C34878D82A}">
                    <a16:rowId xmlns:a16="http://schemas.microsoft.com/office/drawing/2014/main" val="3574785549"/>
                  </a:ext>
                </a:extLst>
              </a:tr>
              <a:tr h="492131">
                <a:tc>
                  <a:txBody>
                    <a:bodyPr/>
                    <a:lstStyle/>
                    <a:p>
                      <a:r>
                        <a:rPr lang="en-US" sz="1400" dirty="0">
                          <a:latin typeface="Amasis MT Pro Black" panose="02040A04050005020304" pitchFamily="18" charset="0"/>
                        </a:rPr>
                        <a:t>Foster Adult</a:t>
                      </a:r>
                    </a:p>
                  </a:txBody>
                  <a:tcPr/>
                </a:tc>
                <a:tc>
                  <a:txBody>
                    <a:bodyPr/>
                    <a:lstStyle/>
                    <a:p>
                      <a:pPr algn="ctr"/>
                      <a:r>
                        <a:rPr lang="en-US" sz="1400" dirty="0">
                          <a:latin typeface="Amasis MT Pro Black" panose="02040A04050005020304" pitchFamily="18" charset="0"/>
                        </a:rPr>
                        <a:t>No</a:t>
                      </a:r>
                    </a:p>
                  </a:txBody>
                  <a:tcPr/>
                </a:tc>
                <a:tc>
                  <a:txBody>
                    <a:bodyPr/>
                    <a:lstStyle/>
                    <a:p>
                      <a:pPr algn="ctr"/>
                      <a:r>
                        <a:rPr lang="en-US" sz="1400" dirty="0">
                          <a:latin typeface="Amasis MT Pro Black" panose="02040A04050005020304" pitchFamily="18" charset="0"/>
                        </a:rPr>
                        <a:t>No</a:t>
                      </a:r>
                    </a:p>
                  </a:txBody>
                  <a:tcPr/>
                </a:tc>
                <a:extLst>
                  <a:ext uri="{0D108BD9-81ED-4DB2-BD59-A6C34878D82A}">
                    <a16:rowId xmlns:a16="http://schemas.microsoft.com/office/drawing/2014/main" val="245527075"/>
                  </a:ext>
                </a:extLst>
              </a:tr>
              <a:tr h="492131">
                <a:tc>
                  <a:txBody>
                    <a:bodyPr/>
                    <a:lstStyle/>
                    <a:p>
                      <a:r>
                        <a:rPr lang="en-US" sz="1400" dirty="0">
                          <a:latin typeface="Amasis MT Pro Black" panose="02040A04050005020304" pitchFamily="18" charset="0"/>
                        </a:rPr>
                        <a:t>Foster Children (under18)</a:t>
                      </a:r>
                    </a:p>
                  </a:txBody>
                  <a:tcPr/>
                </a:tc>
                <a:tc>
                  <a:txBody>
                    <a:bodyPr/>
                    <a:lstStyle/>
                    <a:p>
                      <a:pPr algn="ctr"/>
                      <a:r>
                        <a:rPr lang="en-US" sz="1400" dirty="0">
                          <a:latin typeface="Amasis MT Pro Black" panose="02040A04050005020304" pitchFamily="18" charset="0"/>
                        </a:rPr>
                        <a:t>No</a:t>
                      </a:r>
                    </a:p>
                  </a:txBody>
                  <a:tcPr/>
                </a:tc>
                <a:tc>
                  <a:txBody>
                    <a:bodyPr/>
                    <a:lstStyle/>
                    <a:p>
                      <a:pPr algn="ctr"/>
                      <a:r>
                        <a:rPr lang="en-US" sz="1400" dirty="0">
                          <a:latin typeface="Amasis MT Pro Black" panose="02040A04050005020304" pitchFamily="18" charset="0"/>
                        </a:rPr>
                        <a:t>No</a:t>
                      </a:r>
                    </a:p>
                  </a:txBody>
                  <a:tcPr/>
                </a:tc>
                <a:extLst>
                  <a:ext uri="{0D108BD9-81ED-4DB2-BD59-A6C34878D82A}">
                    <a16:rowId xmlns:a16="http://schemas.microsoft.com/office/drawing/2014/main" val="632118193"/>
                  </a:ext>
                </a:extLst>
              </a:tr>
            </a:tbl>
          </a:graphicData>
        </a:graphic>
      </p:graphicFrame>
      <p:sp>
        <p:nvSpPr>
          <p:cNvPr id="5" name="TextBox 4">
            <a:extLst>
              <a:ext uri="{FF2B5EF4-FFF2-40B4-BE49-F238E27FC236}">
                <a16:creationId xmlns:a16="http://schemas.microsoft.com/office/drawing/2014/main" id="{C0351A6E-1724-0BE3-63E4-9C5259407CE6}"/>
              </a:ext>
            </a:extLst>
          </p:cNvPr>
          <p:cNvSpPr txBox="1"/>
          <p:nvPr/>
        </p:nvSpPr>
        <p:spPr>
          <a:xfrm>
            <a:off x="1119673" y="746125"/>
            <a:ext cx="9666386" cy="770596"/>
          </a:xfrm>
          <a:prstGeom prst="rect">
            <a:avLst/>
          </a:prstGeom>
          <a:noFill/>
        </p:spPr>
        <p:txBody>
          <a:bodyPr wrap="square">
            <a:spAutoFit/>
          </a:bodyPr>
          <a:lstStyle/>
          <a:p>
            <a:pPr marL="0" marR="0">
              <a:lnSpc>
                <a:spcPct val="107000"/>
              </a:lnSpc>
              <a:spcAft>
                <a:spcPts val="800"/>
              </a:spcAft>
              <a:buNone/>
            </a:pPr>
            <a:r>
              <a:rPr lang="en-US" sz="4400" kern="10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HOTMA:</a:t>
            </a:r>
            <a:r>
              <a:rPr lang="en-US" sz="2400" kern="10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 </a:t>
            </a:r>
            <a:r>
              <a:rPr lang="en-US" sz="3200" kern="100" dirty="0">
                <a:solidFill>
                  <a:schemeClr val="bg1"/>
                </a:solidFill>
                <a:effectLst/>
                <a:latin typeface="Amasis MT Pro Black" panose="02040A04050005020304" pitchFamily="18" charset="0"/>
                <a:ea typeface="Aptos" panose="020B0004020202020204" pitchFamily="34" charset="0"/>
                <a:cs typeface="Times New Roman" panose="02020603050405020304" pitchFamily="18" charset="0"/>
              </a:rPr>
              <a:t>Household Composition Chart</a:t>
            </a: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6433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E44D-EFB7-3F91-7500-2C56CDA3D2DD}"/>
              </a:ext>
            </a:extLst>
          </p:cNvPr>
          <p:cNvSpPr>
            <a:spLocks noGrp="1"/>
          </p:cNvSpPr>
          <p:nvPr>
            <p:ph type="title"/>
          </p:nvPr>
        </p:nvSpPr>
        <p:spPr>
          <a:xfrm>
            <a:off x="685800" y="858415"/>
            <a:ext cx="10392552" cy="828778"/>
          </a:xfrm>
        </p:spPr>
        <p:txBody>
          <a:bodyPr vert="horz" lIns="91440" tIns="45720" rIns="91440" bIns="45720" rtlCol="0" anchor="ctr">
            <a:normAutofit/>
          </a:bodyPr>
          <a:lstStyle/>
          <a:p>
            <a:pPr algn="ctr"/>
            <a:r>
              <a:rPr lang="en-US" dirty="0">
                <a:solidFill>
                  <a:schemeClr val="bg1"/>
                </a:solidFill>
                <a:latin typeface="Amasis MT Pro Black" panose="02040A04050005020304" pitchFamily="18" charset="0"/>
              </a:rPr>
              <a:t>Hotma – LINK to forms</a:t>
            </a:r>
          </a:p>
        </p:txBody>
      </p:sp>
      <p:sp>
        <p:nvSpPr>
          <p:cNvPr id="4" name="Slide Number Placeholder 3">
            <a:extLst>
              <a:ext uri="{FF2B5EF4-FFF2-40B4-BE49-F238E27FC236}">
                <a16:creationId xmlns:a16="http://schemas.microsoft.com/office/drawing/2014/main" id="{A284D3C5-717C-C5E3-77DB-147C7B12D31E}"/>
              </a:ext>
            </a:extLst>
          </p:cNvPr>
          <p:cNvSpPr>
            <a:spLocks noGrp="1"/>
          </p:cNvSpPr>
          <p:nvPr>
            <p:ph type="sldNum" sz="quarter" idx="12"/>
          </p:nvPr>
        </p:nvSpPr>
        <p:spPr>
          <a:xfrm>
            <a:off x="8763000" y="381000"/>
            <a:ext cx="2743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40</a:t>
            </a:fld>
            <a:endParaRPr lang="en-US" dirty="0"/>
          </a:p>
        </p:txBody>
      </p:sp>
      <p:sp>
        <p:nvSpPr>
          <p:cNvPr id="37" name="TextBox 36">
            <a:extLst>
              <a:ext uri="{FF2B5EF4-FFF2-40B4-BE49-F238E27FC236}">
                <a16:creationId xmlns:a16="http://schemas.microsoft.com/office/drawing/2014/main" id="{4BE8D784-8185-12FE-2C80-78D9C970E241}"/>
              </a:ext>
            </a:extLst>
          </p:cNvPr>
          <p:cNvSpPr txBox="1"/>
          <p:nvPr/>
        </p:nvSpPr>
        <p:spPr>
          <a:xfrm>
            <a:off x="685799" y="2194560"/>
            <a:ext cx="7254551" cy="402412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1" dirty="0">
                <a:solidFill>
                  <a:schemeClr val="bg1"/>
                </a:solidFill>
                <a:latin typeface="Amasis MT Pro Black" panose="02040A04050005020304" pitchFamily="18" charset="0"/>
              </a:rPr>
              <a:t>The link to view the Compliance section of AFHA website is </a:t>
            </a:r>
            <a:r>
              <a:rPr lang="en-US" sz="2000" dirty="0">
                <a:hlinkClick r:id="rId2">
                  <a:extLst>
                    <a:ext uri="{A12FA001-AC4F-418D-AE19-62706E023703}">
                      <ahyp:hlinkClr xmlns:ahyp="http://schemas.microsoft.com/office/drawing/2018/hyperlinkcolor" val="tx"/>
                    </a:ext>
                  </a:extLst>
                </a:hlinkClick>
              </a:rPr>
              <a:t>https://www.ahfa.com/programs/rental-housing/compliance</a:t>
            </a:r>
            <a:r>
              <a:rPr lang="en-US" sz="2000" dirty="0"/>
              <a:t> </a:t>
            </a:r>
          </a:p>
          <a:p>
            <a:pPr indent="-228600" defTabSz="914400">
              <a:lnSpc>
                <a:spcPct val="90000"/>
              </a:lnSpc>
              <a:spcAft>
                <a:spcPts val="600"/>
              </a:spcAft>
              <a:buFont typeface="Arial" panose="020B0604020202020204" pitchFamily="34" charset="0"/>
              <a:buChar char="•"/>
            </a:pPr>
            <a:endParaRPr lang="en-US" sz="2000" dirty="0">
              <a:latin typeface="Amasis MT Pro Black" panose="02040A04050005020304" pitchFamily="18" charset="0"/>
            </a:endParaRPr>
          </a:p>
          <a:p>
            <a:pPr marL="171450" indent="-228600" defTabSz="914400">
              <a:lnSpc>
                <a:spcPct val="90000"/>
              </a:lnSpc>
              <a:spcAft>
                <a:spcPts val="600"/>
              </a:spcAft>
              <a:buFont typeface="Arial" panose="020B0604020202020204" pitchFamily="34" charset="0"/>
              <a:buChar char="•"/>
            </a:pPr>
            <a:r>
              <a:rPr lang="en-US" dirty="0">
                <a:solidFill>
                  <a:schemeClr val="bg1"/>
                </a:solidFill>
              </a:rPr>
              <a:t>Under the title </a:t>
            </a:r>
            <a:r>
              <a:rPr lang="en-US" b="1" dirty="0">
                <a:solidFill>
                  <a:schemeClr val="bg1"/>
                </a:solidFill>
                <a:latin typeface="Amasis MT Pro Black" panose="02040A04050005020304" pitchFamily="18" charset="0"/>
              </a:rPr>
              <a:t>“Compliance” </a:t>
            </a:r>
            <a:r>
              <a:rPr lang="en-US" dirty="0">
                <a:solidFill>
                  <a:schemeClr val="bg1"/>
                </a:solidFill>
              </a:rPr>
              <a:t>you will see multiple items on the left side of your screen</a:t>
            </a:r>
            <a:br>
              <a:rPr lang="en-US" dirty="0">
                <a:solidFill>
                  <a:schemeClr val="bg1"/>
                </a:solidFill>
              </a:rPr>
            </a:br>
            <a:endParaRPr lang="en-US" dirty="0">
              <a:solidFill>
                <a:schemeClr val="bg1"/>
              </a:solidFill>
            </a:endParaRPr>
          </a:p>
          <a:p>
            <a:pPr marL="171450" indent="-228600" defTabSz="914400">
              <a:lnSpc>
                <a:spcPct val="90000"/>
              </a:lnSpc>
              <a:spcAft>
                <a:spcPts val="600"/>
              </a:spcAft>
              <a:buFont typeface="Arial" panose="020B0604020202020204" pitchFamily="34" charset="0"/>
              <a:buChar char="•"/>
            </a:pPr>
            <a:r>
              <a:rPr lang="en-US" dirty="0">
                <a:solidFill>
                  <a:schemeClr val="bg1"/>
                </a:solidFill>
              </a:rPr>
              <a:t>One of the items is </a:t>
            </a:r>
            <a:r>
              <a:rPr lang="en-US" dirty="0">
                <a:solidFill>
                  <a:schemeClr val="bg1"/>
                </a:solidFill>
                <a:latin typeface="Amasis MT Pro Black" panose="02040A04050005020304" pitchFamily="18" charset="0"/>
              </a:rPr>
              <a:t>+ </a:t>
            </a:r>
            <a:r>
              <a:rPr lang="en-US" b="1" dirty="0">
                <a:solidFill>
                  <a:schemeClr val="bg1"/>
                </a:solidFill>
                <a:latin typeface="Amasis MT Pro Black" panose="02040A04050005020304" pitchFamily="18" charset="0"/>
              </a:rPr>
              <a:t>Addendums, Certifications &amp; Verifications</a:t>
            </a:r>
            <a:r>
              <a:rPr lang="en-US" dirty="0">
                <a:solidFill>
                  <a:schemeClr val="bg1"/>
                </a:solidFill>
              </a:rPr>
              <a:t> (These forms are used in conjunction with the low-income program)</a:t>
            </a:r>
          </a:p>
          <a:p>
            <a:pPr indent="-228600" defTabSz="914400">
              <a:lnSpc>
                <a:spcPct val="90000"/>
              </a:lnSpc>
              <a:spcAft>
                <a:spcPts val="600"/>
              </a:spcAft>
              <a:buFont typeface="Arial" panose="020B0604020202020204" pitchFamily="34" charset="0"/>
              <a:buChar char="•"/>
            </a:pPr>
            <a:endParaRPr lang="en-US" dirty="0">
              <a:solidFill>
                <a:schemeClr val="bg1"/>
              </a:solidFill>
            </a:endParaRPr>
          </a:p>
          <a:p>
            <a:pPr marL="171450" indent="-228600" defTabSz="914400">
              <a:lnSpc>
                <a:spcPct val="90000"/>
              </a:lnSpc>
              <a:spcAft>
                <a:spcPts val="600"/>
              </a:spcAft>
              <a:buFont typeface="Arial" panose="020B0604020202020204" pitchFamily="34" charset="0"/>
              <a:buChar char="•"/>
            </a:pPr>
            <a:r>
              <a:rPr lang="en-US" dirty="0">
                <a:solidFill>
                  <a:schemeClr val="bg1"/>
                </a:solidFill>
              </a:rPr>
              <a:t>Scroll down to the section titled </a:t>
            </a:r>
            <a:r>
              <a:rPr lang="en-US" dirty="0">
                <a:solidFill>
                  <a:schemeClr val="bg1"/>
                </a:solidFill>
                <a:latin typeface="Amasis MT Pro Black" panose="02040A04050005020304" pitchFamily="18" charset="0"/>
              </a:rPr>
              <a:t>“</a:t>
            </a:r>
            <a:r>
              <a:rPr lang="en-US" b="1" dirty="0">
                <a:solidFill>
                  <a:schemeClr val="bg1"/>
                </a:solidFill>
                <a:latin typeface="Amasis MT Pro Black" panose="02040A04050005020304" pitchFamily="18" charset="0"/>
              </a:rPr>
              <a:t>HOTMA</a:t>
            </a:r>
            <a:r>
              <a:rPr lang="en-US" dirty="0">
                <a:solidFill>
                  <a:schemeClr val="bg1"/>
                </a:solidFill>
                <a:latin typeface="Amasis MT Pro Black" panose="02040A04050005020304" pitchFamily="18" charset="0"/>
              </a:rPr>
              <a:t>”</a:t>
            </a:r>
          </a:p>
          <a:p>
            <a:pPr marL="171450" indent="-228600" defTabSz="914400">
              <a:lnSpc>
                <a:spcPct val="90000"/>
              </a:lnSpc>
              <a:spcAft>
                <a:spcPts val="600"/>
              </a:spcAft>
              <a:buFont typeface="Arial" panose="020B0604020202020204" pitchFamily="34" charset="0"/>
              <a:buChar char="•"/>
            </a:pPr>
            <a:endParaRPr lang="en-US" dirty="0"/>
          </a:p>
        </p:txBody>
      </p:sp>
      <p:pic>
        <p:nvPicPr>
          <p:cNvPr id="10" name="Picture 9" descr="A mountain range with snow and clouds&#10;&#10;AI-generated content may be incorrect.">
            <a:extLst>
              <a:ext uri="{FF2B5EF4-FFF2-40B4-BE49-F238E27FC236}">
                <a16:creationId xmlns:a16="http://schemas.microsoft.com/office/drawing/2014/main" id="{9F99215F-D4D3-03BA-3225-7DBB1D78CE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42114" y="1687193"/>
            <a:ext cx="2636238" cy="1623922"/>
          </a:xfrm>
          <a:prstGeom prst="rect">
            <a:avLst/>
          </a:prstGeom>
        </p:spPr>
      </p:pic>
      <p:pic>
        <p:nvPicPr>
          <p:cNvPr id="6" name="Content Placeholder 5" descr="A mole in the dirt&#10;&#10;AI-generated content may be incorrect.">
            <a:extLst>
              <a:ext uri="{FF2B5EF4-FFF2-40B4-BE49-F238E27FC236}">
                <a16:creationId xmlns:a16="http://schemas.microsoft.com/office/drawing/2014/main" id="{C6C4AB60-F8BB-8CFF-5067-445A37666976}"/>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8422082" y="3784887"/>
            <a:ext cx="2656270" cy="1992202"/>
          </a:xfrm>
          <a:prstGeom prst="rect">
            <a:avLst/>
          </a:prstGeom>
        </p:spPr>
      </p:pic>
    </p:spTree>
    <p:extLst>
      <p:ext uri="{BB962C8B-B14F-4D97-AF65-F5344CB8AC3E}">
        <p14:creationId xmlns:p14="http://schemas.microsoft.com/office/powerpoint/2010/main" val="1303118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4DFF-D071-6A20-2FCA-8767A3D630D7}"/>
              </a:ext>
            </a:extLst>
          </p:cNvPr>
          <p:cNvSpPr>
            <a:spLocks noGrp="1"/>
          </p:cNvSpPr>
          <p:nvPr>
            <p:ph type="title"/>
          </p:nvPr>
        </p:nvSpPr>
        <p:spPr>
          <a:xfrm>
            <a:off x="269531" y="381000"/>
            <a:ext cx="7249885" cy="1009573"/>
          </a:xfrm>
        </p:spPr>
        <p:txBody>
          <a:bodyPr>
            <a:normAutofit/>
          </a:bodyPr>
          <a:lstStyle/>
          <a:p>
            <a:pPr algn="l"/>
            <a:r>
              <a:rPr lang="en-US" dirty="0">
                <a:solidFill>
                  <a:schemeClr val="bg1"/>
                </a:solidFill>
                <a:latin typeface="Amasis MT Pro Black" panose="02040A04050005020304" pitchFamily="18" charset="0"/>
              </a:rPr>
              <a:t>HOTMA – List of forms</a:t>
            </a:r>
          </a:p>
        </p:txBody>
      </p:sp>
      <p:sp>
        <p:nvSpPr>
          <p:cNvPr id="4" name="Slide Number Placeholder 3">
            <a:extLst>
              <a:ext uri="{FF2B5EF4-FFF2-40B4-BE49-F238E27FC236}">
                <a16:creationId xmlns:a16="http://schemas.microsoft.com/office/drawing/2014/main" id="{97604DA5-5993-068A-38E2-79214DFE45AB}"/>
              </a:ext>
            </a:extLst>
          </p:cNvPr>
          <p:cNvSpPr>
            <a:spLocks noGrp="1"/>
          </p:cNvSpPr>
          <p:nvPr>
            <p:ph type="sldNum" sz="quarter" idx="12"/>
          </p:nvPr>
        </p:nvSpPr>
        <p:spPr>
          <a:xfrm>
            <a:off x="4133850" y="381000"/>
            <a:ext cx="2743200" cy="365125"/>
          </a:xfrm>
        </p:spPr>
        <p:txBody>
          <a:bodyPr>
            <a:normAutofit/>
          </a:bodyPr>
          <a:lstStyle/>
          <a:p>
            <a:pPr>
              <a:spcAft>
                <a:spcPts val="600"/>
              </a:spcAft>
            </a:pPr>
            <a:fld id="{B5CEABB6-07DC-46E8-9B57-56EC44A396E5}" type="slidenum">
              <a:rPr lang="en-US" smtClean="0"/>
              <a:pPr>
                <a:spcAft>
                  <a:spcPts val="600"/>
                </a:spcAft>
              </a:pPr>
              <a:t>41</a:t>
            </a:fld>
            <a:endParaRPr lang="en-US" dirty="0"/>
          </a:p>
        </p:txBody>
      </p:sp>
      <p:sp>
        <p:nvSpPr>
          <p:cNvPr id="3" name="Content Placeholder 2">
            <a:extLst>
              <a:ext uri="{FF2B5EF4-FFF2-40B4-BE49-F238E27FC236}">
                <a16:creationId xmlns:a16="http://schemas.microsoft.com/office/drawing/2014/main" id="{C6A11969-4FAD-DF89-1C0E-215AA985026E}"/>
              </a:ext>
            </a:extLst>
          </p:cNvPr>
          <p:cNvSpPr>
            <a:spLocks noGrp="1"/>
          </p:cNvSpPr>
          <p:nvPr>
            <p:ph idx="1"/>
          </p:nvPr>
        </p:nvSpPr>
        <p:spPr>
          <a:xfrm>
            <a:off x="130629" y="1578740"/>
            <a:ext cx="6746421" cy="4898260"/>
          </a:xfrm>
        </p:spPr>
        <p:txBody>
          <a:bodyPr>
            <a:normAutofit/>
          </a:bodyPr>
          <a:lstStyle/>
          <a:p>
            <a:pPr marL="0" indent="0">
              <a:buNone/>
            </a:pPr>
            <a:r>
              <a:rPr lang="en-US" sz="2000" b="1" dirty="0">
                <a:solidFill>
                  <a:schemeClr val="bg1"/>
                </a:solidFill>
              </a:rPr>
              <a:t>The following forms are used in conjunction with </a:t>
            </a:r>
            <a:r>
              <a:rPr lang="en-US" sz="2000" b="1" dirty="0">
                <a:solidFill>
                  <a:schemeClr val="bg1"/>
                </a:solidFill>
                <a:highlight>
                  <a:srgbClr val="FF0000"/>
                </a:highlight>
                <a:latin typeface="Amasis MT Pro Black" panose="02040A04050005020304" pitchFamily="18" charset="0"/>
              </a:rPr>
              <a:t>HOTMA -  Effective January 1, 2026</a:t>
            </a:r>
          </a:p>
          <a:p>
            <a:pPr marL="0" indent="0">
              <a:lnSpc>
                <a:spcPct val="50000"/>
              </a:lnSpc>
              <a:spcBef>
                <a:spcPts val="600"/>
              </a:spcBef>
              <a:buNone/>
            </a:pPr>
            <a:r>
              <a:rPr lang="en-US" sz="2000" b="1" dirty="0">
                <a:solidFill>
                  <a:schemeClr val="bg1"/>
                </a:solidFill>
                <a:latin typeface="Amasis MT Pro Medium" panose="02040604050005020304" pitchFamily="18" charset="0"/>
              </a:rPr>
              <a:t>                    </a:t>
            </a:r>
            <a:r>
              <a:rPr lang="en-US" sz="1800" b="1" dirty="0">
                <a:solidFill>
                  <a:schemeClr val="bg1"/>
                </a:solidFill>
                <a:latin typeface="Amasis MT Pro Medium" panose="02040604050005020304" pitchFamily="18" charset="0"/>
              </a:rPr>
              <a:t>Imputed Income Limitation is $ 52,787</a:t>
            </a:r>
          </a:p>
          <a:p>
            <a:pPr marL="0" indent="0">
              <a:lnSpc>
                <a:spcPct val="50000"/>
              </a:lnSpc>
              <a:spcBef>
                <a:spcPts val="600"/>
              </a:spcBef>
              <a:buNone/>
            </a:pPr>
            <a:r>
              <a:rPr lang="en-US" sz="1800" b="1" dirty="0">
                <a:solidFill>
                  <a:schemeClr val="bg1"/>
                </a:solidFill>
                <a:latin typeface="Amasis MT Pro Medium" panose="02040604050005020304" pitchFamily="18" charset="0"/>
              </a:rPr>
              <a:t>                       Passbook Savings Rate is 0.40%</a:t>
            </a:r>
          </a:p>
          <a:p>
            <a:endParaRPr lang="en-US" sz="2000" u="sng" dirty="0">
              <a:hlinkClick r:id="rId2">
                <a:extLst>
                  <a:ext uri="{A12FA001-AC4F-418D-AE19-62706E023703}">
                    <ahyp:hlinkClr xmlns:ahyp="http://schemas.microsoft.com/office/drawing/2018/hyperlinkcolor" val="tx"/>
                  </a:ext>
                </a:extLst>
              </a:hlinkClick>
            </a:endParaRPr>
          </a:p>
          <a:p>
            <a:r>
              <a:rPr lang="en-US" sz="2000" u="sng" dirty="0">
                <a:hlinkClick r:id="rId2">
                  <a:extLst>
                    <a:ext uri="{A12FA001-AC4F-418D-AE19-62706E023703}">
                      <ahyp:hlinkClr xmlns:ahyp="http://schemas.microsoft.com/office/drawing/2018/hyperlinkcolor" val="tx"/>
                    </a:ext>
                  </a:extLst>
                </a:hlinkClick>
              </a:rPr>
              <a:t>Tenant Income Certification</a:t>
            </a:r>
            <a:endParaRPr lang="en-US" sz="2000" dirty="0"/>
          </a:p>
          <a:p>
            <a:r>
              <a:rPr lang="en-US" sz="2000" u="sng" dirty="0">
                <a:hlinkClick r:id="rId3">
                  <a:extLst>
                    <a:ext uri="{A12FA001-AC4F-418D-AE19-62706E023703}">
                      <ahyp:hlinkClr xmlns:ahyp="http://schemas.microsoft.com/office/drawing/2018/hyperlinkcolor" val="tx"/>
                    </a:ext>
                  </a:extLst>
                </a:hlinkClick>
              </a:rPr>
              <a:t>Asset Self Certification</a:t>
            </a:r>
            <a:endParaRPr lang="en-US" sz="2000" dirty="0"/>
          </a:p>
          <a:p>
            <a:r>
              <a:rPr lang="en-US" sz="2000" u="sng" dirty="0">
                <a:hlinkClick r:id="rId4">
                  <a:extLst>
                    <a:ext uri="{A12FA001-AC4F-418D-AE19-62706E023703}">
                      <ahyp:hlinkClr xmlns:ahyp="http://schemas.microsoft.com/office/drawing/2018/hyperlinkcolor" val="tx"/>
                    </a:ext>
                  </a:extLst>
                </a:hlinkClick>
              </a:rPr>
              <a:t>Student Self Certification</a:t>
            </a:r>
            <a:endParaRPr lang="en-US" sz="2000" dirty="0"/>
          </a:p>
          <a:p>
            <a:r>
              <a:rPr lang="en-US" sz="2000" u="sng" dirty="0">
                <a:hlinkClick r:id="rId5">
                  <a:extLst>
                    <a:ext uri="{A12FA001-AC4F-418D-AE19-62706E023703}">
                      <ahyp:hlinkClr xmlns:ahyp="http://schemas.microsoft.com/office/drawing/2018/hyperlinkcolor" val="tx"/>
                    </a:ext>
                  </a:extLst>
                </a:hlinkClick>
              </a:rPr>
              <a:t>Student Status Verification</a:t>
            </a:r>
            <a:endParaRPr lang="en-US" sz="2000" dirty="0"/>
          </a:p>
          <a:p>
            <a:r>
              <a:rPr lang="en-US" sz="2000" u="sng" dirty="0">
                <a:hlinkClick r:id="rId6">
                  <a:extLst>
                    <a:ext uri="{A12FA001-AC4F-418D-AE19-62706E023703}">
                      <ahyp:hlinkClr xmlns:ahyp="http://schemas.microsoft.com/office/drawing/2018/hyperlinkcolor" val="tx"/>
                    </a:ext>
                  </a:extLst>
                </a:hlinkClick>
              </a:rPr>
              <a:t>Affidavit of Student Financial Assistance</a:t>
            </a:r>
            <a:endParaRPr lang="en-US" sz="2000" dirty="0"/>
          </a:p>
          <a:p>
            <a:r>
              <a:rPr lang="en-US" sz="2000" u="sng" dirty="0">
                <a:hlinkClick r:id="rId7">
                  <a:extLst>
                    <a:ext uri="{A12FA001-AC4F-418D-AE19-62706E023703}">
                      <ahyp:hlinkClr xmlns:ahyp="http://schemas.microsoft.com/office/drawing/2018/hyperlinkcolor" val="tx"/>
                    </a:ext>
                  </a:extLst>
                </a:hlinkClick>
              </a:rPr>
              <a:t>Certification of Zero Income</a:t>
            </a:r>
            <a:endParaRPr lang="en-US" sz="2000" dirty="0"/>
          </a:p>
          <a:p>
            <a:r>
              <a:rPr lang="en-US" sz="2000" u="sng" dirty="0">
                <a:hlinkClick r:id="rId8">
                  <a:extLst>
                    <a:ext uri="{A12FA001-AC4F-418D-AE19-62706E023703}">
                      <ahyp:hlinkClr xmlns:ahyp="http://schemas.microsoft.com/office/drawing/2018/hyperlinkcolor" val="tx"/>
                    </a:ext>
                  </a:extLst>
                </a:hlinkClick>
              </a:rPr>
              <a:t>Alimony-Child Support Certification</a:t>
            </a:r>
            <a:endParaRPr lang="en-US" sz="2000" dirty="0"/>
          </a:p>
          <a:p>
            <a:endParaRPr lang="en-US" sz="2000" dirty="0"/>
          </a:p>
          <a:p>
            <a:endParaRPr lang="en-US" sz="2000" dirty="0"/>
          </a:p>
        </p:txBody>
      </p:sp>
      <p:pic>
        <p:nvPicPr>
          <p:cNvPr id="6" name="Picture 5" descr="A snowy mountain range with blue sky&#10;&#10;AI-generated content may be incorrect.">
            <a:extLst>
              <a:ext uri="{FF2B5EF4-FFF2-40B4-BE49-F238E27FC236}">
                <a16:creationId xmlns:a16="http://schemas.microsoft.com/office/drawing/2014/main" id="{42771848-3F8D-E099-0317-D0430037ED38}"/>
              </a:ext>
            </a:extLst>
          </p:cNvPr>
          <p:cNvPicPr>
            <a:picLocks noChangeAspect="1"/>
          </p:cNvPicPr>
          <p:nvPr/>
        </p:nvPicPr>
        <p:blipFill>
          <a:blip r:embed="rId9">
            <a:extLst>
              <a:ext uri="{837473B0-CC2E-450A-ABE3-18F120FF3D39}">
                <a1611:picAttrSrcUrl xmlns:a1611="http://schemas.microsoft.com/office/drawing/2016/11/main" r:id="rId10"/>
              </a:ext>
            </a:extLst>
          </a:blip>
          <a:srcRect l="29242" r="25278" b="-1"/>
          <a:stretch>
            <a:fillRect/>
          </a:stretch>
        </p:blipFill>
        <p:spPr>
          <a:xfrm>
            <a:off x="7519416" y="10"/>
            <a:ext cx="4672584" cy="6857989"/>
          </a:xfrm>
          <a:prstGeom prst="rect">
            <a:avLst/>
          </a:prstGeom>
        </p:spPr>
      </p:pic>
      <p:sp>
        <p:nvSpPr>
          <p:cNvPr id="7" name="TextBox 6">
            <a:extLst>
              <a:ext uri="{FF2B5EF4-FFF2-40B4-BE49-F238E27FC236}">
                <a16:creationId xmlns:a16="http://schemas.microsoft.com/office/drawing/2014/main" id="{225617E5-E1FB-7C34-588A-1C021B9CFF26}"/>
              </a:ext>
            </a:extLst>
          </p:cNvPr>
          <p:cNvSpPr txBox="1"/>
          <p:nvPr/>
        </p:nvSpPr>
        <p:spPr>
          <a:xfrm>
            <a:off x="9511459" y="6657944"/>
            <a:ext cx="26805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s://defeatdespair.com/2017/01/02/we-conquer/">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159887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128B-0615-0486-395B-AF5E599B3E04}"/>
              </a:ext>
            </a:extLst>
          </p:cNvPr>
          <p:cNvSpPr>
            <a:spLocks noGrp="1"/>
          </p:cNvSpPr>
          <p:nvPr>
            <p:ph type="title"/>
          </p:nvPr>
        </p:nvSpPr>
        <p:spPr>
          <a:xfrm>
            <a:off x="2895600" y="764373"/>
            <a:ext cx="8610600" cy="1293028"/>
          </a:xfrm>
        </p:spPr>
        <p:txBody>
          <a:bodyPr>
            <a:normAutofit/>
          </a:bodyPr>
          <a:lstStyle/>
          <a:p>
            <a:r>
              <a:rPr lang="en-US" dirty="0">
                <a:solidFill>
                  <a:schemeClr val="bg1"/>
                </a:solidFill>
                <a:latin typeface="Amasis MT Pro Black" panose="02040A04050005020304" pitchFamily="18" charset="0"/>
              </a:rPr>
              <a:t>HOTMA – UPDATES TO FORMS</a:t>
            </a:r>
          </a:p>
        </p:txBody>
      </p:sp>
      <p:sp>
        <p:nvSpPr>
          <p:cNvPr id="4" name="Slide Number Placeholder 3">
            <a:extLst>
              <a:ext uri="{FF2B5EF4-FFF2-40B4-BE49-F238E27FC236}">
                <a16:creationId xmlns:a16="http://schemas.microsoft.com/office/drawing/2014/main" id="{81B1A999-8ED4-D8D0-7C62-64E5E302DC38}"/>
              </a:ext>
            </a:extLst>
          </p:cNvPr>
          <p:cNvSpPr>
            <a:spLocks noGrp="1"/>
          </p:cNvSpPr>
          <p:nvPr>
            <p:ph type="sldNum" sz="quarter" idx="12"/>
          </p:nvPr>
        </p:nvSpPr>
        <p:spPr>
          <a:xfrm>
            <a:off x="8763000" y="381000"/>
            <a:ext cx="2743200" cy="365125"/>
          </a:xfrm>
        </p:spPr>
        <p:txBody>
          <a:bodyPr>
            <a:normAutofit/>
          </a:bodyPr>
          <a:lstStyle/>
          <a:p>
            <a:pPr>
              <a:spcAft>
                <a:spcPts val="600"/>
              </a:spcAft>
            </a:pPr>
            <a:fld id="{B5CEABB6-07DC-46E8-9B57-56EC44A396E5}" type="slidenum">
              <a:rPr lang="en-US"/>
              <a:pPr>
                <a:spcAft>
                  <a:spcPts val="600"/>
                </a:spcAft>
              </a:pPr>
              <a:t>42</a:t>
            </a:fld>
            <a:endParaRPr lang="en-US" dirty="0"/>
          </a:p>
        </p:txBody>
      </p:sp>
      <p:graphicFrame>
        <p:nvGraphicFramePr>
          <p:cNvPr id="42" name="Content Placeholder 2">
            <a:extLst>
              <a:ext uri="{FF2B5EF4-FFF2-40B4-BE49-F238E27FC236}">
                <a16:creationId xmlns:a16="http://schemas.microsoft.com/office/drawing/2014/main" id="{EA7B7483-8765-180C-770E-A7E514479E70}"/>
              </a:ext>
            </a:extLst>
          </p:cNvPr>
          <p:cNvGraphicFramePr>
            <a:graphicFrameLocks noGrp="1"/>
          </p:cNvGraphicFramePr>
          <p:nvPr>
            <p:ph idx="1"/>
            <p:extLst>
              <p:ext uri="{D42A27DB-BD31-4B8C-83A1-F6EECF244321}">
                <p14:modId xmlns:p14="http://schemas.microsoft.com/office/powerpoint/2010/main" val="3669009855"/>
              </p:ext>
            </p:extLst>
          </p:nvPr>
        </p:nvGraphicFramePr>
        <p:xfrm>
          <a:off x="685800" y="2075650"/>
          <a:ext cx="10820400" cy="440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1639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7585-14D9-03FC-F34A-876AC1EA2800}"/>
              </a:ext>
            </a:extLst>
          </p:cNvPr>
          <p:cNvSpPr>
            <a:spLocks noGrp="1"/>
          </p:cNvSpPr>
          <p:nvPr>
            <p:ph type="ctrTitle"/>
          </p:nvPr>
        </p:nvSpPr>
        <p:spPr>
          <a:xfrm>
            <a:off x="5615888" y="673241"/>
            <a:ext cx="5951914" cy="1183552"/>
          </a:xfrm>
          <a:noFill/>
          <a:ln w="19050">
            <a:noFill/>
            <a:prstDash val="dash"/>
          </a:ln>
        </p:spPr>
        <p:txBody>
          <a:bodyPr>
            <a:normAutofit/>
          </a:bodyPr>
          <a:lstStyle/>
          <a:p>
            <a:r>
              <a:rPr lang="en-US" sz="4800" dirty="0">
                <a:latin typeface="Amasis MT Pro Black" panose="02040A04050005020304" pitchFamily="18" charset="0"/>
              </a:rPr>
              <a:t>HOTMA - HELP</a:t>
            </a:r>
          </a:p>
        </p:txBody>
      </p:sp>
      <p:sp>
        <p:nvSpPr>
          <p:cNvPr id="10" name="Subtitle 9">
            <a:extLst>
              <a:ext uri="{FF2B5EF4-FFF2-40B4-BE49-F238E27FC236}">
                <a16:creationId xmlns:a16="http://schemas.microsoft.com/office/drawing/2014/main" id="{E2826908-DED9-F84A-C744-4AB12718CD29}"/>
              </a:ext>
            </a:extLst>
          </p:cNvPr>
          <p:cNvSpPr>
            <a:spLocks noGrp="1"/>
          </p:cNvSpPr>
          <p:nvPr>
            <p:ph type="subTitle" idx="1"/>
          </p:nvPr>
        </p:nvSpPr>
        <p:spPr>
          <a:xfrm>
            <a:off x="4833257" y="2293464"/>
            <a:ext cx="7109927" cy="2651760"/>
          </a:xfrm>
          <a:noFill/>
          <a:ln w="19050">
            <a:noFill/>
            <a:prstDash val="dash"/>
          </a:ln>
        </p:spPr>
        <p:txBody>
          <a:bodyPr>
            <a:normAutofit/>
          </a:bodyPr>
          <a:lstStyle/>
          <a:p>
            <a:r>
              <a:rPr lang="en-US" b="1" dirty="0">
                <a:solidFill>
                  <a:schemeClr val="bg1"/>
                </a:solidFill>
                <a:latin typeface="Amasis MT Pro Black" panose="02040A04050005020304" pitchFamily="18" charset="0"/>
              </a:rPr>
              <a:t>Please send questions or requests regarding HOTMA forms to:</a:t>
            </a:r>
          </a:p>
          <a:p>
            <a:endParaRPr lang="en-US" dirty="0"/>
          </a:p>
          <a:p>
            <a:r>
              <a:rPr lang="en-US" b="1" dirty="0">
                <a:hlinkClick r:id="rId2">
                  <a:extLst>
                    <a:ext uri="{A12FA001-AC4F-418D-AE19-62706E023703}">
                      <ahyp:hlinkClr xmlns:ahyp="http://schemas.microsoft.com/office/drawing/2018/hyperlinkcolor" val="tx"/>
                    </a:ext>
                  </a:extLst>
                </a:hlinkClick>
              </a:rPr>
              <a:t>MFCompliance@AHFA.com</a:t>
            </a:r>
            <a:r>
              <a:rPr lang="en-US" b="1" dirty="0"/>
              <a:t> </a:t>
            </a:r>
            <a:endParaRPr lang="en-US" dirty="0"/>
          </a:p>
          <a:p>
            <a:endParaRPr lang="en-US" dirty="0"/>
          </a:p>
        </p:txBody>
      </p:sp>
      <p:pic>
        <p:nvPicPr>
          <p:cNvPr id="8" name="Picture 7" descr="A mole lying in the grass&#10;&#10;AI-generated content may be incorrect.">
            <a:extLst>
              <a:ext uri="{FF2B5EF4-FFF2-40B4-BE49-F238E27FC236}">
                <a16:creationId xmlns:a16="http://schemas.microsoft.com/office/drawing/2014/main" id="{E72A32FD-F33C-187D-ABD5-84FE21FBA6B5}"/>
              </a:ext>
            </a:extLst>
          </p:cNvPr>
          <p:cNvPicPr>
            <a:picLocks noChangeAspect="1"/>
          </p:cNvPicPr>
          <p:nvPr/>
        </p:nvPicPr>
        <p:blipFill>
          <a:blip r:embed="rId3">
            <a:extLst>
              <a:ext uri="{837473B0-CC2E-450A-ABE3-18F120FF3D39}">
                <a1611:picAttrSrcUrl xmlns:a1611="http://schemas.microsoft.com/office/drawing/2016/11/main" r:id="rId4"/>
              </a:ext>
            </a:extLst>
          </a:blip>
          <a:srcRect l="12257" r="16863"/>
          <a:stretch>
            <a:fillRect/>
          </a:stretch>
        </p:blipFill>
        <p:spPr>
          <a:xfrm>
            <a:off x="20" y="10"/>
            <a:ext cx="4654275" cy="4206230"/>
          </a:xfrm>
          <a:prstGeom prst="rect">
            <a:avLst/>
          </a:prstGeom>
        </p:spPr>
      </p:pic>
      <p:pic>
        <p:nvPicPr>
          <p:cNvPr id="6" name="Content Placeholder 5" descr="A pile of dirt in the grass&#10;&#10;AI-generated content may be incorrect.">
            <a:extLst>
              <a:ext uri="{FF2B5EF4-FFF2-40B4-BE49-F238E27FC236}">
                <a16:creationId xmlns:a16="http://schemas.microsoft.com/office/drawing/2014/main" id="{22E4AECD-25D6-A492-56C9-4FC170E901CF}"/>
              </a:ext>
            </a:extLst>
          </p:cNvPr>
          <p:cNvPicPr>
            <a:picLocks noGrp="1" noChangeAspect="1"/>
          </p:cNvPicPr>
          <p:nvPr>
            <p:ph idx="4294967295"/>
          </p:nvPr>
        </p:nvPicPr>
        <p:blipFill>
          <a:blip r:embed="rId5">
            <a:extLst>
              <a:ext uri="{837473B0-CC2E-450A-ABE3-18F120FF3D39}">
                <a1611:picAttrSrcUrl xmlns:a1611="http://schemas.microsoft.com/office/drawing/2016/11/main" r:id="rId6"/>
              </a:ext>
            </a:extLst>
          </a:blip>
          <a:srcRect l="1172" r="-1" b="-1"/>
          <a:stretch>
            <a:fillRect/>
          </a:stretch>
        </p:blipFill>
        <p:spPr>
          <a:xfrm>
            <a:off x="20" y="4206240"/>
            <a:ext cx="4649582" cy="2651760"/>
          </a:xfrm>
          <a:prstGeom prst="rect">
            <a:avLst/>
          </a:prstGeom>
        </p:spPr>
      </p:pic>
      <p:sp>
        <p:nvSpPr>
          <p:cNvPr id="4" name="Slide Number Placeholder 3">
            <a:extLst>
              <a:ext uri="{FF2B5EF4-FFF2-40B4-BE49-F238E27FC236}">
                <a16:creationId xmlns:a16="http://schemas.microsoft.com/office/drawing/2014/main" id="{E1E5DAA6-4AC5-756C-2E95-5D9EC1A9708F}"/>
              </a:ext>
            </a:extLst>
          </p:cNvPr>
          <p:cNvSpPr>
            <a:spLocks noGrp="1"/>
          </p:cNvSpPr>
          <p:nvPr>
            <p:ph type="sldNum" sz="quarter" idx="12"/>
          </p:nvPr>
        </p:nvSpPr>
        <p:spPr>
          <a:xfrm>
            <a:off x="10991654" y="6351325"/>
            <a:ext cx="798641" cy="365760"/>
          </a:xfrm>
        </p:spPr>
        <p:txBody>
          <a:bodyPr>
            <a:normAutofit/>
          </a:bodyPr>
          <a:lstStyle/>
          <a:p>
            <a:pPr>
              <a:spcAft>
                <a:spcPts val="600"/>
              </a:spcAft>
            </a:pPr>
            <a:fld id="{B5CEABB6-07DC-46E8-9B57-56EC44A396E5}" type="slidenum">
              <a:rPr lang="en-US" smtClean="0"/>
              <a:pPr>
                <a:spcAft>
                  <a:spcPts val="600"/>
                </a:spcAft>
              </a:pPr>
              <a:t>43</a:t>
            </a:fld>
            <a:endParaRPr lang="en-US" dirty="0"/>
          </a:p>
        </p:txBody>
      </p:sp>
      <p:sp>
        <p:nvSpPr>
          <p:cNvPr id="9" name="TextBox 8">
            <a:extLst>
              <a:ext uri="{FF2B5EF4-FFF2-40B4-BE49-F238E27FC236}">
                <a16:creationId xmlns:a16="http://schemas.microsoft.com/office/drawing/2014/main" id="{E66937B1-C72C-993B-71FB-25C450A257E3}"/>
              </a:ext>
            </a:extLst>
          </p:cNvPr>
          <p:cNvSpPr txBox="1"/>
          <p:nvPr/>
        </p:nvSpPr>
        <p:spPr>
          <a:xfrm>
            <a:off x="1781393" y="4006185"/>
            <a:ext cx="287290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coronationstreetupdates.blogspot.com/2017/09/5-things-we-learned-in-corrie-this-week.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62022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down)">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460470" y="285460"/>
            <a:ext cx="7473384" cy="6423249"/>
          </a:xfrm>
        </p:spPr>
        <p:txBody>
          <a:bodyPr>
            <a:normAutofit/>
          </a:bodyPr>
          <a:lstStyle/>
          <a:p>
            <a:r>
              <a:rPr lang="en-US" sz="3200" dirty="0">
                <a:solidFill>
                  <a:schemeClr val="bg1"/>
                </a:solidFill>
                <a:latin typeface="Amasis MT Pro Black" panose="02040A04050005020304" pitchFamily="18" charset="0"/>
              </a:rPr>
              <a:t>Hotma: Annual Income</a:t>
            </a:r>
            <a:br>
              <a:rPr lang="en-US" sz="3200" dirty="0">
                <a:solidFill>
                  <a:schemeClr val="bg1"/>
                </a:solidFill>
                <a:latin typeface="Amasis MT Pro Black" panose="02040A04050005020304" pitchFamily="18" charset="0"/>
              </a:rPr>
            </a:br>
            <a:r>
              <a:rPr lang="en-US" sz="1400" dirty="0">
                <a:solidFill>
                  <a:schemeClr val="bg1"/>
                </a:solidFill>
                <a:latin typeface="Berlin Sans FB Demi" panose="020E0802020502020306" pitchFamily="34" charset="0"/>
              </a:rPr>
              <a:t> </a:t>
            </a:r>
            <a:br>
              <a:rPr lang="en-US" dirty="0">
                <a:solidFill>
                  <a:schemeClr val="bg1"/>
                </a:solidFill>
                <a:latin typeface="Berlin Sans FB Demi" panose="020E0802020502020306" pitchFamily="34" charset="0"/>
              </a:rPr>
            </a:br>
            <a:r>
              <a:rPr lang="en-US" sz="1600" dirty="0">
                <a:solidFill>
                  <a:schemeClr val="bg1"/>
                </a:solidFill>
                <a:latin typeface="Amasis MT Pro Black" panose="02040A04050005020304" pitchFamily="18" charset="0"/>
              </a:rPr>
              <a:t>Annual income includes all amounts received from all sources by each member of the family who is 18 years of age or older, the head of household, or spouse of the head of household, in addition to unearned income received by or on behalf of each dependent who is under 18 years of age.</a:t>
            </a:r>
            <a:br>
              <a:rPr lang="en-US" sz="1600" dirty="0">
                <a:solidFill>
                  <a:schemeClr val="bg1"/>
                </a:solidFill>
                <a:latin typeface="Amasis MT Pro Black" panose="02040A04050005020304" pitchFamily="18" charset="0"/>
              </a:rPr>
            </a:br>
            <a:br>
              <a:rPr lang="en-US" sz="16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Annual income does not include amounts specifically excluded in paragraph (b) of 24 CFR § 5.609.</a:t>
            </a:r>
            <a:br>
              <a:rPr lang="en-US" sz="16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 </a:t>
            </a:r>
            <a:br>
              <a:rPr lang="en-US" sz="1600" dirty="0">
                <a:solidFill>
                  <a:schemeClr val="bg1"/>
                </a:solidFill>
                <a:latin typeface="Amasis MT Pro Black" panose="02040A04050005020304" pitchFamily="18" charset="0"/>
              </a:rPr>
            </a:br>
            <a:r>
              <a:rPr lang="en-US" sz="1600" dirty="0">
                <a:solidFill>
                  <a:schemeClr val="bg1"/>
                </a:solidFill>
                <a:latin typeface="Amasis MT Pro Black" panose="02040A04050005020304" pitchFamily="18" charset="0"/>
              </a:rPr>
              <a:t>Annual income includes “</a:t>
            </a:r>
            <a:r>
              <a:rPr lang="en-US" sz="1600" dirty="0">
                <a:solidFill>
                  <a:schemeClr val="tx1"/>
                </a:solidFill>
                <a:latin typeface="Amasis MT Pro Black" panose="02040A04050005020304" pitchFamily="18" charset="0"/>
              </a:rPr>
              <a:t>all amounts received</a:t>
            </a:r>
            <a:r>
              <a:rPr lang="en-US" sz="1600" dirty="0">
                <a:solidFill>
                  <a:schemeClr val="bg1"/>
                </a:solidFill>
                <a:latin typeface="Amasis MT Pro Black" panose="02040A04050005020304" pitchFamily="18" charset="0"/>
              </a:rPr>
              <a:t>,” not the amount that a family </a:t>
            </a:r>
            <a:r>
              <a:rPr lang="en-US" sz="1600" b="1" dirty="0">
                <a:solidFill>
                  <a:schemeClr val="bg1"/>
                </a:solidFill>
                <a:latin typeface="Amasis MT Pro Black" panose="02040A04050005020304" pitchFamily="18" charset="0"/>
              </a:rPr>
              <a:t>may be </a:t>
            </a:r>
            <a:r>
              <a:rPr lang="en-US" sz="1600" dirty="0">
                <a:solidFill>
                  <a:schemeClr val="bg1"/>
                </a:solidFill>
                <a:latin typeface="Amasis MT Pro Black" panose="02040A04050005020304" pitchFamily="18" charset="0"/>
              </a:rPr>
              <a:t>legally entitled to receive but which they do not receive. </a:t>
            </a:r>
            <a:br>
              <a:rPr lang="en-US" sz="1600" dirty="0">
                <a:solidFill>
                  <a:schemeClr val="bg1"/>
                </a:solidFill>
                <a:latin typeface="Amasis MT Pro Black" panose="02040A04050005020304" pitchFamily="18" charset="0"/>
              </a:rPr>
            </a:br>
            <a:r>
              <a:rPr lang="en-US" sz="1400" dirty="0">
                <a:solidFill>
                  <a:schemeClr val="tx1"/>
                </a:solidFill>
                <a:latin typeface="Amasis MT Pro Black" panose="02040A04050005020304" pitchFamily="18" charset="0"/>
              </a:rPr>
              <a:t>~ for example, a family’s child-support or alimony income may be based on payments received, not the mounts the family is entitled to receive based on any court or agency order.</a:t>
            </a:r>
            <a:br>
              <a:rPr lang="en-US" sz="1400" dirty="0">
                <a:solidFill>
                  <a:schemeClr val="tx1"/>
                </a:solidFill>
                <a:latin typeface="Amasis MT Pro Black" panose="02040A04050005020304" pitchFamily="18" charset="0"/>
              </a:rPr>
            </a:br>
            <a:br>
              <a:rPr lang="en-US" sz="1400" dirty="0">
                <a:solidFill>
                  <a:schemeClr val="tx1"/>
                </a:solidFill>
                <a:latin typeface="Berlin Sans FB Demi" panose="020E0802020502020306" pitchFamily="34" charset="0"/>
              </a:rPr>
            </a:br>
            <a:r>
              <a:rPr lang="en-US" sz="1600" dirty="0">
                <a:solidFill>
                  <a:schemeClr val="bg1"/>
                </a:solidFill>
                <a:latin typeface="Amasis MT Pro Black" panose="02040A04050005020304" pitchFamily="18" charset="0"/>
              </a:rPr>
              <a:t>Annual income also includes all actual income from assets even if the asset is excluded from net family assets but the income from the assets is not otherwise excluded.</a:t>
            </a:r>
            <a:br>
              <a:rPr lang="en-US" sz="1600" dirty="0">
                <a:solidFill>
                  <a:schemeClr val="bg1"/>
                </a:solidFill>
                <a:latin typeface="Amasis MT Pro Black" panose="02040A04050005020304" pitchFamily="18" charset="0"/>
              </a:rPr>
            </a:br>
            <a:endParaRPr lang="en-US" sz="1600" dirty="0">
              <a:solidFill>
                <a:schemeClr val="bg1"/>
              </a:solidFill>
              <a:latin typeface="Amasis MT Pro Black" panose="02040A04050005020304" pitchFamily="18" charset="0"/>
            </a:endParaRP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833694" y="1352938"/>
            <a:ext cx="6594768" cy="1828801"/>
          </a:xfrm>
        </p:spPr>
        <p:txBody>
          <a:bodyPr>
            <a:normAutofit fontScale="90000"/>
          </a:bodyPr>
          <a:lstStyle/>
          <a:p>
            <a:r>
              <a:rPr lang="en-US" dirty="0">
                <a:solidFill>
                  <a:schemeClr val="bg1"/>
                </a:solidFill>
                <a:latin typeface="Amasis MT Pro Black" panose="02040A04050005020304" pitchFamily="18" charset="0"/>
              </a:rPr>
              <a:t>Hotma: </a:t>
            </a:r>
            <a:r>
              <a:rPr lang="en-US" sz="3600" dirty="0">
                <a:solidFill>
                  <a:schemeClr val="bg1"/>
                </a:solidFill>
                <a:latin typeface="Amasis MT Pro Black" panose="02040A04050005020304" pitchFamily="18" charset="0"/>
              </a:rPr>
              <a:t>earned income</a:t>
            </a:r>
            <a:br>
              <a:rPr lang="en-US" dirty="0">
                <a:solidFill>
                  <a:schemeClr val="bg1"/>
                </a:solidFill>
                <a:latin typeface="Berlin Sans FB Demi" panose="020E0802020502020306" pitchFamily="34" charset="0"/>
              </a:rPr>
            </a:br>
            <a:r>
              <a:rPr lang="en-US" sz="1600" dirty="0">
                <a:solidFill>
                  <a:schemeClr val="bg1"/>
                </a:solidFill>
                <a:latin typeface="Berlin Sans FB Demi" panose="020E0802020502020306" pitchFamily="34" charset="0"/>
              </a:rPr>
              <a:t> </a:t>
            </a: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br>
              <a:rPr lang="en-US" sz="1600" dirty="0">
                <a:solidFill>
                  <a:schemeClr val="bg1"/>
                </a:solidFill>
                <a:latin typeface="Berlin Sans FB Demi" panose="020E0802020502020306" pitchFamily="34" charset="0"/>
              </a:rPr>
            </a:br>
            <a:r>
              <a:rPr lang="en-US" sz="1600" dirty="0"/>
              <a:t>​</a:t>
            </a:r>
          </a:p>
        </p:txBody>
      </p:sp>
      <p:sp>
        <p:nvSpPr>
          <p:cNvPr id="5" name="Subtitle 4">
            <a:extLst>
              <a:ext uri="{FF2B5EF4-FFF2-40B4-BE49-F238E27FC236}">
                <a16:creationId xmlns:a16="http://schemas.microsoft.com/office/drawing/2014/main" id="{C79D1DC7-E4BB-2173-080B-858B7B80765F}"/>
              </a:ext>
            </a:extLst>
          </p:cNvPr>
          <p:cNvSpPr>
            <a:spLocks noGrp="1"/>
          </p:cNvSpPr>
          <p:nvPr>
            <p:ph type="subTitle" idx="1"/>
          </p:nvPr>
        </p:nvSpPr>
        <p:spPr>
          <a:xfrm>
            <a:off x="3498980" y="1455577"/>
            <a:ext cx="8472195" cy="5075852"/>
          </a:xfrm>
        </p:spPr>
        <p:txBody>
          <a:bodyPr>
            <a:normAutofit/>
          </a:bodyPr>
          <a:lstStyle/>
          <a:p>
            <a:pPr marL="171450" indent="-171450">
              <a:lnSpc>
                <a:spcPct val="100000"/>
              </a:lnSpc>
              <a:buFont typeface="Arial" panose="020B0604020202020204" pitchFamily="34" charset="0"/>
              <a:buChar char="•"/>
            </a:pPr>
            <a:r>
              <a:rPr lang="en-US" sz="1600" dirty="0">
                <a:solidFill>
                  <a:schemeClr val="bg1"/>
                </a:solidFill>
                <a:latin typeface="Amasis MT Pro Black" panose="02040A04050005020304" pitchFamily="18" charset="0"/>
              </a:rPr>
              <a:t>Earned income is defined as income or earnings from wages, tips, salaries, other employee compensation, and net income from self-employment. </a:t>
            </a:r>
          </a:p>
          <a:p>
            <a:pPr marL="285750" indent="-285750">
              <a:buFont typeface="Arial" panose="020B0604020202020204" pitchFamily="34" charset="0"/>
              <a:buChar char="•"/>
            </a:pPr>
            <a:endParaRPr lang="en-US" sz="1600" dirty="0">
              <a:solidFill>
                <a:schemeClr val="bg1"/>
              </a:solidFill>
              <a:latin typeface="Amasis MT Pro Black" panose="02040A04050005020304" pitchFamily="18" charset="0"/>
            </a:endParaRPr>
          </a:p>
          <a:p>
            <a:pPr marL="285750" indent="-285750">
              <a:lnSpc>
                <a:spcPct val="100000"/>
              </a:lnSpc>
              <a:buFont typeface="Arial" panose="020B0604020202020204" pitchFamily="34" charset="0"/>
              <a:buChar char="•"/>
            </a:pPr>
            <a:r>
              <a:rPr lang="en-US" sz="1600" dirty="0">
                <a:solidFill>
                  <a:schemeClr val="bg1"/>
                </a:solidFill>
                <a:latin typeface="Amasis MT Pro Black" panose="02040A04050005020304" pitchFamily="18" charset="0"/>
              </a:rPr>
              <a:t>Income earned as a day laborer or seasonal worker is not considered nonrecurring income under 24 CFR 5.609(b)(24) and </a:t>
            </a:r>
            <a:r>
              <a:rPr lang="en-US" sz="1600" dirty="0">
                <a:solidFill>
                  <a:schemeClr val="tx1"/>
                </a:solidFill>
                <a:latin typeface="Amasis MT Pro Black" panose="02040A04050005020304" pitchFamily="18" charset="0"/>
              </a:rPr>
              <a:t>may</a:t>
            </a:r>
            <a:r>
              <a:rPr lang="en-US" sz="1600" dirty="0">
                <a:solidFill>
                  <a:schemeClr val="bg1"/>
                </a:solidFill>
                <a:latin typeface="Amasis MT Pro Black" panose="02040A04050005020304" pitchFamily="18" charset="0"/>
              </a:rPr>
              <a:t> be included, unless specifically excluded in 24 CFR 5.609(b) 24 CFR 5.609(b )e.g., earnings of full-time students in excess of the dependent deduction, 24 CFR 5.609(b)(3), (b)(14), etc.).</a:t>
            </a:r>
          </a:p>
          <a:p>
            <a:pPr marL="285750" indent="-285750">
              <a:buFont typeface="Arial" panose="020B0604020202020204" pitchFamily="34" charset="0"/>
              <a:buChar char="•"/>
            </a:pPr>
            <a:endParaRPr lang="en-US" sz="1600" dirty="0">
              <a:solidFill>
                <a:schemeClr val="bg1"/>
              </a:solidFill>
              <a:latin typeface="Amasis MT Pro Black" panose="02040A04050005020304" pitchFamily="18" charset="0"/>
            </a:endParaRPr>
          </a:p>
          <a:p>
            <a:pPr marL="285750" indent="-285750">
              <a:lnSpc>
                <a:spcPct val="100000"/>
              </a:lnSpc>
              <a:buFont typeface="Arial" panose="020B0604020202020204" pitchFamily="34" charset="0"/>
              <a:buChar char="•"/>
            </a:pPr>
            <a:r>
              <a:rPr lang="en-US" sz="1600" dirty="0">
                <a:solidFill>
                  <a:schemeClr val="bg1"/>
                </a:solidFill>
                <a:latin typeface="Amasis MT Pro Black" panose="02040A04050005020304" pitchFamily="18" charset="0"/>
              </a:rPr>
              <a:t>An independent contractor is an individual who qualifies as an independent contractor instead of an employee in accordance with the Internal /revenue Code federal income tax requirements and whose earnings are consequently subject to the self-employment tax.</a:t>
            </a:r>
          </a:p>
          <a:p>
            <a:pPr marL="742950" lvl="1" indent="-285750" algn="l">
              <a:buFont typeface="Wingdings" panose="05000000000000000000" pitchFamily="2" charset="2"/>
              <a:buChar char="Ø"/>
            </a:pPr>
            <a:r>
              <a:rPr lang="en-US" sz="1600" dirty="0">
                <a:solidFill>
                  <a:schemeClr val="bg1"/>
                </a:solidFill>
                <a:latin typeface="Amasis MT Pro Black" panose="02040A04050005020304" pitchFamily="18" charset="0"/>
              </a:rPr>
              <a:t>For example, third-party delivery and transportation service providers are considered independent contractors unless state law dictates otherwise. </a:t>
            </a:r>
          </a:p>
          <a:p>
            <a:pPr marL="742950" lvl="1" indent="-285750" algn="l">
              <a:buFont typeface="Wingdings" panose="05000000000000000000" pitchFamily="2" charset="2"/>
              <a:buChar char="Ø"/>
            </a:pPr>
            <a:r>
              <a:rPr lang="en-US" sz="1600" dirty="0">
                <a:solidFill>
                  <a:schemeClr val="bg1"/>
                </a:solidFill>
                <a:latin typeface="Amasis MT Pro Black" panose="02040A04050005020304" pitchFamily="18" charset="0"/>
              </a:rPr>
              <a:t>  </a:t>
            </a:r>
            <a:r>
              <a:rPr lang="en-US" sz="1600" dirty="0">
                <a:latin typeface="Amasis MT Pro Black" panose="02040A04050005020304" pitchFamily="18" charset="0"/>
              </a:rPr>
              <a:t>In addition, individuals considered “gig workers”, such as babysitters, landscapers, rideshare drivers, and house cleaners, typically fall into the category of independent contractor.</a:t>
            </a:r>
          </a:p>
          <a:p>
            <a:pPr marL="285750" indent="-285750">
              <a:buFont typeface="Arial" panose="020B0604020202020204" pitchFamily="34" charset="0"/>
              <a:buChar char="•"/>
            </a:pPr>
            <a:endParaRPr lang="en-US" sz="1400" dirty="0">
              <a:solidFill>
                <a:schemeClr val="bg1"/>
              </a:solidFill>
              <a:latin typeface="Amasis MT Pro Black" panose="02040A04050005020304" pitchFamily="18" charset="0"/>
            </a:endParaRPr>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2817845"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60340F-BE25-1975-A531-437C25B02B57}"/>
              </a:ext>
            </a:extLst>
          </p:cNvPr>
          <p:cNvSpPr>
            <a:spLocks noGrp="1"/>
          </p:cNvSpPr>
          <p:nvPr>
            <p:ph type="title"/>
          </p:nvPr>
        </p:nvSpPr>
        <p:spPr>
          <a:xfrm>
            <a:off x="3913225" y="349638"/>
            <a:ext cx="7434070" cy="1255227"/>
          </a:xfrm>
        </p:spPr>
        <p:txBody>
          <a:bodyPr>
            <a:normAutofit fontScale="90000"/>
          </a:bodyPr>
          <a:lstStyle/>
          <a:p>
            <a:pPr algn="l"/>
            <a:r>
              <a:rPr lang="en-US" sz="4800" dirty="0">
                <a:latin typeface="Amasis MT Pro Black" panose="02040A04050005020304" pitchFamily="18" charset="0"/>
              </a:rPr>
              <a:t>Hotma:</a:t>
            </a:r>
            <a:br>
              <a:rPr lang="en-US" dirty="0">
                <a:latin typeface="Amasis MT Pro Black" panose="02040A04050005020304" pitchFamily="18" charset="0"/>
              </a:rPr>
            </a:br>
            <a:r>
              <a:rPr lang="en-US" dirty="0">
                <a:latin typeface="Amasis MT Pro Black" panose="02040A04050005020304" pitchFamily="18" charset="0"/>
              </a:rPr>
              <a:t> unearned income</a:t>
            </a:r>
          </a:p>
        </p:txBody>
      </p:sp>
      <p:sp>
        <p:nvSpPr>
          <p:cNvPr id="11" name="Rectangle 10">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3" name="Picture 12">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4" name="Slide Number Placeholder 3">
            <a:extLst>
              <a:ext uri="{FF2B5EF4-FFF2-40B4-BE49-F238E27FC236}">
                <a16:creationId xmlns:a16="http://schemas.microsoft.com/office/drawing/2014/main" id="{613099A3-B382-70BD-5421-048C179DB829}"/>
              </a:ext>
            </a:extLst>
          </p:cNvPr>
          <p:cNvSpPr>
            <a:spLocks noGrp="1"/>
          </p:cNvSpPr>
          <p:nvPr>
            <p:ph type="sldNum" sz="quarter" idx="12"/>
          </p:nvPr>
        </p:nvSpPr>
        <p:spPr>
          <a:xfrm>
            <a:off x="8763000" y="381000"/>
            <a:ext cx="2743200" cy="365125"/>
          </a:xfrm>
        </p:spPr>
        <p:txBody>
          <a:bodyPr>
            <a:normAutofit/>
          </a:bodyPr>
          <a:lstStyle/>
          <a:p>
            <a:pPr>
              <a:spcAft>
                <a:spcPts val="600"/>
              </a:spcAft>
            </a:pPr>
            <a:fld id="{B5CEABB6-07DC-46E8-9B57-56EC44A396E5}" type="slidenum">
              <a:rPr lang="en-US" smtClean="0"/>
              <a:pPr>
                <a:spcAft>
                  <a:spcPts val="600"/>
                </a:spcAft>
              </a:pPr>
              <a:t>7</a:t>
            </a:fld>
            <a:endParaRPr lang="en-US" dirty="0"/>
          </a:p>
        </p:txBody>
      </p:sp>
      <p:sp>
        <p:nvSpPr>
          <p:cNvPr id="3" name="Content Placeholder 2">
            <a:extLst>
              <a:ext uri="{FF2B5EF4-FFF2-40B4-BE49-F238E27FC236}">
                <a16:creationId xmlns:a16="http://schemas.microsoft.com/office/drawing/2014/main" id="{227A9333-7D0C-E2F9-F663-B1EEC6DB0DF7}"/>
              </a:ext>
            </a:extLst>
          </p:cNvPr>
          <p:cNvSpPr>
            <a:spLocks noGrp="1"/>
          </p:cNvSpPr>
          <p:nvPr>
            <p:ph idx="1"/>
          </p:nvPr>
        </p:nvSpPr>
        <p:spPr>
          <a:xfrm>
            <a:off x="4090507" y="1604865"/>
            <a:ext cx="7454077" cy="4613821"/>
          </a:xfrm>
        </p:spPr>
        <p:txBody>
          <a:bodyPr>
            <a:noAutofit/>
          </a:bodyPr>
          <a:lstStyle/>
          <a:p>
            <a:r>
              <a:rPr lang="en-US" sz="2400" dirty="0">
                <a:latin typeface="Amasis MT Pro Black" panose="02040A04050005020304" pitchFamily="18" charset="0"/>
              </a:rPr>
              <a:t>Unearned income means any annual income, as calculated under 24 CFR 5.609, that is </a:t>
            </a:r>
            <a:r>
              <a:rPr lang="en-US" sz="2400" dirty="0">
                <a:solidFill>
                  <a:schemeClr val="bg1"/>
                </a:solidFill>
                <a:latin typeface="Amasis MT Pro Black" panose="02040A04050005020304" pitchFamily="18" charset="0"/>
              </a:rPr>
              <a:t>not</a:t>
            </a:r>
            <a:r>
              <a:rPr lang="en-US" sz="2400" dirty="0">
                <a:latin typeface="Amasis MT Pro Black" panose="02040A04050005020304" pitchFamily="18" charset="0"/>
              </a:rPr>
              <a:t> earned income.</a:t>
            </a:r>
          </a:p>
          <a:p>
            <a:r>
              <a:rPr lang="en-US" sz="2400" dirty="0">
                <a:latin typeface="Amasis MT Pro Black" panose="02040A04050005020304" pitchFamily="18" charset="0"/>
              </a:rPr>
              <a:t>Examples of unearned income:</a:t>
            </a:r>
          </a:p>
          <a:p>
            <a:r>
              <a:rPr lang="en-US" sz="2400" dirty="0">
                <a:latin typeface="Amasis MT Pro Black" panose="02040A04050005020304" pitchFamily="18" charset="0"/>
              </a:rPr>
              <a:t>Social Security</a:t>
            </a:r>
          </a:p>
          <a:p>
            <a:r>
              <a:rPr lang="en-US" sz="2400" dirty="0">
                <a:latin typeface="Amasis MT Pro Black" panose="02040A04050005020304" pitchFamily="18" charset="0"/>
              </a:rPr>
              <a:t>Child support</a:t>
            </a:r>
          </a:p>
          <a:p>
            <a:r>
              <a:rPr lang="en-US" sz="2400" dirty="0">
                <a:latin typeface="Amasis MT Pro Black" panose="02040A04050005020304" pitchFamily="18" charset="0"/>
              </a:rPr>
              <a:t>Monetary Gifts</a:t>
            </a:r>
          </a:p>
          <a:p>
            <a:r>
              <a:rPr lang="en-US" sz="2400" dirty="0">
                <a:latin typeface="Amasis MT Pro Black" panose="02040A04050005020304" pitchFamily="18" charset="0"/>
              </a:rPr>
              <a:t>Pension or Alimony</a:t>
            </a:r>
          </a:p>
          <a:p>
            <a:r>
              <a:rPr lang="en-US" sz="2400" dirty="0">
                <a:latin typeface="Amasis MT Pro Black" panose="02040A04050005020304" pitchFamily="18" charset="0"/>
              </a:rPr>
              <a:t>Income from Assets</a:t>
            </a:r>
          </a:p>
          <a:p>
            <a:r>
              <a:rPr lang="en-US" sz="2400" dirty="0">
                <a:latin typeface="Amasis MT Pro Black" panose="02040A04050005020304" pitchFamily="18" charset="0"/>
              </a:rPr>
              <a:t>This list is not exhaustive; there are common examples of unearned income</a:t>
            </a:r>
            <a:r>
              <a:rPr lang="en-US" sz="2400" dirty="0"/>
              <a:t>.</a:t>
            </a:r>
          </a:p>
        </p:txBody>
      </p:sp>
    </p:spTree>
    <p:extLst>
      <p:ext uri="{BB962C8B-B14F-4D97-AF65-F5344CB8AC3E}">
        <p14:creationId xmlns:p14="http://schemas.microsoft.com/office/powerpoint/2010/main" val="419288833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64813B67-2E7A-B891-950B-8FF28B31D5BD}"/>
              </a:ext>
            </a:extLst>
          </p:cNvPr>
          <p:cNvSpPr>
            <a:spLocks noGrp="1"/>
          </p:cNvSpPr>
          <p:nvPr>
            <p:ph type="title"/>
          </p:nvPr>
        </p:nvSpPr>
        <p:spPr>
          <a:xfrm>
            <a:off x="685800" y="1066163"/>
            <a:ext cx="3306744" cy="5148371"/>
          </a:xfrm>
        </p:spPr>
        <p:txBody>
          <a:bodyPr>
            <a:normAutofit/>
          </a:bodyPr>
          <a:lstStyle/>
          <a:p>
            <a:pPr algn="l"/>
            <a:r>
              <a:rPr lang="en-US" sz="5400" dirty="0">
                <a:latin typeface="Amasis MT Pro Black" panose="02040A04050005020304" pitchFamily="18" charset="0"/>
              </a:rPr>
              <a:t>Hotma:</a:t>
            </a:r>
            <a:br>
              <a:rPr lang="en-US" sz="3200" dirty="0">
                <a:latin typeface="Amasis MT Pro Black" panose="02040A04050005020304" pitchFamily="18" charset="0"/>
              </a:rPr>
            </a:br>
            <a:br>
              <a:rPr lang="en-US" sz="3200" dirty="0">
                <a:latin typeface="Amasis MT Pro Black" panose="02040A04050005020304" pitchFamily="18" charset="0"/>
              </a:rPr>
            </a:br>
            <a:r>
              <a:rPr lang="en-US" sz="3200" dirty="0">
                <a:latin typeface="Amasis MT Pro Black" panose="02040A04050005020304" pitchFamily="18" charset="0"/>
              </a:rPr>
              <a:t> </a:t>
            </a:r>
            <a:r>
              <a:rPr lang="en-US" sz="4400" dirty="0">
                <a:latin typeface="Amasis MT Pro Black" panose="02040A04050005020304" pitchFamily="18" charset="0"/>
              </a:rPr>
              <a:t>child support</a:t>
            </a:r>
            <a:br>
              <a:rPr lang="en-US" sz="4400" dirty="0">
                <a:latin typeface="Amasis MT Pro Black" panose="02040A04050005020304" pitchFamily="18" charset="0"/>
              </a:rPr>
            </a:br>
            <a:br>
              <a:rPr lang="en-US" sz="4400" dirty="0">
                <a:latin typeface="Amasis MT Pro Black" panose="02040A04050005020304" pitchFamily="18" charset="0"/>
              </a:rPr>
            </a:br>
            <a:br>
              <a:rPr lang="en-US" sz="4400" dirty="0">
                <a:latin typeface="Amasis MT Pro Black" panose="02040A04050005020304" pitchFamily="18" charset="0"/>
              </a:rPr>
            </a:br>
            <a:br>
              <a:rPr lang="en-US" sz="4400" dirty="0">
                <a:latin typeface="Amasis MT Pro Black" panose="02040A04050005020304" pitchFamily="18" charset="0"/>
              </a:rPr>
            </a:br>
            <a:endParaRPr lang="en-US" sz="4400" dirty="0">
              <a:latin typeface="Amasis MT Pro Black" panose="02040A04050005020304" pitchFamily="18" charset="0"/>
            </a:endParaRPr>
          </a:p>
        </p:txBody>
      </p:sp>
      <p:sp>
        <p:nvSpPr>
          <p:cNvPr id="4" name="Slide Number Placeholder 3">
            <a:extLst>
              <a:ext uri="{FF2B5EF4-FFF2-40B4-BE49-F238E27FC236}">
                <a16:creationId xmlns:a16="http://schemas.microsoft.com/office/drawing/2014/main" id="{76B4E29A-C0A8-3E7B-16AC-815EE9C5947C}"/>
              </a:ext>
            </a:extLst>
          </p:cNvPr>
          <p:cNvSpPr>
            <a:spLocks noGrp="1"/>
          </p:cNvSpPr>
          <p:nvPr>
            <p:ph type="sldNum" sz="quarter" idx="12"/>
          </p:nvPr>
        </p:nvSpPr>
        <p:spPr>
          <a:xfrm>
            <a:off x="8763000" y="381000"/>
            <a:ext cx="2743200" cy="365125"/>
          </a:xfrm>
        </p:spPr>
        <p:txBody>
          <a:bodyPr>
            <a:normAutofit/>
          </a:bodyPr>
          <a:lstStyle/>
          <a:p>
            <a:pPr>
              <a:spcAft>
                <a:spcPts val="600"/>
              </a:spcAft>
            </a:pPr>
            <a:fld id="{B5CEABB6-07DC-46E8-9B57-56EC44A396E5}" type="slidenum">
              <a:rPr lang="en-US" smtClean="0"/>
              <a:pPr>
                <a:spcAft>
                  <a:spcPts val="600"/>
                </a:spcAft>
              </a:pPr>
              <a:t>8</a:t>
            </a:fld>
            <a:endParaRPr lang="en-US" dirty="0"/>
          </a:p>
        </p:txBody>
      </p:sp>
      <p:graphicFrame>
        <p:nvGraphicFramePr>
          <p:cNvPr id="6" name="Content Placeholder 2">
            <a:extLst>
              <a:ext uri="{FF2B5EF4-FFF2-40B4-BE49-F238E27FC236}">
                <a16:creationId xmlns:a16="http://schemas.microsoft.com/office/drawing/2014/main" id="{40766CB8-410E-721C-0848-740698104992}"/>
              </a:ext>
            </a:extLst>
          </p:cNvPr>
          <p:cNvGraphicFramePr>
            <a:graphicFrameLocks noGrp="1"/>
          </p:cNvGraphicFramePr>
          <p:nvPr>
            <p:ph idx="1"/>
            <p:extLst>
              <p:ext uri="{D42A27DB-BD31-4B8C-83A1-F6EECF244321}">
                <p14:modId xmlns:p14="http://schemas.microsoft.com/office/powerpoint/2010/main" val="2493584043"/>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0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46"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sp>
        <p:nvSpPr>
          <p:cNvPr id="4" name="Slide Number Placeholder 3">
            <a:extLst>
              <a:ext uri="{FF2B5EF4-FFF2-40B4-BE49-F238E27FC236}">
                <a16:creationId xmlns:a16="http://schemas.microsoft.com/office/drawing/2014/main" id="{2A70BB9F-543F-C2C0-2C38-D9B3E86AA719}"/>
              </a:ext>
            </a:extLst>
          </p:cNvPr>
          <p:cNvSpPr>
            <a:spLocks noGrp="1"/>
          </p:cNvSpPr>
          <p:nvPr>
            <p:ph type="sldNum" sz="quarter" idx="12"/>
          </p:nvPr>
        </p:nvSpPr>
        <p:spPr>
          <a:xfrm>
            <a:off x="8763000" y="217710"/>
            <a:ext cx="2743200" cy="365125"/>
          </a:xfrm>
        </p:spPr>
        <p:txBody>
          <a:bodyPr>
            <a:normAutofit/>
          </a:bodyPr>
          <a:lstStyle/>
          <a:p>
            <a:pPr>
              <a:spcAft>
                <a:spcPts val="600"/>
              </a:spcAft>
            </a:pPr>
            <a:fld id="{B5CEABB6-07DC-46E8-9B57-56EC44A396E5}" type="slidenum">
              <a:rPr lang="en-US">
                <a:solidFill>
                  <a:schemeClr val="tx1"/>
                </a:solidFill>
              </a:rPr>
              <a:pPr>
                <a:spcAft>
                  <a:spcPts val="600"/>
                </a:spcAft>
              </a:pPr>
              <a:t>9</a:t>
            </a:fld>
            <a:endParaRPr lang="en-US" dirty="0">
              <a:solidFill>
                <a:schemeClr val="tx1"/>
              </a:solidFill>
            </a:endParaRPr>
          </a:p>
        </p:txBody>
      </p:sp>
      <p:pic>
        <p:nvPicPr>
          <p:cNvPr id="52" name="Picture 51">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0E28F4EA-983A-CF66-7A6D-1D77A5D01A91}"/>
              </a:ext>
            </a:extLst>
          </p:cNvPr>
          <p:cNvSpPr>
            <a:spLocks noGrp="1"/>
          </p:cNvSpPr>
          <p:nvPr>
            <p:ph type="title"/>
          </p:nvPr>
        </p:nvSpPr>
        <p:spPr>
          <a:xfrm>
            <a:off x="135294" y="1045499"/>
            <a:ext cx="3306744" cy="5148371"/>
          </a:xfrm>
        </p:spPr>
        <p:txBody>
          <a:bodyPr>
            <a:normAutofit/>
          </a:bodyPr>
          <a:lstStyle/>
          <a:p>
            <a:pPr algn="l"/>
            <a:r>
              <a:rPr lang="en-US" sz="5400" dirty="0">
                <a:solidFill>
                  <a:schemeClr val="bg1"/>
                </a:solidFill>
                <a:latin typeface="Amasis MT Pro Black" panose="02040A04050005020304" pitchFamily="18" charset="0"/>
              </a:rPr>
              <a:t>Hotma: </a:t>
            </a:r>
            <a:r>
              <a:rPr lang="en-US" sz="2800" dirty="0">
                <a:solidFill>
                  <a:schemeClr val="bg1"/>
                </a:solidFill>
                <a:latin typeface="Amasis MT Pro Black" panose="02040A04050005020304" pitchFamily="18" charset="0"/>
              </a:rPr>
              <a:t>child support </a:t>
            </a:r>
            <a:r>
              <a:rPr lang="en-US" dirty="0">
                <a:solidFill>
                  <a:schemeClr val="bg1"/>
                </a:solidFill>
                <a:latin typeface="Amasis MT Pro Black" panose="02040A04050005020304" pitchFamily="18" charset="0"/>
              </a:rPr>
              <a:t>example</a:t>
            </a:r>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endParaRPr lang="en-US" dirty="0">
              <a:solidFill>
                <a:schemeClr val="bg1"/>
              </a:solidFill>
              <a:latin typeface="Amasis MT Pro Black" panose="02040A04050005020304" pitchFamily="18" charset="0"/>
            </a:endParaRPr>
          </a:p>
        </p:txBody>
      </p:sp>
      <p:graphicFrame>
        <p:nvGraphicFramePr>
          <p:cNvPr id="6" name="Content Placeholder 2">
            <a:extLst>
              <a:ext uri="{FF2B5EF4-FFF2-40B4-BE49-F238E27FC236}">
                <a16:creationId xmlns:a16="http://schemas.microsoft.com/office/drawing/2014/main" id="{1D163D8F-9EF0-A94E-ED86-CAC34F4A3D29}"/>
              </a:ext>
            </a:extLst>
          </p:cNvPr>
          <p:cNvGraphicFramePr>
            <a:graphicFrameLocks noGrp="1"/>
          </p:cNvGraphicFramePr>
          <p:nvPr>
            <p:ph idx="1"/>
            <p:extLst>
              <p:ext uri="{D42A27DB-BD31-4B8C-83A1-F6EECF244321}">
                <p14:modId xmlns:p14="http://schemas.microsoft.com/office/powerpoint/2010/main" val="1635630613"/>
              </p:ext>
            </p:extLst>
          </p:nvPr>
        </p:nvGraphicFramePr>
        <p:xfrm>
          <a:off x="4870580" y="105878"/>
          <a:ext cx="6699118" cy="6658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65751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2.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65614A-92F9-4391-AC3D-F3F5B0704F99}">
  <ds:schemaRef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16c05727-aa75-4e4a-9b5f-8a80a1165891"/>
    <ds:schemaRef ds:uri="71af3243-3dd4-4a8d-8c0d-dd76da1f02a5"/>
    <ds:schemaRef ds:uri="http://schemas.microsoft.com/office/2006/metadata/properties"/>
    <ds:schemaRef ds:uri="http://schemas.microsoft.com/sharepoint/v3"/>
    <ds:schemaRef ds:uri="http://www.w3.org/XML/1998/namespace"/>
    <ds:schemaRef ds:uri="http://schemas.openxmlformats.org/package/2006/metadata/core-properties"/>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Vapor Trail</Template>
  <TotalTime>2457</TotalTime>
  <Words>6889</Words>
  <Application>Microsoft Office PowerPoint</Application>
  <PresentationFormat>Widescreen</PresentationFormat>
  <Paragraphs>477</Paragraphs>
  <Slides>43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Amasis MT Pro Black</vt:lpstr>
      <vt:lpstr>Amasis MT Pro Medium</vt:lpstr>
      <vt:lpstr>Aptos</vt:lpstr>
      <vt:lpstr>Arial</vt:lpstr>
      <vt:lpstr>Berlin Sans FB Demi</vt:lpstr>
      <vt:lpstr>Calibri</vt:lpstr>
      <vt:lpstr>Century Gothic</vt:lpstr>
      <vt:lpstr>Times New Roman</vt:lpstr>
      <vt:lpstr>Wingdings</vt:lpstr>
      <vt:lpstr>Vapor Trail</vt:lpstr>
      <vt:lpstr>    HOTMA 2026 HOUSING OPPORTUNITY THROUGH MODERNIZATION ACT of 2016                                                             what does it mean for me ?                                                                       </vt:lpstr>
      <vt:lpstr>hotma:  Agenda</vt:lpstr>
      <vt:lpstr>HoTMA: Household composition</vt:lpstr>
      <vt:lpstr>PowerPoint Presentation</vt:lpstr>
      <vt:lpstr>Hotma: Annual Income   Annual income includes all amounts received from all sources by each member of the family who is 18 years of age or older, the head of household, or spouse of the head of household, in addition to unearned income received by or on behalf of each dependent who is under 18 years of age.  Annual income does not include amounts specifically excluded in paragraph (b) of 24 CFR § 5.609.   Annual income includes “all amounts received,” not the amount that a family may be legally entitled to receive but which they do not receive.  ~ for example, a family’s child-support or alimony income may be based on payments received, not the mounts the family is entitled to receive based on any court or agency order.  Annual income also includes all actual income from assets even if the asset is excluded from net family assets but the income from the assets is not otherwise excluded. </vt:lpstr>
      <vt:lpstr>Hotma: earned income          ​</vt:lpstr>
      <vt:lpstr>Hotma:  unearned income</vt:lpstr>
      <vt:lpstr>Hotma:   child support    </vt:lpstr>
      <vt:lpstr>Hotma: child support example    </vt:lpstr>
      <vt:lpstr>Hotma: means tested income verification</vt:lpstr>
      <vt:lpstr>  Hotma: means tested income verification   “safe harbor”                                                        </vt:lpstr>
      <vt:lpstr>           Hotma assets:   determining Net Family Assets </vt:lpstr>
      <vt:lpstr>  Hotma assets:    Exclusions from net family assets       </vt:lpstr>
      <vt:lpstr>PowerPoint Presentation</vt:lpstr>
      <vt:lpstr>                                hotma Assets:   examples Necessary &amp; Non-Necessary  Personal Property   Necessary personal property                        non-necessary personal property</vt:lpstr>
      <vt:lpstr>       Hotma: assets</vt:lpstr>
      <vt:lpstr>Hotma assets: Federal tax refunds</vt:lpstr>
      <vt:lpstr>Hotma assets: federal tax refunds example</vt:lpstr>
      <vt:lpstr>Hotma assets: retirement accounts example</vt:lpstr>
      <vt:lpstr>             Hotma: actual &amp; imputed income from assets  </vt:lpstr>
      <vt:lpstr>Decision chart for determining income from assets</vt:lpstr>
      <vt:lpstr>Hotma: income exclusions</vt:lpstr>
      <vt:lpstr>Hotma: Excluded income sources  The following list of exclusions is codified at 24 CFR § 5.609(b)(24) as nonrecurring income. Please note that the list is not exhaustive: </vt:lpstr>
      <vt:lpstr>              Hotma: earned income of dependent full-time Students                     </vt:lpstr>
      <vt:lpstr> Hotma: student financial assistance</vt:lpstr>
      <vt:lpstr>   Hotma:  amounts received under section 479b of the                       higher education act (hea)            </vt:lpstr>
      <vt:lpstr>  Hotma: other students financial assistance</vt:lpstr>
      <vt:lpstr> Hotma: non-section 8 programs </vt:lpstr>
      <vt:lpstr>PowerPoint Presentation</vt:lpstr>
      <vt:lpstr>PowerPoint Presentation</vt:lpstr>
      <vt:lpstr>PowerPoint Presentation</vt:lpstr>
      <vt:lpstr>PowerPoint Presentation</vt:lpstr>
      <vt:lpstr>PowerPoint Presentation</vt:lpstr>
      <vt:lpstr>PowerPoint Presentation</vt:lpstr>
      <vt:lpstr>Hotma: self - employment</vt:lpstr>
      <vt:lpstr>Hotma: Verification hierarchy</vt:lpstr>
      <vt:lpstr>Hotma: verification hierarchy</vt:lpstr>
      <vt:lpstr>Hotma zero income reviews</vt:lpstr>
      <vt:lpstr>Hotma: Key Updates</vt:lpstr>
      <vt:lpstr>Hotma – LINK to forms</vt:lpstr>
      <vt:lpstr>HOTMA – List of forms</vt:lpstr>
      <vt:lpstr>HOTMA – UPDATES TO FORMS</vt:lpstr>
      <vt:lpstr>HOTMA -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Jackson, Laura</dc:creator>
  <cp:lastModifiedBy>Jackson, Laura</cp:lastModifiedBy>
  <cp:revision>3</cp:revision>
  <cp:lastPrinted>2026-01-08T16:21:20Z</cp:lastPrinted>
  <dcterms:created xsi:type="dcterms:W3CDTF">2025-12-17T18:02:45Z</dcterms:created>
  <dcterms:modified xsi:type="dcterms:W3CDTF">2026-01-21T21:45:11Z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